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7"/>
  </p:notesMasterIdLst>
  <p:handoutMasterIdLst>
    <p:handoutMasterId r:id="rId8"/>
  </p:handoutMasterIdLst>
  <p:sldIdLst>
    <p:sldId id="1049" r:id="rId2"/>
    <p:sldId id="1051" r:id="rId3"/>
    <p:sldId id="1052" r:id="rId4"/>
    <p:sldId id="1053" r:id="rId5"/>
    <p:sldId id="1050" r:id="rId6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8000"/>
    <a:srgbClr val="99FF99"/>
    <a:srgbClr val="FFCCCC"/>
    <a:srgbClr val="9FCAFF"/>
    <a:srgbClr val="DDDDDD"/>
    <a:srgbClr val="99FFCC"/>
    <a:srgbClr val="33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71" d="100"/>
          <a:sy n="71" d="100"/>
        </p:scale>
        <p:origin x="-1026" y="-9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12/5/2010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4C69-A77A-4829-890D-081FF2A6740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4C69-A77A-4829-890D-081FF2A6740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4C69-A77A-4829-890D-081FF2A6740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4C69-A77A-4829-890D-081FF2A6740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6BE538A-CB1C-4FDA-A46B-15867253D620}" type="datetime1">
              <a:rPr lang="en-US" smtClean="0"/>
              <a:pPr/>
              <a:t>12/5/2010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 LHC 9:00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B05F5F8-6A20-4F06-9021-3DE790F82E26}" type="datetime1">
              <a:rPr lang="en-US" smtClean="0"/>
              <a:pPr/>
              <a:t>12/5/2010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66C027E-7662-4F2A-80E1-42F5091DBE49}" type="datetime1">
              <a:rPr lang="en-US" smtClean="0"/>
              <a:pPr/>
              <a:t>12/5/2010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3EE61F62-58A7-4D46-ACD5-6D8ED6E57AE5}" type="datetime1">
              <a:rPr lang="en-US" smtClean="0"/>
              <a:pPr/>
              <a:t>12/5/2010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E053342D-78E8-48D4-91CD-630FE6AF0D17}" type="datetime1">
              <a:rPr lang="en-US" smtClean="0"/>
              <a:pPr/>
              <a:t>12/5/2010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5DA15B9-CAAA-4010-9467-0B3B6871B5AE}" type="datetime1">
              <a:rPr lang="en-US" smtClean="0"/>
              <a:pPr>
                <a:defRPr/>
              </a:pPr>
              <a:t>12/5/2010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 LHC 9:00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LHC 9:00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B8EC8498-6797-447D-A8ED-2368A334425B}" type="datetime1">
              <a:rPr lang="en-US" smtClean="0"/>
              <a:pPr/>
              <a:t>12/5/2010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6C9155C-39BA-4011-8B30-5220BA24109E}" type="datetime1">
              <a:rPr lang="en-US" smtClean="0"/>
              <a:pPr/>
              <a:t>12/5/2010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BD07F32-E8AA-4BF2-AE64-291068092B62}" type="datetime1">
              <a:rPr lang="en-US" smtClean="0"/>
              <a:pPr/>
              <a:t>12/5/2010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9:00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F3D0CE5-C1EB-4D34-8290-0B78C69D0394}" type="datetime1">
              <a:rPr lang="en-US" smtClean="0"/>
              <a:pPr/>
              <a:t>12/5/2010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9:00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07E2636-0F58-4CEE-AF65-A1694A7685EB}" type="datetime1">
              <a:rPr lang="en-US" smtClean="0"/>
              <a:pPr/>
              <a:t>12/5/2010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9:00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7BD3B53-2BF9-4164-A4F1-8D7D0057F9C4}" type="datetime1">
              <a:rPr lang="en-US" smtClean="0"/>
              <a:pPr/>
              <a:t>12/5/2010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D6C925A-55DC-4CEA-AE50-42F010EB1696}" type="datetime1">
              <a:rPr lang="en-US" smtClean="0"/>
              <a:pPr/>
              <a:t>12/5/2010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CEBD642-A012-4855-B076-DEA4B313011E}" type="datetime1">
              <a:rPr lang="en-US" smtClean="0"/>
              <a:pPr/>
              <a:t>12/5/2010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 LHC 9:00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3424C769-ACC8-4331-BC29-DBC7B0CFB007}" type="datetime1">
              <a:rPr lang="en-US" smtClean="0"/>
              <a:pPr/>
              <a:t>12/5/2010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4.12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640"/>
            <a:ext cx="8229600" cy="5111750"/>
          </a:xfrm>
        </p:spPr>
        <p:txBody>
          <a:bodyPr/>
          <a:lstStyle/>
          <a:p>
            <a:r>
              <a:rPr lang="en-US" dirty="0" smtClean="0"/>
              <a:t>Beam in the SPS at 09:30</a:t>
            </a:r>
          </a:p>
          <a:p>
            <a:r>
              <a:rPr lang="en-US" dirty="0" smtClean="0"/>
              <a:t>Beam in the LHC at 10:00</a:t>
            </a:r>
          </a:p>
          <a:p>
            <a:r>
              <a:rPr lang="en-US" dirty="0" smtClean="0"/>
              <a:t>Filling with 8 bunches / injection.</a:t>
            </a:r>
          </a:p>
          <a:p>
            <a:pPr lvl="1"/>
            <a:r>
              <a:rPr lang="en-US" dirty="0" smtClean="0"/>
              <a:t>No fundamental issues.</a:t>
            </a:r>
          </a:p>
          <a:p>
            <a:pPr lvl="1"/>
            <a:r>
              <a:rPr lang="en-US" dirty="0" smtClean="0"/>
              <a:t>Filling lengthened by stability of  the longitudinal </a:t>
            </a:r>
            <a:r>
              <a:rPr lang="en-US" dirty="0" err="1" smtClean="0"/>
              <a:t>emittance</a:t>
            </a:r>
            <a:r>
              <a:rPr lang="en-US" dirty="0" smtClean="0"/>
              <a:t> blowup in the SPS (very sharp Qs) leading to bunch length interlocks from BQM and by problem with the TI2 FBCT (had to manually update bunch </a:t>
            </a:r>
            <a:r>
              <a:rPr lang="en-US" dirty="0" err="1" smtClean="0"/>
              <a:t>configs</a:t>
            </a:r>
            <a:r>
              <a:rPr lang="en-US" dirty="0" smtClean="0"/>
              <a:t> in the DB…).</a:t>
            </a:r>
          </a:p>
          <a:p>
            <a:r>
              <a:rPr lang="en-US" dirty="0" smtClean="0"/>
              <a:t>Not a record beam (1E12 in 137 bunches), but good enough for first fill.</a:t>
            </a:r>
          </a:p>
          <a:p>
            <a:r>
              <a:rPr lang="en-US" dirty="0" smtClean="0"/>
              <a:t>Stable beams fill 1536 at 14:00, L ~ 2.2x10</a:t>
            </a:r>
            <a:r>
              <a:rPr lang="en-US" baseline="30000" dirty="0" smtClean="0"/>
              <a:t>25</a:t>
            </a:r>
            <a:r>
              <a:rPr lang="en-US" dirty="0" smtClean="0"/>
              <a:t> Hz/cm2.</a:t>
            </a:r>
          </a:p>
          <a:p>
            <a:r>
              <a:rPr lang="en-US" dirty="0" smtClean="0"/>
              <a:t>Dump at 20:30, 0.4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b-1.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3515456-89CB-4BC7-A416-EC161913083B}" type="datetime1">
              <a:rPr lang="en-US" smtClean="0"/>
              <a:pPr/>
              <a:t>12/5/2010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4.12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640"/>
            <a:ext cx="8229600" cy="5111750"/>
          </a:xfrm>
        </p:spPr>
        <p:txBody>
          <a:bodyPr/>
          <a:lstStyle/>
          <a:p>
            <a:r>
              <a:rPr lang="en-US" dirty="0" smtClean="0"/>
              <a:t>Heater PS discharging for MB.A27.R5. MP3 suggests to continue operating (mask the injection interlock) and leave the heater discharging. As compensation:</a:t>
            </a:r>
          </a:p>
          <a:p>
            <a:pPr lvl="1"/>
            <a:r>
              <a:rPr lang="en-US" dirty="0" smtClean="0"/>
              <a:t>Survey the other heaters of the magnet. In case of another problem stop and repair.</a:t>
            </a:r>
          </a:p>
          <a:p>
            <a:pPr lvl="1"/>
            <a:r>
              <a:rPr lang="en-US" dirty="0" smtClean="0"/>
              <a:t>Survey the QPS_OK signals (since masked !) to detect any other problem on the circuit.</a:t>
            </a:r>
          </a:p>
          <a:p>
            <a:r>
              <a:rPr lang="en-US" dirty="0" smtClean="0"/>
              <a:t>22:30 RQ6.R5 trip while setting up beam at injection. Access required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Access problem with EIS (MSI Pt8). Intervention of access piquet to fix an interface card.</a:t>
            </a:r>
          </a:p>
          <a:p>
            <a:r>
              <a:rPr lang="en-US" dirty="0" smtClean="0"/>
              <a:t>04:00 PC finally fixed..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3515456-89CB-4BC7-A416-EC161913083B}" type="datetime1">
              <a:rPr lang="en-US" smtClean="0"/>
              <a:pPr/>
              <a:t>12/5/2010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Sunday </a:t>
            </a:r>
            <a:r>
              <a:rPr lang="en-US" dirty="0" smtClean="0"/>
              <a:t>5</a:t>
            </a:r>
            <a:r>
              <a:rPr lang="en-US" dirty="0" smtClean="0"/>
              <a:t>.12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640"/>
            <a:ext cx="8229600" cy="5111750"/>
          </a:xfrm>
        </p:spPr>
        <p:txBody>
          <a:bodyPr/>
          <a:lstStyle/>
          <a:p>
            <a:r>
              <a:rPr lang="en-US" dirty="0" smtClean="0"/>
              <a:t>During pre-cycle problem with RCBV10.R5B1.</a:t>
            </a:r>
            <a:endParaRPr lang="en-US" dirty="0" smtClean="0"/>
          </a:p>
          <a:p>
            <a:pPr lvl="1"/>
            <a:r>
              <a:rPr lang="en-US" dirty="0" smtClean="0"/>
              <a:t>Since it is in the arc and very weak (few </a:t>
            </a:r>
            <a:r>
              <a:rPr lang="en-US" dirty="0" err="1" smtClean="0"/>
              <a:t>urad</a:t>
            </a:r>
            <a:r>
              <a:rPr lang="en-US" dirty="0" smtClean="0"/>
              <a:t>), decide to operate without this COD.</a:t>
            </a:r>
            <a:endParaRPr lang="en-US" dirty="0" smtClean="0"/>
          </a:p>
          <a:p>
            <a:pPr lvl="1"/>
            <a:r>
              <a:rPr lang="en-US" dirty="0" smtClean="0"/>
              <a:t>Corrector taken out of PIC configuration.</a:t>
            </a:r>
            <a:endParaRPr lang="en-US" dirty="0" smtClean="0"/>
          </a:p>
          <a:p>
            <a:r>
              <a:rPr lang="en-US" dirty="0" smtClean="0"/>
              <a:t>06:30 Injection...</a:t>
            </a:r>
          </a:p>
          <a:p>
            <a:r>
              <a:rPr lang="en-US" dirty="0" smtClean="0"/>
              <a:t>Problem on BEM (Beam Energy Measurement) system of B2 – blocks LBDS. Expert intervention.</a:t>
            </a:r>
          </a:p>
          <a:p>
            <a:r>
              <a:rPr lang="en-US" dirty="0" smtClean="0"/>
              <a:t>08:15 Again problems with LBDS</a:t>
            </a:r>
            <a:r>
              <a:rPr lang="en-US" smtClean="0"/>
              <a:t>. 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3515456-89CB-4BC7-A416-EC161913083B}" type="datetime1">
              <a:rPr lang="en-US" smtClean="0"/>
              <a:pPr/>
              <a:t>12/5/2010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Stable beams.</a:t>
            </a:r>
          </a:p>
          <a:p>
            <a:pPr lvl="1"/>
            <a:r>
              <a:rPr lang="en-US" dirty="0" smtClean="0"/>
              <a:t>BGI calibration in ADJUST (orbit bumps) at the end of the next fill.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8EC8498-6797-447D-A8ED-2368A334425B}" type="datetime1">
              <a:rPr lang="en-US" smtClean="0"/>
              <a:pPr/>
              <a:t>12/5/2010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11750"/>
          </a:xfrm>
        </p:spPr>
        <p:txBody>
          <a:bodyPr/>
          <a:lstStyle/>
          <a:p>
            <a:r>
              <a:rPr lang="en-US" dirty="0" smtClean="0"/>
              <a:t>Low </a:t>
            </a:r>
            <a:r>
              <a:rPr lang="en-US" dirty="0"/>
              <a:t>frequency (few Hz) oscillation on B2V </a:t>
            </a:r>
          </a:p>
          <a:p>
            <a:pPr lvl="1"/>
            <a:r>
              <a:rPr lang="en-US" dirty="0" smtClean="0"/>
              <a:t>Rogelio </a:t>
            </a:r>
            <a:r>
              <a:rPr lang="en-US" dirty="0"/>
              <a:t>would be ready to take some data with the BPMs to see if we can localize the </a:t>
            </a:r>
            <a:r>
              <a:rPr lang="en-US" dirty="0" smtClean="0"/>
              <a:t>source. Acquire </a:t>
            </a:r>
            <a:r>
              <a:rPr lang="en-US" dirty="0"/>
              <a:t>data during injection parasitically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Orbit FB tests at injection, </a:t>
            </a:r>
          </a:p>
          <a:p>
            <a:pPr lvl="1"/>
            <a:r>
              <a:rPr lang="en-US" dirty="0" smtClean="0"/>
              <a:t>1 hour, Jorg</a:t>
            </a:r>
          </a:p>
          <a:p>
            <a:r>
              <a:rPr lang="en-US" dirty="0" smtClean="0"/>
              <a:t>Q’ feedback during a test ramp… R. </a:t>
            </a:r>
            <a:r>
              <a:rPr lang="en-US" dirty="0" err="1" smtClean="0"/>
              <a:t>Steinhagen</a:t>
            </a:r>
            <a:endParaRPr lang="en-US" dirty="0" smtClean="0"/>
          </a:p>
          <a:p>
            <a:r>
              <a:rPr lang="en-US" dirty="0" smtClean="0"/>
              <a:t>IR aperture measurement </a:t>
            </a:r>
          </a:p>
          <a:p>
            <a:pPr lvl="1"/>
            <a:r>
              <a:rPr lang="en-US" dirty="0" smtClean="0"/>
              <a:t>Massimo, Stefano et al</a:t>
            </a:r>
          </a:p>
          <a:p>
            <a:r>
              <a:rPr lang="en-US" dirty="0" smtClean="0"/>
              <a:t>Damper investigations at 450 GeV</a:t>
            </a:r>
          </a:p>
          <a:p>
            <a:pPr lvl="1"/>
            <a:r>
              <a:rPr lang="en-US" dirty="0" smtClean="0"/>
              <a:t>gain/blow-up/</a:t>
            </a:r>
            <a:r>
              <a:rPr lang="en-US" dirty="0" err="1" smtClean="0"/>
              <a:t>multibunch</a:t>
            </a:r>
            <a:r>
              <a:rPr lang="en-US" dirty="0" smtClean="0"/>
              <a:t> data acquisition</a:t>
            </a:r>
          </a:p>
          <a:p>
            <a:pPr lvl="1"/>
            <a:r>
              <a:rPr lang="en-US" dirty="0" smtClean="0"/>
              <a:t>4 hours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list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AD277C0-66E7-4999-B96A-FE7C5545CBEA}" type="datetime1">
              <a:rPr lang="en-US" smtClean="0"/>
              <a:pPr/>
              <a:t>12/5/2010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9:00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0408134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42119</TotalTime>
  <Words>384</Words>
  <Application>Microsoft Office PowerPoint</Application>
  <PresentationFormat>On-screen Show (4:3)</PresentationFormat>
  <Paragraphs>56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Pixel</vt:lpstr>
      <vt:lpstr>Saturday 4.12</vt:lpstr>
      <vt:lpstr>Saturday 4.12</vt:lpstr>
      <vt:lpstr>Sunday 5.12</vt:lpstr>
      <vt:lpstr>Today</vt:lpstr>
      <vt:lpstr>On the list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2253</cp:revision>
  <dcterms:created xsi:type="dcterms:W3CDTF">2010-07-26T05:43:59Z</dcterms:created>
  <dcterms:modified xsi:type="dcterms:W3CDTF">2010-12-05T07:31:09Z</dcterms:modified>
</cp:coreProperties>
</file>