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519" r:id="rId2"/>
    <p:sldId id="571" r:id="rId3"/>
    <p:sldId id="574" r:id="rId4"/>
    <p:sldId id="575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70" r:id="rId13"/>
    <p:sldId id="572" r:id="rId14"/>
    <p:sldId id="573" r:id="rId15"/>
    <p:sldId id="583" r:id="rId16"/>
    <p:sldId id="587" r:id="rId17"/>
    <p:sldId id="589" r:id="rId18"/>
    <p:sldId id="588" r:id="rId19"/>
    <p:sldId id="585" r:id="rId20"/>
    <p:sldId id="586" r:id="rId21"/>
    <p:sldId id="5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5" autoAdjust="0"/>
    <p:restoredTop sz="91248" autoAdjust="0"/>
  </p:normalViewPr>
  <p:slideViewPr>
    <p:cSldViewPr snapToGrid="0" snapToObjects="1">
      <p:cViewPr varScale="1">
        <p:scale>
          <a:sx n="69" d="100"/>
          <a:sy n="69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11/25/2010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Wednesday 24.11.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05274"/>
            <a:ext cx="8686800" cy="5836825"/>
          </a:xfrm>
        </p:spPr>
        <p:txBody>
          <a:bodyPr/>
          <a:lstStyle/>
          <a:p>
            <a:pPr lvl="0"/>
            <a:r>
              <a:rPr lang="en-US" dirty="0" smtClean="0"/>
              <a:t>02h04: </a:t>
            </a:r>
            <a:r>
              <a:rPr lang="en-US" b="1" u="sng" dirty="0" smtClean="0"/>
              <a:t>Stable beams #1514.</a:t>
            </a:r>
            <a:r>
              <a:rPr lang="en-US" dirty="0" smtClean="0"/>
              <a:t> 121b x 121b.</a:t>
            </a:r>
          </a:p>
          <a:p>
            <a:pPr lvl="1"/>
            <a:r>
              <a:rPr lang="en-US" dirty="0" smtClean="0"/>
              <a:t>Peak luminosity 1.2e25 cm-2 s-1</a:t>
            </a:r>
          </a:p>
          <a:p>
            <a:pPr lvl="0"/>
            <a:r>
              <a:rPr lang="en-US" dirty="0" smtClean="0"/>
              <a:t>08h32: Beams dumped on request. </a:t>
            </a:r>
          </a:p>
          <a:p>
            <a:pPr lvl="1"/>
            <a:r>
              <a:rPr lang="en-US" dirty="0" smtClean="0"/>
              <a:t>Length=6h28. </a:t>
            </a:r>
            <a:r>
              <a:rPr lang="en-US" dirty="0" err="1" smtClean="0"/>
              <a:t>Rampdown</a:t>
            </a:r>
            <a:r>
              <a:rPr lang="en-US" dirty="0" smtClean="0"/>
              <a:t> and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09h41: Injection.</a:t>
            </a:r>
          </a:p>
          <a:p>
            <a:pPr lvl="1"/>
            <a:r>
              <a:rPr lang="en-US" dirty="0" smtClean="0"/>
              <a:t>Energy error (0.8%) from SPS suspected </a:t>
            </a:r>
            <a:r>
              <a:rPr lang="en-US" dirty="0" smtClean="0">
                <a:sym typeface="Wingdings" pitchFamily="2" charset="2"/>
              </a:rPr>
              <a:t> OK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Emittances</a:t>
            </a:r>
            <a:r>
              <a:rPr lang="en-US" dirty="0" smtClean="0">
                <a:sym typeface="Wingdings" pitchFamily="2" charset="2"/>
              </a:rPr>
              <a:t> ~ 4 um, except B2V: 11 um</a:t>
            </a:r>
            <a:endParaRPr lang="en-US" dirty="0" smtClean="0"/>
          </a:p>
          <a:p>
            <a:pPr lvl="0"/>
            <a:r>
              <a:rPr lang="en-US" dirty="0" smtClean="0"/>
              <a:t>12h40: Start ramp.</a:t>
            </a:r>
          </a:p>
          <a:p>
            <a:pPr lvl="0"/>
            <a:r>
              <a:rPr lang="en-US" dirty="0" smtClean="0"/>
              <a:t>14h01: </a:t>
            </a:r>
            <a:r>
              <a:rPr lang="en-US" b="1" u="sng" dirty="0" smtClean="0"/>
              <a:t>Stable beams #1515.</a:t>
            </a:r>
            <a:r>
              <a:rPr lang="en-US" dirty="0" smtClean="0"/>
              <a:t> 121b x 121b. </a:t>
            </a:r>
          </a:p>
          <a:p>
            <a:pPr lvl="1"/>
            <a:r>
              <a:rPr lang="en-US" dirty="0" smtClean="0"/>
              <a:t>Turn-around: 5h29.</a:t>
            </a:r>
          </a:p>
          <a:p>
            <a:pPr lvl="1"/>
            <a:r>
              <a:rPr lang="en-US" dirty="0" smtClean="0"/>
              <a:t>Peak luminosity 1.2e25 cm-2 s-1</a:t>
            </a:r>
          </a:p>
          <a:p>
            <a:pPr lvl="0"/>
            <a:r>
              <a:rPr lang="en-US" dirty="0" smtClean="0"/>
              <a:t>17h01: Beams dumped on request. </a:t>
            </a:r>
          </a:p>
          <a:p>
            <a:pPr lvl="1"/>
            <a:r>
              <a:rPr lang="en-US" dirty="0" smtClean="0"/>
              <a:t>Length=3h00. </a:t>
            </a:r>
            <a:r>
              <a:rPr lang="en-US" dirty="0" err="1" smtClean="0"/>
              <a:t>Rampdown</a:t>
            </a:r>
            <a:r>
              <a:rPr lang="en-US" dirty="0" smtClean="0"/>
              <a:t> and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Bunches?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" descr="https://ab-dep-op-elogbook.web.cern.ch/ab-dep-op-elogbook/elogbook/attach.php?attachId=1127788&amp;type=png&amp;fname=2010112417560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20936"/>
            <a:ext cx="8686800" cy="387400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1" y="5101940"/>
            <a:ext cx="9144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these 'islands'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wanish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but go quite far away when they exit. A simple calculation shows that we would need 2500 * 0.025 = 60 such islands (at 40 peak) around each bunch to justify the 2.5% droop of the fast BCT with respect to the DC.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This does not look so impossible.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Jean-Jacques Gras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trust BCT measurements, a possible scenario could be:</a:t>
            </a:r>
          </a:p>
          <a:p>
            <a:pPr lvl="1"/>
            <a:r>
              <a:rPr lang="en-US" dirty="0" smtClean="0"/>
              <a:t>ions escape slowly around the bunches during injection. The more bunch stays at injection, the more these ions spread.</a:t>
            </a:r>
          </a:p>
          <a:p>
            <a:pPr lvl="1"/>
            <a:r>
              <a:rPr lang="en-US" dirty="0" smtClean="0"/>
              <a:t>after some time, some ions escape our 25 ns integration window. This explains that our fast BCT stay in line with DC for a while and then diverge (the cumulated escaped ions are bellow our noise threshold to be taken into account in the neighboring buckets).</a:t>
            </a:r>
          </a:p>
          <a:p>
            <a:pPr lvl="1"/>
            <a:r>
              <a:rPr lang="en-US" dirty="0" smtClean="0"/>
              <a:t>finally, the situation seems to 'freeze' after ramping. </a:t>
            </a:r>
            <a:r>
              <a:rPr lang="en-US" dirty="0" err="1" smtClean="0"/>
              <a:t>i.e</a:t>
            </a:r>
            <a:r>
              <a:rPr lang="en-US" dirty="0" smtClean="0"/>
              <a:t> the difference between DC and fast do not increase anymore during stable beam.</a:t>
            </a:r>
          </a:p>
          <a:p>
            <a:r>
              <a:rPr lang="en-US" dirty="0" smtClean="0"/>
              <a:t>All this has to be </a:t>
            </a:r>
            <a:r>
              <a:rPr lang="en-US" dirty="0" err="1" smtClean="0"/>
              <a:t>analysed</a:t>
            </a:r>
            <a:r>
              <a:rPr lang="en-US" dirty="0" smtClean="0"/>
              <a:t> more </a:t>
            </a:r>
            <a:r>
              <a:rPr lang="en-US" dirty="0" err="1" smtClean="0"/>
              <a:t>carefuly</a:t>
            </a:r>
            <a:r>
              <a:rPr lang="en-US" dirty="0" smtClean="0"/>
              <a:t> but, </a:t>
            </a:r>
            <a:r>
              <a:rPr lang="en-US" dirty="0" err="1" smtClean="0"/>
              <a:t>unfortunatly</a:t>
            </a:r>
            <a:r>
              <a:rPr lang="en-US" dirty="0" smtClean="0"/>
              <a:t>, LDM is today only available on B2 and top energy for ions.</a:t>
            </a:r>
            <a:br>
              <a:rPr lang="en-US" dirty="0" smtClean="0"/>
            </a:br>
            <a:r>
              <a:rPr lang="en-US" dirty="0" smtClean="0"/>
              <a:t>This nice tool should be available on both beams next start-up with the protons.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Wednesday 24.11.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05274"/>
            <a:ext cx="8686800" cy="5836825"/>
          </a:xfrm>
        </p:spPr>
        <p:txBody>
          <a:bodyPr/>
          <a:lstStyle/>
          <a:p>
            <a:pPr lvl="0"/>
            <a:r>
              <a:rPr lang="en-US" dirty="0" smtClean="0"/>
              <a:t>17h01: Beams dumped on request. </a:t>
            </a:r>
          </a:p>
          <a:p>
            <a:pPr lvl="1"/>
            <a:r>
              <a:rPr lang="en-US" dirty="0" smtClean="0"/>
              <a:t>Length=3h00. </a:t>
            </a:r>
          </a:p>
          <a:p>
            <a:pPr lvl="1"/>
            <a:r>
              <a:rPr lang="en-US" dirty="0" err="1" smtClean="0"/>
              <a:t>Rampdown</a:t>
            </a:r>
            <a:r>
              <a:rPr lang="en-US" dirty="0" smtClean="0"/>
              <a:t> and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18h04: Injection. Correction injection oscillations.</a:t>
            </a:r>
          </a:p>
          <a:p>
            <a:pPr lvl="0"/>
            <a:r>
              <a:rPr lang="en-US" dirty="0" smtClean="0"/>
              <a:t>18h40: Trip much of sector 81. Glitch on temperature sensor on RSS.A81.B1 (which is already </a:t>
            </a:r>
            <a:r>
              <a:rPr lang="en-US" dirty="0" err="1" smtClean="0"/>
              <a:t>superlock</a:t>
            </a:r>
            <a:r>
              <a:rPr lang="en-US" dirty="0" smtClean="0"/>
              <a:t>!). </a:t>
            </a:r>
          </a:p>
          <a:p>
            <a:pPr lvl="0"/>
            <a:r>
              <a:rPr lang="en-US" dirty="0" smtClean="0"/>
              <a:t>19h56: Injection.</a:t>
            </a:r>
          </a:p>
          <a:p>
            <a:pPr lvl="0"/>
            <a:r>
              <a:rPr lang="en-US" dirty="0" smtClean="0"/>
              <a:t>21h04: Start ramp.</a:t>
            </a:r>
          </a:p>
          <a:p>
            <a:pPr lvl="0"/>
            <a:r>
              <a:rPr lang="en-US" dirty="0" smtClean="0"/>
              <a:t>22h03: </a:t>
            </a:r>
            <a:r>
              <a:rPr lang="en-US" b="1" u="sng" dirty="0" smtClean="0"/>
              <a:t>Stable beams #1517.</a:t>
            </a:r>
            <a:r>
              <a:rPr lang="en-US" dirty="0" smtClean="0"/>
              <a:t> 121b x 121b. </a:t>
            </a:r>
          </a:p>
          <a:p>
            <a:pPr lvl="1"/>
            <a:r>
              <a:rPr lang="en-US" dirty="0" smtClean="0"/>
              <a:t>Turn-around: 3h46 (1h16 subtracted for S8 trip).</a:t>
            </a:r>
          </a:p>
          <a:p>
            <a:pPr lvl="1"/>
            <a:r>
              <a:rPr lang="en-US" dirty="0" smtClean="0"/>
              <a:t>Peak luminosity 1.3e25 cm-2 s-1</a:t>
            </a:r>
          </a:p>
          <a:p>
            <a:r>
              <a:rPr lang="en-US" dirty="0" smtClean="0"/>
              <a:t>22h50: Lost QPS-OK on RCS.A45B1.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Fills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http://cs-ccr-www3.cern.ch/vistar_capture/lhc1.png?0.265410595834121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066800"/>
            <a:ext cx="711199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Fills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http://cs-ccr-www3.cern.ch/vistar_capture/lhc3.png?0.77419897214277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066800"/>
            <a:ext cx="711199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Wrong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" descr="https://ab-dep-op-elogbook.web.cern.ch/ab-dep-op-elogbook/elogbook/attach.php?attachId=1127878&amp;type=png&amp;fname=2010112422413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0" y="983670"/>
            <a:ext cx="7112000" cy="53340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7467600" y="3671455"/>
            <a:ext cx="471055" cy="74814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3203715">
            <a:off x="8020631" y="3136084"/>
            <a:ext cx="408709" cy="7342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Thursday 25.11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05274"/>
            <a:ext cx="8686800" cy="5836825"/>
          </a:xfrm>
        </p:spPr>
        <p:txBody>
          <a:bodyPr/>
          <a:lstStyle/>
          <a:p>
            <a:pPr lvl="0"/>
            <a:r>
              <a:rPr lang="en-US" dirty="0" smtClean="0"/>
              <a:t>03h34: Beams dumped on request. </a:t>
            </a:r>
            <a:endParaRPr lang="en-US" dirty="0" smtClean="0"/>
          </a:p>
          <a:p>
            <a:pPr lvl="1"/>
            <a:r>
              <a:rPr lang="en-US" dirty="0" smtClean="0"/>
              <a:t>Length=5h31</a:t>
            </a:r>
            <a:r>
              <a:rPr lang="en-US" dirty="0" smtClean="0"/>
              <a:t>. </a:t>
            </a:r>
            <a:r>
              <a:rPr lang="en-US" dirty="0" err="1" smtClean="0"/>
              <a:t>Rampdown</a:t>
            </a:r>
            <a:r>
              <a:rPr lang="en-US" dirty="0" smtClean="0"/>
              <a:t> and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04h20: Injection. </a:t>
            </a:r>
            <a:endParaRPr lang="en-US" dirty="0" smtClean="0"/>
          </a:p>
          <a:p>
            <a:pPr lvl="1"/>
            <a:r>
              <a:rPr lang="en-US" dirty="0" smtClean="0"/>
              <a:t>Losses </a:t>
            </a:r>
            <a:r>
              <a:rPr lang="en-US" dirty="0" smtClean="0"/>
              <a:t>in SPS flat bottom reduced. </a:t>
            </a:r>
            <a:endParaRPr lang="en-US" dirty="0" smtClean="0"/>
          </a:p>
          <a:p>
            <a:pPr lvl="1"/>
            <a:r>
              <a:rPr lang="en-US" dirty="0" smtClean="0"/>
              <a:t>Now </a:t>
            </a:r>
            <a:r>
              <a:rPr lang="en-US" dirty="0" smtClean="0"/>
              <a:t>losses at acceleration had increased and source went down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Once again lower bunch intensity</a:t>
            </a:r>
            <a:endParaRPr lang="en-US" dirty="0" smtClean="0"/>
          </a:p>
          <a:p>
            <a:pPr lvl="0"/>
            <a:r>
              <a:rPr lang="en-US" dirty="0" smtClean="0"/>
              <a:t>05h54: Start ramp. </a:t>
            </a:r>
          </a:p>
          <a:p>
            <a:pPr lvl="0"/>
            <a:r>
              <a:rPr lang="en-US" dirty="0" smtClean="0"/>
              <a:t>06h58: </a:t>
            </a:r>
            <a:r>
              <a:rPr lang="en-US" b="1" u="sng" dirty="0" smtClean="0"/>
              <a:t>Stable beams #1518.</a:t>
            </a:r>
            <a:r>
              <a:rPr lang="en-US" dirty="0" smtClean="0"/>
              <a:t> 121b x 121b. </a:t>
            </a:r>
            <a:endParaRPr lang="en-US" dirty="0" smtClean="0"/>
          </a:p>
          <a:p>
            <a:pPr lvl="1"/>
            <a:r>
              <a:rPr lang="en-US" dirty="0" smtClean="0"/>
              <a:t>Turn-around</a:t>
            </a:r>
            <a:r>
              <a:rPr lang="en-US" dirty="0" smtClean="0"/>
              <a:t>: 3h24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Peak luminosity </a:t>
            </a:r>
            <a:r>
              <a:rPr lang="en-US" dirty="0" smtClean="0"/>
              <a:t>1.0e25 </a:t>
            </a:r>
            <a:r>
              <a:rPr lang="en-US" dirty="0" smtClean="0"/>
              <a:t>cm-2 </a:t>
            </a:r>
            <a:r>
              <a:rPr lang="en-US" dirty="0" smtClean="0"/>
              <a:t>s-1</a:t>
            </a:r>
            <a:endParaRPr lang="en-US" dirty="0" smtClean="0"/>
          </a:p>
          <a:p>
            <a:r>
              <a:rPr lang="en-US" dirty="0" smtClean="0"/>
              <a:t>07h16: CMS sees cogging problem. Other experiments fine. Suspect threshold effect on BPTX signal (low bunch intensity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08h06: Beam dump: Q9.R2 </a:t>
            </a:r>
            <a:r>
              <a:rPr lang="en-US" dirty="0" smtClean="0">
                <a:sym typeface="Wingdings" pitchFamily="2" charset="2"/>
              </a:rPr>
              <a:t> noise on long cables (seen that before).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16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http://cs-ccr-www3.cern.ch/vistar_capture/lhc3.png?0.70693562281904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066800"/>
            <a:ext cx="711199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http://cs-ccr-www3.cern.ch/vistar_capture/lhc1.png?0.3437635027683829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066800"/>
            <a:ext cx="711199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(ATLAS)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8" name="AutoShape 2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AutoShape 2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58190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https://atlas.web.cern.ch/Atlas/GROUPS/DATAPREPARATION/DataSummary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7248525" cy="521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https://atlas.web.cern.ch/Atlas/GROUPS/DATAPREPARATION/DataSummary/filldata/figs/filltotal_pe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65" y="803565"/>
            <a:ext cx="7581900" cy="5448300"/>
          </a:xfrm>
          <a:prstGeom prst="rect">
            <a:avLst/>
          </a:prstGeom>
          <a:noFill/>
        </p:spPr>
      </p:pic>
      <p:sp>
        <p:nvSpPr>
          <p:cNvPr id="24" name="Right Arrow 23"/>
          <p:cNvSpPr/>
          <p:nvPr/>
        </p:nvSpPr>
        <p:spPr bwMode="auto">
          <a:xfrm rot="3272974">
            <a:off x="4862301" y="3346511"/>
            <a:ext cx="3051465" cy="91440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1515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" descr="https://ab-dep-op-elogbook.web.cern.ch/ab-dep-op-elogbook/elogbook/attach.php?attachId=1127757&amp;type=png&amp;fname=2010112414495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62196"/>
            <a:ext cx="8686800" cy="5143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: Approaching 4 ub-1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https://atlas.web.cern.ch/Atlas/GROUPS/DATAPREPARATION/DataSummary/daydata/figs/daytotal_ilu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0580" y="1066800"/>
            <a:ext cx="7422839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now sort out injector intensity and transmission: change ion source, …</a:t>
            </a:r>
          </a:p>
          <a:p>
            <a:r>
              <a:rPr lang="en-US" dirty="0" smtClean="0"/>
              <a:t>Soon better to keep LHC beam than to refill (intensity from injectors dropping faster than the intensity of stored LHC beam) </a:t>
            </a:r>
            <a:r>
              <a:rPr lang="en-US" dirty="0" smtClean="0">
                <a:sym typeface="Wingdings" pitchFamily="2" charset="2"/>
              </a:rPr>
              <a:t> refill does not pay off in luminosity</a:t>
            </a:r>
            <a:endParaRPr lang="en-US" dirty="0" smtClean="0"/>
          </a:p>
          <a:p>
            <a:r>
              <a:rPr lang="en-US" dirty="0" smtClean="0"/>
              <a:t>Ahead: More </a:t>
            </a:r>
            <a:r>
              <a:rPr lang="en-US" dirty="0" smtClean="0"/>
              <a:t>stable beams</a:t>
            </a:r>
          </a:p>
          <a:p>
            <a:r>
              <a:rPr lang="en-US" dirty="0" smtClean="0"/>
              <a:t>See whether </a:t>
            </a:r>
            <a:r>
              <a:rPr lang="en-US" dirty="0" smtClean="0"/>
              <a:t>2e25 </a:t>
            </a:r>
            <a:r>
              <a:rPr lang="en-US" dirty="0" smtClean="0"/>
              <a:t>cm-2 s-1 can be </a:t>
            </a:r>
            <a:r>
              <a:rPr lang="en-US" dirty="0" smtClean="0"/>
              <a:t>recovered.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BCT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662137"/>
            <a:ext cx="94394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 plot shows a summary of fill 1515 injection.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see again the same thing, i.e. good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agreement between DC and fast in the beginning, then some divergence building.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This time, fast BCT sees around 6.5%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2.5%) less than DC for beam 1 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beam 2).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https://ab-dep-op-elogbook.web.cern.ch/ab-dep-op-elogbook/elogbook/attach.php?attachId=1127766&amp;type=png&amp;fname=201011241645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5912" y="909632"/>
            <a:ext cx="5963983" cy="46304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Long. Density Monitor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1" descr="https://ab-dep-op-elogbook.web.cern.ch/ab-dep-op-elogbook/elogbook/attach.php?attachId=1127768&amp;type=png&amp;fname=2010112416513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399" y="872830"/>
            <a:ext cx="5971822" cy="450748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50" y="5418772"/>
            <a:ext cx="9137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ongitudinal density monitor = LDM (BI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E.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Bravin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A. Jeff) measurement integrated over 50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(from 15h46 to 16h36) during stable beam. We have a small residual phase shift, the last pulse on the right side is in fact the first bunch. We see that bunch peak is around 80000 counts.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BCT Same Time Window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https://ab-dep-op-elogbook.web.cern.ch/ab-dep-op-elogbook/elogbook/attach.php?attachId=1127780&amp;type=png&amp;fname=201011241702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4944" y="872840"/>
            <a:ext cx="5693387" cy="442033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350" y="5609826"/>
            <a:ext cx="9137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BCT data during this time window. We see that the difference between the 2 BCTs remained stable to 6.5% and 2.5%.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0"/>
            <a:ext cx="8201891" cy="762000"/>
          </a:xfrm>
        </p:spPr>
        <p:txBody>
          <a:bodyPr/>
          <a:lstStyle/>
          <a:p>
            <a:r>
              <a:rPr lang="en-US" dirty="0" smtClean="0"/>
              <a:t>Zoom Before Bunch 1 </a:t>
            </a:r>
            <a:r>
              <a:rPr lang="en-US" dirty="0" smtClean="0">
                <a:sym typeface="Wingdings" pitchFamily="2" charset="2"/>
              </a:rPr>
              <a:t> Ghost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" descr="https://ab-dep-op-elogbook.web.cern.ch/ab-dep-op-elogbook/elogbook/attach.php?attachId=1127783&amp;type=png&amp;fname=2010112417192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4217" y="928250"/>
            <a:ext cx="5750149" cy="434016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30998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zoom just before bunch 1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ie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the last one on the previous plot).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We see there 'islands' of ions. These islands are separated by 2.5 ns.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Their peak is around 30 (40-estimated noise baseline), i.e. 2500 time less that real bunch peak.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 the Middle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" descr="https://ab-dep-op-elogbook.web.cern.ch/ab-dep-op-elogbook/elogbook/attach.php?attachId=1127785&amp;type=png&amp;fname=2010112417382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5779" y="831275"/>
            <a:ext cx="5542331" cy="418330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50" y="52290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zoom before a bunch in the middle (around us 50s). We see also there populated islands every 2.5 ns with peak around 30. Some of these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beeing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even more populated (~500 less than real bunch)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Bunch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" descr="https://ab-dep-op-elogbook.web.cern.ch/ab-dep-op-elogbook/elogbook/attach.php?attachId=1127786&amp;type=png&amp;fname=201011241742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5052" y="942105"/>
            <a:ext cx="5583895" cy="421468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543837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surround of one of the last bunch injected. We see there no clear 400 MHz structure with an average level around 10 which is our estimated noise.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 Gap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https://ab-dep-op-elogbook.web.cern.ch/ab-dep-op-elogbook/elogbook/attach.php?attachId=1127787&amp;type=png&amp;fname=201011241746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8068" y="942105"/>
            <a:ext cx="5625458" cy="424605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44110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zoom in the middle of the abort gap. Again there, mainly noise.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30965</TotalTime>
  <Words>872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 Wednesday 24.11.</vt:lpstr>
      <vt:lpstr>Fill 1515</vt:lpstr>
      <vt:lpstr>BCT Comparison</vt:lpstr>
      <vt:lpstr>Long. Density Monitor</vt:lpstr>
      <vt:lpstr>BCT Same Time Window</vt:lpstr>
      <vt:lpstr>Zoom Before Bunch 1  Ghost Bunches</vt:lpstr>
      <vt:lpstr>Bunch in the Middle</vt:lpstr>
      <vt:lpstr>Last Bunch</vt:lpstr>
      <vt:lpstr>Abort Gap</vt:lpstr>
      <vt:lpstr>Ghost Bunches?</vt:lpstr>
      <vt:lpstr>Jean-Jacques Gras</vt:lpstr>
      <vt:lpstr> Wednesday 24.11.</vt:lpstr>
      <vt:lpstr>Yesterday Fills</vt:lpstr>
      <vt:lpstr>Yesterday Fills</vt:lpstr>
      <vt:lpstr>Something Wrong Here</vt:lpstr>
      <vt:lpstr> Thursday 25.11.</vt:lpstr>
      <vt:lpstr>Today</vt:lpstr>
      <vt:lpstr>Today</vt:lpstr>
      <vt:lpstr>Peak Lumi (ATLAS)</vt:lpstr>
      <vt:lpstr>Integrated Lumi: Approaching 4 ub-1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NICE</cp:lastModifiedBy>
  <cp:revision>858</cp:revision>
  <dcterms:created xsi:type="dcterms:W3CDTF">2010-11-22T22:03:50Z</dcterms:created>
  <dcterms:modified xsi:type="dcterms:W3CDTF">2010-11-25T07:23:19Z</dcterms:modified>
</cp:coreProperties>
</file>