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7"/>
  </p:notesMasterIdLst>
  <p:handoutMasterIdLst>
    <p:handoutMasterId r:id="rId18"/>
  </p:handoutMasterIdLst>
  <p:sldIdLst>
    <p:sldId id="1019" r:id="rId2"/>
    <p:sldId id="1035" r:id="rId3"/>
    <p:sldId id="1036" r:id="rId4"/>
    <p:sldId id="1037" r:id="rId5"/>
    <p:sldId id="1033" r:id="rId6"/>
    <p:sldId id="1039" r:id="rId7"/>
    <p:sldId id="1040" r:id="rId8"/>
    <p:sldId id="1047" r:id="rId9"/>
    <p:sldId id="1034" r:id="rId10"/>
    <p:sldId id="1042" r:id="rId11"/>
    <p:sldId id="1044" r:id="rId12"/>
    <p:sldId id="1041" r:id="rId13"/>
    <p:sldId id="1046" r:id="rId14"/>
    <p:sldId id="1049" r:id="rId15"/>
    <p:sldId id="1045" r:id="rId16"/>
  </p:sldIdLst>
  <p:sldSz cx="9144000" cy="6858000" type="screen4x3"/>
  <p:notesSz cx="6797675" cy="9928225"/>
  <p:defaultTextStyle>
    <a:defPPr>
      <a:defRPr lang="en-US"/>
    </a:defPPr>
    <a:lvl1pPr algn="l" rtl="0" fontAlgn="base">
      <a:spcBef>
        <a:spcPct val="0"/>
      </a:spcBef>
      <a:spcAft>
        <a:spcPct val="0"/>
      </a:spcAft>
      <a:defRPr sz="2000" kern="1200">
        <a:solidFill>
          <a:schemeClr val="bg2"/>
        </a:solidFill>
        <a:latin typeface="Arial" charset="0"/>
        <a:ea typeface="+mn-ea"/>
        <a:cs typeface="+mn-cs"/>
      </a:defRPr>
    </a:lvl1pPr>
    <a:lvl2pPr marL="457200" algn="l" rtl="0" fontAlgn="base">
      <a:spcBef>
        <a:spcPct val="0"/>
      </a:spcBef>
      <a:spcAft>
        <a:spcPct val="0"/>
      </a:spcAft>
      <a:defRPr sz="2000" kern="1200">
        <a:solidFill>
          <a:schemeClr val="bg2"/>
        </a:solidFill>
        <a:latin typeface="Arial" charset="0"/>
        <a:ea typeface="+mn-ea"/>
        <a:cs typeface="+mn-cs"/>
      </a:defRPr>
    </a:lvl2pPr>
    <a:lvl3pPr marL="914400" algn="l" rtl="0" fontAlgn="base">
      <a:spcBef>
        <a:spcPct val="0"/>
      </a:spcBef>
      <a:spcAft>
        <a:spcPct val="0"/>
      </a:spcAft>
      <a:defRPr sz="2000" kern="1200">
        <a:solidFill>
          <a:schemeClr val="bg2"/>
        </a:solidFill>
        <a:latin typeface="Arial" charset="0"/>
        <a:ea typeface="+mn-ea"/>
        <a:cs typeface="+mn-cs"/>
      </a:defRPr>
    </a:lvl3pPr>
    <a:lvl4pPr marL="1371600" algn="l" rtl="0" fontAlgn="base">
      <a:spcBef>
        <a:spcPct val="0"/>
      </a:spcBef>
      <a:spcAft>
        <a:spcPct val="0"/>
      </a:spcAft>
      <a:defRPr sz="2000" kern="1200">
        <a:solidFill>
          <a:schemeClr val="bg2"/>
        </a:solidFill>
        <a:latin typeface="Arial" charset="0"/>
        <a:ea typeface="+mn-ea"/>
        <a:cs typeface="+mn-cs"/>
      </a:defRPr>
    </a:lvl4pPr>
    <a:lvl5pPr marL="1828800" algn="l" rtl="0" fontAlgn="base">
      <a:spcBef>
        <a:spcPct val="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99FF99"/>
    <a:srgbClr val="0000FF"/>
    <a:srgbClr val="FFCCCC"/>
    <a:srgbClr val="9FCAFF"/>
    <a:srgbClr val="DDDDDD"/>
    <a:srgbClr val="99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95326" autoAdjust="0"/>
  </p:normalViewPr>
  <p:slideViewPr>
    <p:cSldViewPr>
      <p:cViewPr>
        <p:scale>
          <a:sx n="70" d="100"/>
          <a:sy n="70" d="100"/>
        </p:scale>
        <p:origin x="-444" y="-78"/>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0" hangingPunct="0">
              <a:spcBef>
                <a:spcPct val="50000"/>
              </a:spcBef>
              <a:defRPr sz="1200"/>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0" hangingPunct="0">
              <a:spcBef>
                <a:spcPct val="50000"/>
              </a:spcBef>
              <a:defRPr sz="1200" smtClean="0"/>
            </a:lvl1pPr>
          </a:lstStyle>
          <a:p>
            <a:pPr>
              <a:defRPr/>
            </a:pPr>
            <a:fld id="{A1C30AE3-E582-47B1-8B22-A7D61108C120}" type="datetimeFigureOut">
              <a:rPr lang="en-US"/>
              <a:pPr>
                <a:defRPr/>
              </a:pPr>
              <a:t>10/19/2010</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eaLnBrk="0" hangingPunct="0">
              <a:spcBef>
                <a:spcPct val="50000"/>
              </a:spcBef>
              <a:defRPr sz="1200"/>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eaLnBrk="0" hangingPunct="0">
              <a:spcBef>
                <a:spcPct val="50000"/>
              </a:spcBef>
              <a:defRPr sz="1200" smtClean="0"/>
            </a:lvl1pPr>
          </a:lstStyle>
          <a:p>
            <a:pPr>
              <a:defRPr/>
            </a:pPr>
            <a:fld id="{2CB495EF-0B58-4D45-9D87-A2D7B4E206F7}"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pPr>
              <a:defRPr/>
            </a:pPr>
            <a:endParaRPr lang="en-US"/>
          </a:p>
        </p:txBody>
      </p:sp>
      <p:sp>
        <p:nvSpPr>
          <p:cNvPr id="3174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pPr>
              <a:defRPr/>
            </a:pPr>
            <a:endParaRPr lang="en-US"/>
          </a:p>
        </p:txBody>
      </p:sp>
      <p:sp>
        <p:nvSpPr>
          <p:cNvPr id="31751"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pPr>
              <a:defRPr/>
            </a:pPr>
            <a:fld id="{1FB891B3-6DC5-4EDF-B559-5DEDF8D1CE4B}"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solidFill>
                  <a:schemeClr val="tx1"/>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a:solidFill>
                  <a:schemeClr val="tx1"/>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a:solidFill>
                    <a:schemeClr val="tx1"/>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a:solidFill>
                    <a:schemeClr val="tx1"/>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a:solidFill>
                    <a:schemeClr val="tx1"/>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a:solidFill>
                    <a:schemeClr val="tx1"/>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a:solidFill>
                    <a:schemeClr val="tx1"/>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a:solidFill>
                    <a:schemeClr val="tx1"/>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a:solidFill>
                    <a:schemeClr val="tx1"/>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a:solidFill>
                    <a:schemeClr val="tx1"/>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a:solidFill>
                    <a:schemeClr val="tx1"/>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a:solidFill>
                    <a:schemeClr val="tx1"/>
                  </a:solidFill>
                  <a:latin typeface="Times New Roman" pitchFamily="18" charset="0"/>
                </a:endParaRPr>
              </a:p>
            </p:txBody>
          </p:sp>
        </p:grpSp>
      </p:gr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solidFill>
                  <a:schemeClr val="tx1"/>
                </a:solidFill>
              </a:defRPr>
            </a:lvl1pPr>
          </a:lstStyle>
          <a:p>
            <a:pPr>
              <a:defRPr/>
            </a:pPr>
            <a:fld id="{59201A17-8DAC-44C9-8F1C-FED992D00D5C}" type="datetime1">
              <a:rPr lang="en-US"/>
              <a:pPr>
                <a:defRPr/>
              </a:pPr>
              <a:t>10/19/2010</a:t>
            </a:fld>
            <a:endParaRPr lang="en-US"/>
          </a:p>
        </p:txBody>
      </p:sp>
      <p:sp>
        <p:nvSpPr>
          <p:cNvPr id="19" name="Rectangle 17"/>
          <p:cNvSpPr>
            <a:spLocks noGrp="1" noChangeArrowheads="1"/>
          </p:cNvSpPr>
          <p:nvPr>
            <p:ph type="ftr" sz="quarter" idx="11"/>
          </p:nvPr>
        </p:nvSpPr>
        <p:spPr>
          <a:xfrm>
            <a:off x="3124200" y="6248400"/>
            <a:ext cx="2895600" cy="457200"/>
          </a:xfrm>
        </p:spPr>
        <p:txBody>
          <a:bodyPr/>
          <a:lstStyle>
            <a:lvl1pPr>
              <a:defRPr smtClean="0">
                <a:solidFill>
                  <a:schemeClr val="tx1"/>
                </a:solidFill>
              </a:defRPr>
            </a:lvl1pPr>
          </a:lstStyle>
          <a:p>
            <a:pPr>
              <a:defRPr/>
            </a:pPr>
            <a:r>
              <a:rPr lang="en-US"/>
              <a:t>LHC status</a:t>
            </a:r>
            <a:endParaRPr lang="en-US"/>
          </a:p>
        </p:txBody>
      </p:sp>
      <p:sp>
        <p:nvSpPr>
          <p:cNvPr id="20" name="Rectangle 18"/>
          <p:cNvSpPr>
            <a:spLocks noGrp="1" noChangeArrowheads="1"/>
          </p:cNvSpPr>
          <p:nvPr>
            <p:ph type="sldNum" sz="quarter" idx="12"/>
          </p:nvPr>
        </p:nvSpPr>
        <p:spPr>
          <a:xfrm>
            <a:off x="6553200" y="6248400"/>
            <a:ext cx="2133600" cy="457200"/>
          </a:xfrm>
        </p:spPr>
        <p:txBody>
          <a:bodyPr/>
          <a:lstStyle>
            <a:lvl1pPr>
              <a:defRPr sz="1200">
                <a:solidFill>
                  <a:schemeClr val="tx1"/>
                </a:solidFill>
                <a:latin typeface="Arial Black" pitchFamily="34" charset="0"/>
              </a:defRPr>
            </a:lvl1pPr>
          </a:lstStyle>
          <a:p>
            <a:pPr>
              <a:defRPr/>
            </a:pPr>
            <a:fld id="{6CC059DA-66AD-46D9-90DD-F105C0F5D3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LHC status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F0CA3299-8873-4BF9-B475-26B870B3093F}"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1919822D-7530-4884-A464-51F1F822232B}" type="datetime1">
              <a:rPr lang="en-US"/>
              <a:pPr>
                <a:defRPr/>
              </a:pPr>
              <a:t>10/19/2010</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LHC status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2A0F6630-5D6E-4A25-B841-D9EB134CAE4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1B1DAB75-F65A-42CD-8E59-53944ADDEDF8}" type="datetime1">
              <a:rPr lang="en-US"/>
              <a:pPr>
                <a:defRPr/>
              </a:pPr>
              <a:t>10/19/2010</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a:t>LHC status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8A50BC25-D3B5-4AEE-9DA0-D15B71D2E591}"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fld id="{5BB6188A-95ED-47BE-BDB4-5CD0D9D2E73C}" type="datetime1">
              <a:rPr lang="en-US"/>
              <a:pPr>
                <a:defRPr/>
              </a:pPr>
              <a:t>10/19/2010</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pPr lvl="0"/>
            <a:endParaRPr lang="en-US" noProof="0"/>
          </a:p>
        </p:txBody>
      </p:sp>
      <p:sp>
        <p:nvSpPr>
          <p:cNvPr id="4" name="Rectangle 2"/>
          <p:cNvSpPr>
            <a:spLocks noGrp="1" noChangeArrowheads="1"/>
          </p:cNvSpPr>
          <p:nvPr>
            <p:ph type="ftr" sz="quarter" idx="10"/>
          </p:nvPr>
        </p:nvSpPr>
        <p:spPr>
          <a:ln/>
        </p:spPr>
        <p:txBody>
          <a:bodyPr/>
          <a:lstStyle>
            <a:lvl1pPr>
              <a:defRPr/>
            </a:lvl1pPr>
          </a:lstStyle>
          <a:p>
            <a:pPr>
              <a:defRPr/>
            </a:pPr>
            <a:r>
              <a:rPr lang="en-US"/>
              <a:t>LHC status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FD2DC53D-C36D-4738-8787-8FE46C2E3017}"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4A721F07-1129-43E2-831B-B771D43165BC}" type="datetime1">
              <a:rPr lang="en-US"/>
              <a:pPr>
                <a:defRPr/>
              </a:pPr>
              <a:t>10/19/2010</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8562"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fld id="{5474739B-BF46-4044-B744-2A92599DA434}" type="datetime1">
              <a:rPr lang="en-US"/>
              <a:pPr>
                <a:defRPr/>
              </a:pPr>
              <a:t>10/19/2010</a:t>
            </a:fld>
            <a:endParaRPr lang="en-US" dirty="0"/>
          </a:p>
        </p:txBody>
      </p:sp>
      <p:sp>
        <p:nvSpPr>
          <p:cNvPr id="6" name="Footer Placeholder 4"/>
          <p:cNvSpPr>
            <a:spLocks noGrp="1"/>
          </p:cNvSpPr>
          <p:nvPr>
            <p:ph type="ftr" sz="quarter" idx="12"/>
          </p:nvPr>
        </p:nvSpPr>
        <p:spPr>
          <a:xfrm>
            <a:off x="1763713" y="6553200"/>
            <a:ext cx="5616575" cy="198438"/>
          </a:xfrm>
        </p:spPr>
        <p:txBody>
          <a:bodyPr/>
          <a:lstStyle>
            <a:lvl1pPr algn="ctr" fontAlgn="auto">
              <a:spcBef>
                <a:spcPts val="0"/>
              </a:spcBef>
              <a:spcAft>
                <a:spcPts val="0"/>
              </a:spcAft>
              <a:defRPr sz="1200" smtClean="0">
                <a:solidFill>
                  <a:schemeClr val="tx1">
                    <a:tint val="75000"/>
                  </a:schemeClr>
                </a:solidFill>
                <a:latin typeface="+mj-lt"/>
              </a:defRPr>
            </a:lvl1pPr>
          </a:lstStyle>
          <a:p>
            <a:pPr>
              <a:defRPr/>
            </a:pPr>
            <a:r>
              <a:rPr lang="en-US"/>
              <a:t>LHC status</a:t>
            </a:r>
          </a:p>
        </p:txBody>
      </p:sp>
      <p:sp>
        <p:nvSpPr>
          <p:cNvPr id="7" name="Slide Number Placeholder 5"/>
          <p:cNvSpPr>
            <a:spLocks noGrp="1"/>
          </p:cNvSpPr>
          <p:nvPr>
            <p:ph type="sldNum" sz="quarter" idx="13"/>
          </p:nvPr>
        </p:nvSpPr>
        <p:spPr>
          <a:xfrm>
            <a:off x="8434388" y="6553200"/>
            <a:ext cx="495300" cy="198438"/>
          </a:xfrm>
        </p:spPr>
        <p:txBody>
          <a:bodyPr/>
          <a:lstStyle>
            <a:lvl1pPr algn="r" fontAlgn="auto">
              <a:spcBef>
                <a:spcPts val="0"/>
              </a:spcBef>
              <a:spcAft>
                <a:spcPts val="0"/>
              </a:spcAft>
              <a:defRPr sz="1200">
                <a:solidFill>
                  <a:schemeClr val="tx1">
                    <a:tint val="75000"/>
                  </a:schemeClr>
                </a:solidFill>
                <a:latin typeface="+mj-lt"/>
              </a:defRPr>
            </a:lvl1pPr>
          </a:lstStyle>
          <a:p>
            <a:pPr>
              <a:defRPr/>
            </a:pPr>
            <a:fld id="{1CD3C431-4D02-4B45-B85D-E538E60B84B6}" type="slidenum">
              <a:rPr lang="en-US"/>
              <a:pPr>
                <a:defRPr/>
              </a:pPr>
              <a:t>‹#›</a:t>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LHC status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D876C933-7522-4FC1-829B-60CAA12634A0}"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2FD8992B-5FFB-4BCA-8407-8D85E0DA5590}" type="datetime1">
              <a:rPr lang="en-US"/>
              <a:pPr>
                <a:defRPr/>
              </a:pPr>
              <a:t>10/19/2010</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a:t>LHC status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C91C04A5-523C-4FE5-B127-A8A79EFA8EE4}"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2E99CC31-23D9-41AB-A261-780E0199DF7C}" type="datetime1">
              <a:rPr lang="en-US"/>
              <a:pPr>
                <a:defRPr/>
              </a:pPr>
              <a:t>10/19/2010</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a:t>LHC status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555DD7C5-4B80-4514-89BB-DA4CF8DB3D73}"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fld id="{FF79AA08-9BC1-4BA5-857D-0B1283673DA4}" type="datetime1">
              <a:rPr lang="en-US"/>
              <a:pPr>
                <a:defRPr/>
              </a:pPr>
              <a:t>10/19/2010</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a:t>LHC status</a:t>
            </a: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574D8C9B-81DB-4F18-9AD6-CBC9DE0690D4}"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fld id="{76C135BD-8CA2-4923-A830-A010DCA4488C}" type="datetime1">
              <a:rPr lang="en-US"/>
              <a:pPr>
                <a:defRPr/>
              </a:pPr>
              <a:t>10/19/2010</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a:t>LHC status</a:t>
            </a: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3CD25373-86C9-4A6C-9329-1E787DA84EC0}"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fld id="{D5FDC4C2-60A4-4203-80A9-C72CF21E9190}" type="datetime1">
              <a:rPr lang="en-US"/>
              <a:pPr>
                <a:defRPr/>
              </a:pPr>
              <a:t>10/19/2010</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t>LHC status</a:t>
            </a: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B9B21AC4-1F27-4AC8-8C45-A5385DEFC698}"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fld id="{CD7B3324-2FE1-4E87-81A4-CD2112F20FA4}" type="datetime1">
              <a:rPr lang="en-US"/>
              <a:pPr>
                <a:defRPr/>
              </a:pPr>
              <a:t>10/19/2010</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LHC status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73D4EEE4-63B9-467F-98E9-1D6B5195999B}"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fld id="{B9AC890F-3803-45C0-984C-7B1335FA0A22}" type="datetime1">
              <a:rPr lang="en-US"/>
              <a:pPr>
                <a:defRPr/>
              </a:pPr>
              <a:t>10/19/2010</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LHC status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FF91DD08-BEC1-41CD-BF58-AC9D7FBEB14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fld id="{90295CEA-0FF5-4047-B517-2DDF9F09380E}" type="datetime1">
              <a:rPr lang="en-US"/>
              <a:pPr>
                <a:defRPr/>
              </a:pPr>
              <a:t>10/19/2010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spcBef>
                <a:spcPct val="0"/>
              </a:spcBef>
              <a:defRPr sz="1200" smtClean="0"/>
            </a:lvl1pPr>
          </a:lstStyle>
          <a:p>
            <a:pPr>
              <a:defRPr/>
            </a:pPr>
            <a:r>
              <a:rPr lang="en-US"/>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pPr>
              <a:defRPr/>
            </a:pPr>
            <a:fld id="{265BFE99-2020-4FEE-9D87-57BD9DC69FB4}" type="slidenum">
              <a:rPr lang="en-US"/>
              <a:pPr>
                <a:defRPr/>
              </a:pPr>
              <a:t>‹#›</a:t>
            </a:fld>
            <a:endParaRPr lang="en-US"/>
          </a:p>
        </p:txBody>
      </p:sp>
      <p:sp>
        <p:nvSpPr>
          <p:cNvPr id="1028"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smtClean="0"/>
            </a:lvl1pPr>
          </a:lstStyle>
          <a:p>
            <a:pPr>
              <a:defRPr/>
            </a:pPr>
            <a:fld id="{158A23C4-663C-4E3D-BC4F-4CD9594C722D}" type="datetime1">
              <a:rPr lang="en-US"/>
              <a:pPr>
                <a:defRPr/>
              </a:pPr>
              <a:t>10/19/2010</a:t>
            </a:fld>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pPr algn="ctr" eaLnBrk="0" hangingPunct="0">
              <a:spcBef>
                <a:spcPct val="50000"/>
              </a:spcBef>
              <a:defRPr/>
            </a:pPr>
            <a:endParaRPr lang="en-US"/>
          </a:p>
        </p:txBody>
      </p:sp>
      <p:pic>
        <p:nvPicPr>
          <p:cNvPr id="1032" name="Picture 18"/>
          <p:cNvPicPr>
            <a:picLocks noChangeAspect="1" noChangeArrowheads="1"/>
          </p:cNvPicPr>
          <p:nvPr userDrawn="1"/>
        </p:nvPicPr>
        <p:blipFill>
          <a:blip r:embed="rId16"/>
          <a:srcRect/>
          <a:stretch>
            <a:fillRect/>
          </a:stretch>
        </p:blipFill>
        <p:spPr bwMode="auto">
          <a:xfrm>
            <a:off x="0" y="0"/>
            <a:ext cx="654050" cy="623888"/>
          </a:xfrm>
          <a:prstGeom prst="rect">
            <a:avLst/>
          </a:prstGeom>
          <a:noFill/>
          <a:ln w="12700" cap="sq" algn="ctr">
            <a:noFill/>
            <a:miter lim="800000"/>
            <a:headEnd/>
            <a:tailEnd type="none" w="lg" len="lg"/>
          </a:ln>
        </p:spPr>
      </p:pic>
    </p:spTree>
  </p:cSld>
  <p:clrMap bg1="lt1" tx1="dk1" bg2="lt2" tx2="dk2" accent1="accent1" accent2="accent2" accent3="accent3" accent4="accent4" accent5="accent5" accent6="accent6" hlink="hlink" folHlink="folHlink"/>
  <p:sldLayoutIdLst>
    <p:sldLayoutId id="2147483684"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5" r:id="rId14"/>
  </p:sldLayoutIdLst>
  <p:hf sldNum="0" hdr="0"/>
  <p:txStyles>
    <p:titleStyle>
      <a:lvl1pPr algn="l" rtl="0" eaLnBrk="0" fontAlgn="base" hangingPunct="0">
        <a:spcBef>
          <a:spcPct val="0"/>
        </a:spcBef>
        <a:spcAft>
          <a:spcPct val="0"/>
        </a:spcAft>
        <a:defRPr sz="3200">
          <a:solidFill>
            <a:schemeClr val="bg2"/>
          </a:solidFill>
          <a:latin typeface="+mj-lt"/>
          <a:ea typeface="+mj-ea"/>
          <a:cs typeface="+mj-cs"/>
        </a:defRPr>
      </a:lvl1pPr>
      <a:lvl2pPr algn="l" rtl="0" eaLnBrk="0" fontAlgn="base" hangingPunct="0">
        <a:spcBef>
          <a:spcPct val="0"/>
        </a:spcBef>
        <a:spcAft>
          <a:spcPct val="0"/>
        </a:spcAft>
        <a:defRPr sz="3200">
          <a:solidFill>
            <a:schemeClr val="bg2"/>
          </a:solidFill>
          <a:latin typeface="Arial" charset="0"/>
        </a:defRPr>
      </a:lvl2pPr>
      <a:lvl3pPr algn="l" rtl="0" eaLnBrk="0" fontAlgn="base" hangingPunct="0">
        <a:spcBef>
          <a:spcPct val="0"/>
        </a:spcBef>
        <a:spcAft>
          <a:spcPct val="0"/>
        </a:spcAft>
        <a:defRPr sz="3200">
          <a:solidFill>
            <a:schemeClr val="bg2"/>
          </a:solidFill>
          <a:latin typeface="Arial" charset="0"/>
        </a:defRPr>
      </a:lvl3pPr>
      <a:lvl4pPr algn="l" rtl="0" eaLnBrk="0" fontAlgn="base" hangingPunct="0">
        <a:spcBef>
          <a:spcPct val="0"/>
        </a:spcBef>
        <a:spcAft>
          <a:spcPct val="0"/>
        </a:spcAft>
        <a:defRPr sz="3200">
          <a:solidFill>
            <a:schemeClr val="bg2"/>
          </a:solidFill>
          <a:latin typeface="Arial" charset="0"/>
        </a:defRPr>
      </a:lvl4pPr>
      <a:lvl5pPr algn="l" rtl="0" eaLnBrk="0" fontAlgn="base" hangingPunct="0">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Monday 18 October : Collimation system</a:t>
            </a:r>
          </a:p>
        </p:txBody>
      </p:sp>
      <p:sp>
        <p:nvSpPr>
          <p:cNvPr id="3" name="Content Placeholder 2"/>
          <p:cNvSpPr>
            <a:spLocks noGrp="1"/>
          </p:cNvSpPr>
          <p:nvPr>
            <p:ph idx="1"/>
          </p:nvPr>
        </p:nvSpPr>
        <p:spPr>
          <a:xfrm>
            <a:off x="0" y="692150"/>
            <a:ext cx="9396413" cy="6165850"/>
          </a:xfrm>
        </p:spPr>
        <p:txBody>
          <a:bodyPr/>
          <a:lstStyle/>
          <a:p>
            <a:pPr eaLnBrk="1" hangingPunct="1">
              <a:spcBef>
                <a:spcPts val="600"/>
              </a:spcBef>
              <a:defRPr/>
            </a:pPr>
            <a:r>
              <a:rPr lang="en-US" b="1" u="sng" dirty="0" smtClean="0"/>
              <a:t>9:00 – 11:00</a:t>
            </a:r>
            <a:r>
              <a:rPr lang="en-US" u="sng" dirty="0" smtClean="0"/>
              <a:t>: </a:t>
            </a:r>
            <a:r>
              <a:rPr lang="en-US" b="1" u="sng" dirty="0" smtClean="0"/>
              <a:t>Loss maps</a:t>
            </a:r>
            <a:r>
              <a:rPr lang="en-US" u="sng" dirty="0" smtClean="0"/>
              <a:t> </a:t>
            </a:r>
            <a:r>
              <a:rPr lang="en-US" dirty="0" smtClean="0"/>
              <a:t>– Ralph </a:t>
            </a:r>
            <a:r>
              <a:rPr lang="en-US" dirty="0" err="1" smtClean="0"/>
              <a:t>Assmann</a:t>
            </a:r>
            <a:r>
              <a:rPr lang="en-US" dirty="0" smtClean="0"/>
              <a:t> - Daniel </a:t>
            </a:r>
            <a:r>
              <a:rPr lang="en-US" dirty="0" err="1" smtClean="0"/>
              <a:t>Wollmann</a:t>
            </a:r>
            <a:endParaRPr lang="en-US" dirty="0" smtClean="0"/>
          </a:p>
          <a:p>
            <a:pPr eaLnBrk="1" hangingPunct="1">
              <a:spcBef>
                <a:spcPts val="600"/>
              </a:spcBef>
              <a:buFont typeface="Wingdings" pitchFamily="2" charset="2"/>
              <a:buNone/>
              <a:defRPr/>
            </a:pPr>
            <a:r>
              <a:rPr lang="en-US" dirty="0" smtClean="0"/>
              <a:t>	</a:t>
            </a:r>
            <a:r>
              <a:rPr lang="en-US" u="sng" dirty="0" smtClean="0"/>
              <a:t>Conditions</a:t>
            </a:r>
            <a:r>
              <a:rPr lang="en-US" dirty="0" smtClean="0"/>
              <a:t>: </a:t>
            </a:r>
          </a:p>
          <a:p>
            <a:pPr eaLnBrk="1" hangingPunct="1">
              <a:spcBef>
                <a:spcPts val="0"/>
              </a:spcBef>
              <a:buFont typeface="Wingdings" pitchFamily="2" charset="2"/>
              <a:buNone/>
              <a:defRPr/>
            </a:pPr>
            <a:r>
              <a:rPr lang="en-US" dirty="0" smtClean="0"/>
              <a:t>	</a:t>
            </a:r>
            <a:r>
              <a:rPr lang="en-US" dirty="0" smtClean="0">
                <a:solidFill>
                  <a:schemeClr val="bg2">
                    <a:lumMod val="60000"/>
                    <a:lumOff val="40000"/>
                  </a:schemeClr>
                </a:solidFill>
              </a:rPr>
              <a:t>1 bunch per beam (B1: ~9e10p; B2: ~8e10p), 3.5TeV, beams in collisions </a:t>
            </a:r>
            <a:r>
              <a:rPr lang="en-US" dirty="0" smtClean="0"/>
              <a:t/>
            </a:r>
            <a:br>
              <a:rPr lang="en-US" dirty="0" smtClean="0"/>
            </a:br>
            <a:r>
              <a:rPr lang="en-US" u="sng" dirty="0" smtClean="0"/>
              <a:t>Performed</a:t>
            </a:r>
            <a:r>
              <a:rPr lang="en-US" dirty="0" smtClean="0"/>
              <a:t>: </a:t>
            </a:r>
          </a:p>
          <a:p>
            <a:pPr lvl="1" eaLnBrk="1" hangingPunct="1">
              <a:spcBef>
                <a:spcPts val="0"/>
              </a:spcBef>
              <a:buFont typeface="Wingdings" pitchFamily="2" charset="2"/>
              <a:buChar char="§"/>
              <a:defRPr/>
            </a:pPr>
            <a:r>
              <a:rPr lang="en-US" sz="2400" dirty="0" err="1" smtClean="0"/>
              <a:t>Betatron</a:t>
            </a:r>
            <a:r>
              <a:rPr lang="en-US" sz="2400" dirty="0" smtClean="0"/>
              <a:t> losses for B1 </a:t>
            </a:r>
            <a:r>
              <a:rPr lang="en-US" sz="2400" dirty="0" err="1" smtClean="0"/>
              <a:t>ver</a:t>
            </a:r>
            <a:r>
              <a:rPr lang="en-US" sz="2400" dirty="0" smtClean="0"/>
              <a:t>, </a:t>
            </a:r>
            <a:r>
              <a:rPr lang="en-US" sz="2400" dirty="0" err="1" smtClean="0"/>
              <a:t>hor</a:t>
            </a:r>
            <a:r>
              <a:rPr lang="en-US" sz="2400" dirty="0" smtClean="0"/>
              <a:t> and B2 </a:t>
            </a:r>
            <a:r>
              <a:rPr lang="en-US" sz="2400" dirty="0" err="1" smtClean="0"/>
              <a:t>ver</a:t>
            </a:r>
            <a:r>
              <a:rPr lang="en-US" sz="2400" dirty="0" smtClean="0"/>
              <a:t>, </a:t>
            </a:r>
            <a:r>
              <a:rPr lang="en-US" sz="2400" dirty="0" err="1" smtClean="0"/>
              <a:t>hor</a:t>
            </a:r>
            <a:r>
              <a:rPr lang="en-US" sz="2400" dirty="0" smtClean="0"/>
              <a:t>  </a:t>
            </a:r>
          </a:p>
          <a:p>
            <a:pPr lvl="1" eaLnBrk="1" hangingPunct="1">
              <a:spcBef>
                <a:spcPts val="0"/>
              </a:spcBef>
              <a:buFont typeface="Wingdings" pitchFamily="2" charset="2"/>
              <a:buChar char="§"/>
              <a:defRPr/>
            </a:pPr>
            <a:r>
              <a:rPr lang="en-US" sz="2400" dirty="0" smtClean="0"/>
              <a:t>Could not do off momentum losses - no beam left </a:t>
            </a:r>
          </a:p>
          <a:p>
            <a:pPr eaLnBrk="1" hangingPunct="1">
              <a:spcBef>
                <a:spcPts val="600"/>
              </a:spcBef>
              <a:buFont typeface="Wingdings" pitchFamily="2" charset="2"/>
              <a:buNone/>
              <a:defRPr/>
            </a:pPr>
            <a:r>
              <a:rPr lang="en-US" dirty="0" smtClean="0"/>
              <a:t>	</a:t>
            </a:r>
            <a:r>
              <a:rPr lang="en-US" u="sng" dirty="0" smtClean="0"/>
              <a:t>Results (preliminary): </a:t>
            </a:r>
            <a:endParaRPr lang="en-US" dirty="0" smtClean="0"/>
          </a:p>
          <a:p>
            <a:pPr lvl="1" eaLnBrk="1" hangingPunct="1">
              <a:spcBef>
                <a:spcPts val="600"/>
              </a:spcBef>
              <a:defRPr/>
            </a:pPr>
            <a:r>
              <a:rPr lang="en-US" sz="2400" dirty="0" smtClean="0"/>
              <a:t>Leakage into the IRs in the 0.1% level </a:t>
            </a:r>
          </a:p>
          <a:p>
            <a:pPr lvl="1" eaLnBrk="1" hangingPunct="1">
              <a:spcBef>
                <a:spcPts val="600"/>
              </a:spcBef>
              <a:defRPr/>
            </a:pPr>
            <a:r>
              <a:rPr lang="en-US" sz="2400" dirty="0" smtClean="0"/>
              <a:t>No unexpected losses</a:t>
            </a:r>
          </a:p>
          <a:p>
            <a:pPr lvl="1" eaLnBrk="1" hangingPunct="1">
              <a:spcBef>
                <a:spcPts val="600"/>
              </a:spcBef>
              <a:defRPr/>
            </a:pPr>
            <a:r>
              <a:rPr lang="en-US" sz="2400" dirty="0" smtClean="0"/>
              <a:t>Cleaning efficiency: </a:t>
            </a:r>
            <a:br>
              <a:rPr lang="en-US" sz="2400" dirty="0" smtClean="0"/>
            </a:br>
            <a:r>
              <a:rPr lang="en-US" sz="2400" dirty="0" smtClean="0"/>
              <a:t>B1v : 2.5e-4; B1h: 3.5e-4; B2v: 2.2e-4; B2h: 2.5e-4 </a:t>
            </a:r>
            <a:r>
              <a:rPr lang="en-US" dirty="0" smtClean="0"/>
              <a:t/>
            </a:r>
            <a:br>
              <a:rPr lang="en-US" dirty="0" smtClean="0"/>
            </a:br>
            <a:endParaRPr lang="en-US" dirty="0" smtClean="0"/>
          </a:p>
        </p:txBody>
      </p:sp>
      <p:sp>
        <p:nvSpPr>
          <p:cNvPr id="18435" name="Footer Placeholder 3"/>
          <p:cNvSpPr>
            <a:spLocks noGrp="1"/>
          </p:cNvSpPr>
          <p:nvPr>
            <p:ph type="ftr" sz="quarter" idx="10"/>
          </p:nvPr>
        </p:nvSpPr>
        <p:spPr>
          <a:noFill/>
        </p:spPr>
        <p:txBody>
          <a:bodyPr/>
          <a:lstStyle/>
          <a:p>
            <a:r>
              <a:rPr lang="en-US"/>
              <a:t>LHC status</a:t>
            </a:r>
          </a:p>
        </p:txBody>
      </p:sp>
      <p:sp>
        <p:nvSpPr>
          <p:cNvPr id="18436" name="Date Placeholder 4"/>
          <p:cNvSpPr>
            <a:spLocks noGrp="1"/>
          </p:cNvSpPr>
          <p:nvPr>
            <p:ph type="dt" sz="quarter" idx="12"/>
          </p:nvPr>
        </p:nvSpPr>
        <p:spPr>
          <a:noFill/>
        </p:spPr>
        <p:txBody>
          <a:bodyPr/>
          <a:lstStyle/>
          <a:p>
            <a:fld id="{1239A994-E799-494C-B6C7-581168E2B88E}" type="datetime1">
              <a:rPr lang="en-US"/>
              <a:pPr/>
              <a:t>10/19/2010</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smtClean="0"/>
              <a:t>Bunch length evolution</a:t>
            </a:r>
          </a:p>
        </p:txBody>
      </p:sp>
      <p:sp>
        <p:nvSpPr>
          <p:cNvPr id="27650" name="Content Placeholder 2"/>
          <p:cNvSpPr>
            <a:spLocks noGrp="1"/>
          </p:cNvSpPr>
          <p:nvPr>
            <p:ph idx="1"/>
          </p:nvPr>
        </p:nvSpPr>
        <p:spPr>
          <a:xfrm>
            <a:off x="0" y="692150"/>
            <a:ext cx="9144000" cy="1944688"/>
          </a:xfrm>
        </p:spPr>
        <p:txBody>
          <a:bodyPr/>
          <a:lstStyle/>
          <a:p>
            <a:pPr eaLnBrk="1" hangingPunct="1">
              <a:buFont typeface="Wingdings" pitchFamily="2" charset="2"/>
              <a:buNone/>
            </a:pPr>
            <a:r>
              <a:rPr lang="en-US" smtClean="0"/>
              <a:t>	Excite with colored phase noise (spectrum from 0.8 fs to 1.2 fs) and with various excitation levels. </a:t>
            </a:r>
            <a:br>
              <a:rPr lang="en-US" smtClean="0"/>
            </a:br>
            <a:r>
              <a:rPr lang="en-US" smtClean="0"/>
              <a:t>Observe Bunch length BQM </a:t>
            </a:r>
            <a:br>
              <a:rPr lang="en-US" smtClean="0"/>
            </a:br>
            <a:r>
              <a:rPr lang="en-US" smtClean="0"/>
              <a:t>Acquire Beam 1 Bunch 1 profile every min with 25 ps/sample </a:t>
            </a:r>
            <a:br>
              <a:rPr lang="en-US" smtClean="0"/>
            </a:br>
            <a:endParaRPr lang="en-US" smtClean="0"/>
          </a:p>
        </p:txBody>
      </p:sp>
      <p:sp>
        <p:nvSpPr>
          <p:cNvPr id="27651" name="Footer Placeholder 3"/>
          <p:cNvSpPr>
            <a:spLocks noGrp="1"/>
          </p:cNvSpPr>
          <p:nvPr>
            <p:ph type="ftr" sz="quarter" idx="10"/>
          </p:nvPr>
        </p:nvSpPr>
        <p:spPr>
          <a:noFill/>
        </p:spPr>
        <p:txBody>
          <a:bodyPr/>
          <a:lstStyle/>
          <a:p>
            <a:r>
              <a:rPr lang="en-US"/>
              <a:t>LHC status</a:t>
            </a:r>
          </a:p>
        </p:txBody>
      </p:sp>
      <p:sp>
        <p:nvSpPr>
          <p:cNvPr id="27652" name="Date Placeholder 4"/>
          <p:cNvSpPr>
            <a:spLocks noGrp="1"/>
          </p:cNvSpPr>
          <p:nvPr>
            <p:ph type="dt" sz="quarter" idx="12"/>
          </p:nvPr>
        </p:nvSpPr>
        <p:spPr>
          <a:noFill/>
        </p:spPr>
        <p:txBody>
          <a:bodyPr/>
          <a:lstStyle/>
          <a:p>
            <a:fld id="{657A3D31-C516-4A31-B1F5-F4140FAD2BFE}" type="datetime1">
              <a:rPr lang="en-US"/>
              <a:pPr/>
              <a:t>10/19/2010</a:t>
            </a:fld>
            <a:endParaRPr lang="en-US"/>
          </a:p>
        </p:txBody>
      </p:sp>
      <p:pic>
        <p:nvPicPr>
          <p:cNvPr id="27653" name="Picture 4" descr="http://elogbook/eLogbook/attach_reader?attach_id=1116654"/>
          <p:cNvPicPr>
            <a:picLocks noChangeAspect="1" noChangeArrowheads="1"/>
          </p:cNvPicPr>
          <p:nvPr/>
        </p:nvPicPr>
        <p:blipFill>
          <a:blip r:embed="rId2"/>
          <a:srcRect/>
          <a:stretch>
            <a:fillRect/>
          </a:stretch>
        </p:blipFill>
        <p:spPr bwMode="auto">
          <a:xfrm>
            <a:off x="827088" y="2276475"/>
            <a:ext cx="7504112" cy="4294188"/>
          </a:xfrm>
          <a:prstGeom prst="rect">
            <a:avLst/>
          </a:prstGeom>
          <a:noFill/>
          <a:ln w="9525">
            <a:noFill/>
            <a:miter lim="800000"/>
            <a:headEnd/>
            <a:tailEnd/>
          </a:ln>
        </p:spPr>
      </p:pic>
      <p:cxnSp>
        <p:nvCxnSpPr>
          <p:cNvPr id="27654" name="Straight Arrow Connector 8"/>
          <p:cNvCxnSpPr>
            <a:cxnSpLocks noChangeShapeType="1"/>
          </p:cNvCxnSpPr>
          <p:nvPr/>
        </p:nvCxnSpPr>
        <p:spPr bwMode="auto">
          <a:xfrm flipV="1">
            <a:off x="3563938" y="4508500"/>
            <a:ext cx="1223962" cy="144463"/>
          </a:xfrm>
          <a:prstGeom prst="straightConnector1">
            <a:avLst/>
          </a:prstGeom>
          <a:noFill/>
          <a:ln w="12700" cap="sq" algn="ctr">
            <a:solidFill>
              <a:schemeClr val="bg2"/>
            </a:solidFill>
            <a:round/>
            <a:headEnd/>
            <a:tailEnd type="arrow" w="med" len="med"/>
          </a:ln>
        </p:spPr>
      </p:cxnSp>
      <p:sp>
        <p:nvSpPr>
          <p:cNvPr id="27655" name="TextBox 9"/>
          <p:cNvSpPr txBox="1">
            <a:spLocks noChangeArrowheads="1"/>
          </p:cNvSpPr>
          <p:nvPr/>
        </p:nvSpPr>
        <p:spPr bwMode="auto">
          <a:xfrm>
            <a:off x="2771775" y="4437063"/>
            <a:ext cx="768350" cy="400050"/>
          </a:xfrm>
          <a:prstGeom prst="rect">
            <a:avLst/>
          </a:prstGeom>
          <a:noFill/>
          <a:ln w="9525">
            <a:noFill/>
            <a:miter lim="800000"/>
            <a:headEnd/>
            <a:tailEnd/>
          </a:ln>
        </p:spPr>
        <p:txBody>
          <a:bodyPr wrap="none">
            <a:spAutoFit/>
          </a:bodyPr>
          <a:lstStyle/>
          <a:p>
            <a:pPr algn="ctr" eaLnBrk="0" hangingPunct="0">
              <a:spcBef>
                <a:spcPct val="50000"/>
              </a:spcBef>
            </a:pPr>
            <a:r>
              <a:rPr lang="en-US"/>
              <a:t>ramp</a:t>
            </a:r>
          </a:p>
        </p:txBody>
      </p:sp>
      <p:cxnSp>
        <p:nvCxnSpPr>
          <p:cNvPr id="27656" name="Straight Arrow Connector 11"/>
          <p:cNvCxnSpPr>
            <a:cxnSpLocks noChangeShapeType="1"/>
          </p:cNvCxnSpPr>
          <p:nvPr/>
        </p:nvCxnSpPr>
        <p:spPr bwMode="auto">
          <a:xfrm rot="16200000" flipH="1">
            <a:off x="6552406" y="3466307"/>
            <a:ext cx="720725" cy="214312"/>
          </a:xfrm>
          <a:prstGeom prst="straightConnector1">
            <a:avLst/>
          </a:prstGeom>
          <a:noFill/>
          <a:ln w="12700" cap="sq" algn="ctr">
            <a:solidFill>
              <a:schemeClr val="bg2"/>
            </a:solidFill>
            <a:round/>
            <a:headEnd/>
            <a:tailEnd type="arrow" w="med" len="med"/>
          </a:ln>
        </p:spPr>
      </p:cxnSp>
      <p:sp>
        <p:nvSpPr>
          <p:cNvPr id="27657" name="TextBox 13"/>
          <p:cNvSpPr txBox="1">
            <a:spLocks noChangeArrowheads="1"/>
          </p:cNvSpPr>
          <p:nvPr/>
        </p:nvSpPr>
        <p:spPr bwMode="auto">
          <a:xfrm>
            <a:off x="6400800" y="2781300"/>
            <a:ext cx="855663" cy="400050"/>
          </a:xfrm>
          <a:prstGeom prst="rect">
            <a:avLst/>
          </a:prstGeom>
          <a:noFill/>
          <a:ln w="9525">
            <a:noFill/>
            <a:miter lim="800000"/>
            <a:headEnd/>
            <a:tailEnd/>
          </a:ln>
        </p:spPr>
        <p:txBody>
          <a:bodyPr wrap="none">
            <a:spAutoFit/>
          </a:bodyPr>
          <a:lstStyle/>
          <a:p>
            <a:pPr algn="ctr" eaLnBrk="0" hangingPunct="0">
              <a:spcBef>
                <a:spcPct val="50000"/>
              </a:spcBef>
            </a:pPr>
            <a:r>
              <a:rPr lang="en-US"/>
              <a:t>excite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p:cNvSpPr>
            <a:spLocks noGrp="1"/>
          </p:cNvSpPr>
          <p:nvPr>
            <p:ph idx="1"/>
          </p:nvPr>
        </p:nvSpPr>
        <p:spPr>
          <a:xfrm>
            <a:off x="0" y="0"/>
            <a:ext cx="9144000" cy="2708275"/>
          </a:xfrm>
          <a:solidFill>
            <a:schemeClr val="bg1"/>
          </a:solidFill>
        </p:spPr>
        <p:txBody>
          <a:bodyPr/>
          <a:lstStyle/>
          <a:p>
            <a:pPr eaLnBrk="1" hangingPunct="1">
              <a:buFont typeface="Wingdings" pitchFamily="2" charset="2"/>
              <a:buNone/>
            </a:pPr>
            <a:r>
              <a:rPr lang="en-US" smtClean="0"/>
              <a:t>	Preliminary results: from observation of BQM only, results are very confusing. The bunch profiles suggest modification of bunch shape that goes from parabolic to triangular with the excitation. </a:t>
            </a:r>
          </a:p>
          <a:p>
            <a:pPr eaLnBrk="1" hangingPunct="1">
              <a:buFont typeface="Wingdings" pitchFamily="2" charset="2"/>
              <a:buNone/>
            </a:pPr>
            <a:r>
              <a:rPr lang="en-US" smtClean="0"/>
              <a:t>	These 92 successive profiles must be analyzed. We also realize that the method for introducing the excitation in the cavity is not ideal. </a:t>
            </a:r>
            <a:br>
              <a:rPr lang="en-US" smtClean="0"/>
            </a:br>
            <a:endParaRPr lang="en-US" smtClean="0"/>
          </a:p>
        </p:txBody>
      </p:sp>
      <p:sp>
        <p:nvSpPr>
          <p:cNvPr id="28674" name="Footer Placeholder 3"/>
          <p:cNvSpPr>
            <a:spLocks noGrp="1"/>
          </p:cNvSpPr>
          <p:nvPr>
            <p:ph type="ftr" sz="quarter" idx="10"/>
          </p:nvPr>
        </p:nvSpPr>
        <p:spPr>
          <a:noFill/>
        </p:spPr>
        <p:txBody>
          <a:bodyPr/>
          <a:lstStyle/>
          <a:p>
            <a:r>
              <a:rPr lang="en-US"/>
              <a:t>LHC status</a:t>
            </a:r>
          </a:p>
        </p:txBody>
      </p:sp>
      <p:sp>
        <p:nvSpPr>
          <p:cNvPr id="28675" name="Date Placeholder 4"/>
          <p:cNvSpPr>
            <a:spLocks noGrp="1"/>
          </p:cNvSpPr>
          <p:nvPr>
            <p:ph type="dt" sz="quarter" idx="12"/>
          </p:nvPr>
        </p:nvSpPr>
        <p:spPr>
          <a:noFill/>
        </p:spPr>
        <p:txBody>
          <a:bodyPr/>
          <a:lstStyle/>
          <a:p>
            <a:fld id="{734E97A9-EEF9-402A-9595-424AC7E83B9C}" type="datetime1">
              <a:rPr lang="en-US"/>
              <a:pPr/>
              <a:t>10/19/2010</a:t>
            </a:fld>
            <a:endParaRPr lang="en-US"/>
          </a:p>
        </p:txBody>
      </p:sp>
      <p:pic>
        <p:nvPicPr>
          <p:cNvPr id="28676" name="Picture 2" descr="http://elogbook/eLogbook/attach_reader?attach_id=1116657"/>
          <p:cNvPicPr>
            <a:picLocks noChangeAspect="1" noChangeArrowheads="1"/>
          </p:cNvPicPr>
          <p:nvPr/>
        </p:nvPicPr>
        <p:blipFill>
          <a:blip r:embed="rId2"/>
          <a:srcRect/>
          <a:stretch>
            <a:fillRect/>
          </a:stretch>
        </p:blipFill>
        <p:spPr bwMode="auto">
          <a:xfrm>
            <a:off x="0" y="3089275"/>
            <a:ext cx="9144000" cy="3768725"/>
          </a:xfrm>
          <a:prstGeom prst="rect">
            <a:avLst/>
          </a:prstGeom>
          <a:noFill/>
          <a:ln w="9525">
            <a:noFill/>
            <a:miter lim="800000"/>
            <a:headEnd/>
            <a:tailEnd/>
          </a:ln>
        </p:spPr>
      </p:pic>
      <p:cxnSp>
        <p:nvCxnSpPr>
          <p:cNvPr id="28677" name="Straight Arrow Connector 7"/>
          <p:cNvCxnSpPr>
            <a:cxnSpLocks noChangeShapeType="1"/>
          </p:cNvCxnSpPr>
          <p:nvPr/>
        </p:nvCxnSpPr>
        <p:spPr bwMode="auto">
          <a:xfrm rot="5400000">
            <a:off x="1691482" y="3356769"/>
            <a:ext cx="1223962" cy="215900"/>
          </a:xfrm>
          <a:prstGeom prst="straightConnector1">
            <a:avLst/>
          </a:prstGeom>
          <a:noFill/>
          <a:ln w="12700" cap="sq" algn="ctr">
            <a:solidFill>
              <a:schemeClr val="bg2"/>
            </a:solidFill>
            <a:round/>
            <a:headEnd/>
            <a:tailEnd type="arrow" w="med" len="med"/>
          </a:ln>
        </p:spPr>
      </p:cxnSp>
      <p:sp>
        <p:nvSpPr>
          <p:cNvPr id="9" name="TextBox 8"/>
          <p:cNvSpPr txBox="1"/>
          <p:nvPr/>
        </p:nvSpPr>
        <p:spPr>
          <a:xfrm>
            <a:off x="2339975" y="2565400"/>
            <a:ext cx="647700" cy="460375"/>
          </a:xfrm>
          <a:prstGeom prst="rect">
            <a:avLst/>
          </a:prstGeom>
          <a:noFill/>
        </p:spPr>
        <p:txBody>
          <a:bodyPr>
            <a:spAutoFit/>
          </a:bodyPr>
          <a:lstStyle/>
          <a:p>
            <a:pPr algn="ctr" eaLnBrk="0" hangingPunct="0">
              <a:spcBef>
                <a:spcPct val="50000"/>
              </a:spcBef>
              <a:defRPr/>
            </a:pPr>
            <a:r>
              <a:rPr lang="en-US" sz="2400" dirty="0" err="1">
                <a:solidFill>
                  <a:schemeClr val="bg2">
                    <a:lumMod val="60000"/>
                    <a:lumOff val="40000"/>
                  </a:schemeClr>
                </a:solidFill>
                <a:latin typeface="Symbol" pitchFamily="18" charset="2"/>
              </a:rPr>
              <a:t>s</a:t>
            </a:r>
            <a:r>
              <a:rPr lang="en-US" sz="2400" baseline="-25000" dirty="0" err="1">
                <a:solidFill>
                  <a:schemeClr val="bg2">
                    <a:lumMod val="60000"/>
                    <a:lumOff val="40000"/>
                  </a:schemeClr>
                </a:solidFill>
              </a:rPr>
              <a:t>l</a:t>
            </a:r>
            <a:endParaRPr lang="en-US" sz="2400" baseline="-25000" dirty="0">
              <a:solidFill>
                <a:schemeClr val="bg2">
                  <a:lumMod val="60000"/>
                  <a:lumOff val="40000"/>
                </a:schemeClr>
              </a:solidFill>
            </a:endParaRPr>
          </a:p>
        </p:txBody>
      </p:sp>
      <p:cxnSp>
        <p:nvCxnSpPr>
          <p:cNvPr id="28679" name="Straight Arrow Connector 12"/>
          <p:cNvCxnSpPr>
            <a:cxnSpLocks noChangeShapeType="1"/>
          </p:cNvCxnSpPr>
          <p:nvPr/>
        </p:nvCxnSpPr>
        <p:spPr bwMode="auto">
          <a:xfrm rot="5400000">
            <a:off x="2952750" y="3176588"/>
            <a:ext cx="935038" cy="144462"/>
          </a:xfrm>
          <a:prstGeom prst="straightConnector1">
            <a:avLst/>
          </a:prstGeom>
          <a:noFill/>
          <a:ln w="12700" cap="sq" algn="ctr">
            <a:solidFill>
              <a:schemeClr val="bg2"/>
            </a:solidFill>
            <a:round/>
            <a:headEnd/>
            <a:tailEnd type="arrow" w="med" len="med"/>
          </a:ln>
        </p:spPr>
      </p:cxnSp>
      <p:sp>
        <p:nvSpPr>
          <p:cNvPr id="14" name="TextBox 13"/>
          <p:cNvSpPr txBox="1"/>
          <p:nvPr/>
        </p:nvSpPr>
        <p:spPr>
          <a:xfrm>
            <a:off x="3276600" y="2420938"/>
            <a:ext cx="863600" cy="338137"/>
          </a:xfrm>
          <a:prstGeom prst="rect">
            <a:avLst/>
          </a:prstGeom>
          <a:noFill/>
        </p:spPr>
        <p:txBody>
          <a:bodyPr>
            <a:spAutoFit/>
          </a:bodyPr>
          <a:lstStyle/>
          <a:p>
            <a:pPr algn="ctr" eaLnBrk="0" hangingPunct="0">
              <a:spcBef>
                <a:spcPct val="50000"/>
              </a:spcBef>
              <a:defRPr/>
            </a:pPr>
            <a:r>
              <a:rPr lang="en-US" sz="2400" b="1" baseline="-25000" dirty="0">
                <a:solidFill>
                  <a:schemeClr val="bg2">
                    <a:lumMod val="60000"/>
                    <a:lumOff val="40000"/>
                  </a:schemeClr>
                </a:solidFill>
              </a:rPr>
              <a:t>BFCT</a:t>
            </a:r>
            <a:endParaRPr lang="en-US" sz="2400" b="1" baseline="-25000" dirty="0">
              <a:solidFill>
                <a:schemeClr val="bg2">
                  <a:lumMod val="60000"/>
                  <a:lumOff val="40000"/>
                </a:schemeClr>
              </a:solidFill>
            </a:endParaRPr>
          </a:p>
        </p:txBody>
      </p:sp>
      <p:cxnSp>
        <p:nvCxnSpPr>
          <p:cNvPr id="28681" name="Straight Arrow Connector 16"/>
          <p:cNvCxnSpPr>
            <a:cxnSpLocks noChangeShapeType="1"/>
          </p:cNvCxnSpPr>
          <p:nvPr/>
        </p:nvCxnSpPr>
        <p:spPr bwMode="auto">
          <a:xfrm rot="16200000" flipH="1">
            <a:off x="611188" y="3571875"/>
            <a:ext cx="1728788" cy="433387"/>
          </a:xfrm>
          <a:prstGeom prst="straightConnector1">
            <a:avLst/>
          </a:prstGeom>
          <a:noFill/>
          <a:ln w="12700" cap="sq" algn="ctr">
            <a:solidFill>
              <a:schemeClr val="bg2"/>
            </a:solidFill>
            <a:round/>
            <a:headEnd/>
            <a:tailEnd type="arrow" w="med" len="med"/>
          </a:ln>
        </p:spPr>
      </p:cxnSp>
      <p:cxnSp>
        <p:nvCxnSpPr>
          <p:cNvPr id="28682" name="Straight Arrow Connector 23"/>
          <p:cNvCxnSpPr>
            <a:cxnSpLocks noChangeShapeType="1"/>
          </p:cNvCxnSpPr>
          <p:nvPr/>
        </p:nvCxnSpPr>
        <p:spPr bwMode="auto">
          <a:xfrm rot="10800000" flipV="1">
            <a:off x="1763713" y="2781300"/>
            <a:ext cx="3024187" cy="2160588"/>
          </a:xfrm>
          <a:prstGeom prst="straightConnector1">
            <a:avLst/>
          </a:prstGeom>
          <a:noFill/>
          <a:ln w="12700" cap="sq" algn="ctr">
            <a:solidFill>
              <a:schemeClr val="bg2"/>
            </a:solidFill>
            <a:round/>
            <a:headEnd/>
            <a:tailEnd type="arrow" w="med" len="med"/>
          </a:ln>
        </p:spPr>
      </p:cxnSp>
      <p:sp>
        <p:nvSpPr>
          <p:cNvPr id="25" name="TextBox 24"/>
          <p:cNvSpPr txBox="1"/>
          <p:nvPr/>
        </p:nvSpPr>
        <p:spPr>
          <a:xfrm>
            <a:off x="4716463" y="2420938"/>
            <a:ext cx="1368425" cy="584200"/>
          </a:xfrm>
          <a:prstGeom prst="rect">
            <a:avLst/>
          </a:prstGeom>
          <a:noFill/>
        </p:spPr>
        <p:txBody>
          <a:bodyPr>
            <a:spAutoFit/>
          </a:bodyPr>
          <a:lstStyle/>
          <a:p>
            <a:pPr algn="ctr" eaLnBrk="0" hangingPunct="0">
              <a:spcBef>
                <a:spcPct val="50000"/>
              </a:spcBef>
              <a:defRPr/>
            </a:pPr>
            <a:r>
              <a:rPr lang="en-US" sz="2400" b="1" baseline="-25000" dirty="0" err="1">
                <a:solidFill>
                  <a:schemeClr val="bg2">
                    <a:lumMod val="60000"/>
                    <a:lumOff val="40000"/>
                  </a:schemeClr>
                </a:solidFill>
              </a:rPr>
              <a:t>synchro</a:t>
            </a:r>
            <a:r>
              <a:rPr lang="en-US" sz="2400" b="1" baseline="-25000" dirty="0">
                <a:solidFill>
                  <a:schemeClr val="bg2">
                    <a:lumMod val="60000"/>
                    <a:lumOff val="40000"/>
                  </a:schemeClr>
                </a:solidFill>
              </a:rPr>
              <a:t> error</a:t>
            </a:r>
            <a:endParaRPr lang="en-US" sz="2400" b="1" baseline="-25000" dirty="0">
              <a:solidFill>
                <a:schemeClr val="bg2">
                  <a:lumMod val="60000"/>
                  <a:lumOff val="40000"/>
                </a:schemeClr>
              </a:solidFill>
            </a:endParaRPr>
          </a:p>
        </p:txBody>
      </p:sp>
      <p:sp>
        <p:nvSpPr>
          <p:cNvPr id="26" name="TextBox 25"/>
          <p:cNvSpPr txBox="1"/>
          <p:nvPr/>
        </p:nvSpPr>
        <p:spPr>
          <a:xfrm>
            <a:off x="611188" y="2492375"/>
            <a:ext cx="1368425" cy="461963"/>
          </a:xfrm>
          <a:prstGeom prst="rect">
            <a:avLst/>
          </a:prstGeom>
          <a:noFill/>
        </p:spPr>
        <p:txBody>
          <a:bodyPr>
            <a:spAutoFit/>
          </a:bodyPr>
          <a:lstStyle/>
          <a:p>
            <a:pPr algn="ctr" eaLnBrk="0" hangingPunct="0">
              <a:spcBef>
                <a:spcPct val="50000"/>
              </a:spcBef>
              <a:defRPr/>
            </a:pPr>
            <a:r>
              <a:rPr lang="en-US" sz="2400" b="1" baseline="-25000" dirty="0">
                <a:solidFill>
                  <a:schemeClr val="bg2">
                    <a:lumMod val="60000"/>
                    <a:lumOff val="40000"/>
                  </a:schemeClr>
                </a:solidFill>
              </a:rPr>
              <a:t>phase</a:t>
            </a:r>
            <a:r>
              <a:rPr lang="en-US" sz="2400" b="1" dirty="0">
                <a:solidFill>
                  <a:schemeClr val="bg2">
                    <a:lumMod val="60000"/>
                    <a:lumOff val="40000"/>
                  </a:schemeClr>
                </a:solidFill>
              </a:rPr>
              <a:t> </a:t>
            </a:r>
            <a:r>
              <a:rPr lang="en-US" sz="2400" b="1" baseline="-25000" dirty="0">
                <a:solidFill>
                  <a:schemeClr val="bg2">
                    <a:lumMod val="60000"/>
                    <a:lumOff val="40000"/>
                  </a:schemeClr>
                </a:solidFill>
              </a:rPr>
              <a:t>error</a:t>
            </a:r>
            <a:endParaRPr lang="en-US" sz="2400" b="1" baseline="-25000" dirty="0">
              <a:solidFill>
                <a:schemeClr val="bg2">
                  <a:lumMod val="60000"/>
                  <a:lumOff val="4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smtClean="0"/>
              <a:t>Monday 18 October: Preparing for Physics</a:t>
            </a:r>
          </a:p>
        </p:txBody>
      </p:sp>
      <p:sp>
        <p:nvSpPr>
          <p:cNvPr id="29698" name="Content Placeholder 2"/>
          <p:cNvSpPr>
            <a:spLocks noGrp="1"/>
          </p:cNvSpPr>
          <p:nvPr>
            <p:ph idx="1"/>
          </p:nvPr>
        </p:nvSpPr>
        <p:spPr>
          <a:xfrm>
            <a:off x="0" y="692150"/>
            <a:ext cx="9144000" cy="6165850"/>
          </a:xfrm>
        </p:spPr>
        <p:txBody>
          <a:bodyPr/>
          <a:lstStyle/>
          <a:p>
            <a:pPr eaLnBrk="1" hangingPunct="1"/>
            <a:r>
              <a:rPr lang="en-US" b="1" smtClean="0"/>
              <a:t>19:00 – 23:00</a:t>
            </a:r>
            <a:r>
              <a:rPr lang="en-US" smtClean="0"/>
              <a:t>: Ramp-down, inject again, tuning beam parameters (SPS and LHC)</a:t>
            </a:r>
          </a:p>
          <a:p>
            <a:pPr eaLnBrk="1" hangingPunct="1"/>
            <a:r>
              <a:rPr lang="en-US" smtClean="0"/>
              <a:t>Did 2 attempts and got dumped on Beam 1, injection of 24b.</a:t>
            </a:r>
          </a:p>
          <a:p>
            <a:pPr eaLnBrk="1" hangingPunct="1"/>
            <a:r>
              <a:rPr lang="en-US" smtClean="0"/>
              <a:t>Injection oscillations in V plane were large, and got caught by the BPM Pt6 before ADT damping them</a:t>
            </a:r>
          </a:p>
          <a:p>
            <a:pPr eaLnBrk="1" hangingPunct="1"/>
            <a:r>
              <a:rPr lang="en-US" smtClean="0"/>
              <a:t>Would need to perform some more TL+LHC optimisation in V. Was not worth with remaining time and the fact that we are pushing the limits</a:t>
            </a:r>
          </a:p>
          <a:p>
            <a:pPr eaLnBrk="1" hangingPunct="1"/>
            <a:r>
              <a:rPr lang="en-US" smtClean="0"/>
              <a:t>More beneficial over the long term to provide time to the PLL commissioning</a:t>
            </a:r>
          </a:p>
        </p:txBody>
      </p:sp>
      <p:sp>
        <p:nvSpPr>
          <p:cNvPr id="29699" name="Footer Placeholder 3"/>
          <p:cNvSpPr>
            <a:spLocks noGrp="1"/>
          </p:cNvSpPr>
          <p:nvPr>
            <p:ph type="ftr" sz="quarter" idx="10"/>
          </p:nvPr>
        </p:nvSpPr>
        <p:spPr>
          <a:noFill/>
        </p:spPr>
        <p:txBody>
          <a:bodyPr/>
          <a:lstStyle/>
          <a:p>
            <a:r>
              <a:rPr lang="en-US"/>
              <a:t>LHC status</a:t>
            </a:r>
          </a:p>
        </p:txBody>
      </p:sp>
      <p:sp>
        <p:nvSpPr>
          <p:cNvPr id="29700" name="Date Placeholder 4"/>
          <p:cNvSpPr>
            <a:spLocks noGrp="1"/>
          </p:cNvSpPr>
          <p:nvPr>
            <p:ph type="dt" sz="quarter" idx="12"/>
          </p:nvPr>
        </p:nvSpPr>
        <p:spPr>
          <a:noFill/>
        </p:spPr>
        <p:txBody>
          <a:bodyPr/>
          <a:lstStyle/>
          <a:p>
            <a:fld id="{51F426D6-4E7E-4CCB-8933-C22F9466C0CE}" type="datetime1">
              <a:rPr lang="en-US"/>
              <a:pPr/>
              <a:t>10/19/2010</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t>Monday 18 October: System commissioning</a:t>
            </a:r>
          </a:p>
        </p:txBody>
      </p:sp>
      <p:sp>
        <p:nvSpPr>
          <p:cNvPr id="30722" name="Content Placeholder 2"/>
          <p:cNvSpPr>
            <a:spLocks noGrp="1"/>
          </p:cNvSpPr>
          <p:nvPr>
            <p:ph idx="1"/>
          </p:nvPr>
        </p:nvSpPr>
        <p:spPr>
          <a:xfrm>
            <a:off x="0" y="692150"/>
            <a:ext cx="9144000" cy="6165850"/>
          </a:xfrm>
        </p:spPr>
        <p:txBody>
          <a:bodyPr/>
          <a:lstStyle/>
          <a:p>
            <a:pPr eaLnBrk="1" hangingPunct="1"/>
            <a:r>
              <a:rPr lang="en-US" b="1" smtClean="0"/>
              <a:t>23:00 – 06:00</a:t>
            </a:r>
            <a:r>
              <a:rPr lang="en-US" smtClean="0"/>
              <a:t>: PLL commissioning – Tune Phase Locked Loop -  Marek Gasior – Ralph Steinhagen – THANKS for flexibility and enthusiasm for night shift at short notice</a:t>
            </a:r>
          </a:p>
          <a:p>
            <a:pPr eaLnBrk="1" hangingPunct="1"/>
            <a:r>
              <a:rPr lang="en-US" smtClean="0"/>
              <a:t>This time PLL studies done for both beams at the same time </a:t>
            </a:r>
          </a:p>
          <a:p>
            <a:pPr eaLnBrk="1" hangingPunct="1"/>
            <a:r>
              <a:rPr lang="en-US" smtClean="0"/>
              <a:t>2 ramps done – first one with low-intensity pilot beam without ADT - had to further reduce the nominal B2-V damper gain to allow PLL locking (-15 -&gt; -21 dB)</a:t>
            </a:r>
          </a:p>
        </p:txBody>
      </p:sp>
      <p:sp>
        <p:nvSpPr>
          <p:cNvPr id="30723" name="Footer Placeholder 3"/>
          <p:cNvSpPr>
            <a:spLocks noGrp="1"/>
          </p:cNvSpPr>
          <p:nvPr>
            <p:ph type="ftr" sz="quarter" idx="10"/>
          </p:nvPr>
        </p:nvSpPr>
        <p:spPr>
          <a:noFill/>
        </p:spPr>
        <p:txBody>
          <a:bodyPr/>
          <a:lstStyle/>
          <a:p>
            <a:r>
              <a:rPr lang="en-US"/>
              <a:t>LHC status</a:t>
            </a:r>
          </a:p>
        </p:txBody>
      </p:sp>
      <p:sp>
        <p:nvSpPr>
          <p:cNvPr id="30724" name="Date Placeholder 4"/>
          <p:cNvSpPr>
            <a:spLocks noGrp="1"/>
          </p:cNvSpPr>
          <p:nvPr>
            <p:ph type="dt" sz="quarter" idx="12"/>
          </p:nvPr>
        </p:nvSpPr>
        <p:spPr>
          <a:noFill/>
        </p:spPr>
        <p:txBody>
          <a:bodyPr/>
          <a:lstStyle/>
          <a:p>
            <a:fld id="{8E48B232-7DB6-423B-8C7D-AF2E5486B39A}" type="datetime1">
              <a:rPr lang="en-US"/>
              <a:pPr/>
              <a:t>10/19/2010</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mtClean="0"/>
              <a:t>Monday 18 October: System commissioning</a:t>
            </a:r>
          </a:p>
        </p:txBody>
      </p:sp>
      <p:sp>
        <p:nvSpPr>
          <p:cNvPr id="31746" name="Content Placeholder 2"/>
          <p:cNvSpPr>
            <a:spLocks noGrp="1"/>
          </p:cNvSpPr>
          <p:nvPr>
            <p:ph idx="1"/>
          </p:nvPr>
        </p:nvSpPr>
        <p:spPr>
          <a:xfrm>
            <a:off x="0" y="692150"/>
            <a:ext cx="9144000" cy="6165850"/>
          </a:xfrm>
        </p:spPr>
        <p:txBody>
          <a:bodyPr/>
          <a:lstStyle/>
          <a:p>
            <a:pPr eaLnBrk="1" hangingPunct="1"/>
            <a:r>
              <a:rPr lang="en-US" smtClean="0"/>
              <a:t>2</a:t>
            </a:r>
            <a:r>
              <a:rPr lang="en-US" baseline="30000" smtClean="0"/>
              <a:t>nd</a:t>
            </a:r>
            <a:r>
              <a:rPr lang="en-US" smtClean="0"/>
              <a:t> ramp: PLL kept lock - used as primary input to the Tune-FB</a:t>
            </a:r>
          </a:p>
          <a:p>
            <a:pPr lvl="1" eaLnBrk="1" hangingPunct="1"/>
            <a:r>
              <a:rPr lang="en-US" smtClean="0"/>
              <a:t>achieved 99% transmission for both beams</a:t>
            </a:r>
          </a:p>
          <a:p>
            <a:pPr lvl="1" eaLnBrk="1" hangingPunct="1"/>
            <a:r>
              <a:rPr lang="en-US" smtClean="0"/>
              <a:t>PLL operation visible on life-time but always above 25 h</a:t>
            </a:r>
          </a:p>
          <a:p>
            <a:pPr lvl="1" eaLnBrk="1" hangingPunct="1"/>
            <a:r>
              <a:rPr lang="en-US" smtClean="0"/>
              <a:t>Stable PLL gains depend on the effective ADT settings and varied by more than a factor hundred between ADT 'off' and 'on' </a:t>
            </a:r>
          </a:p>
          <a:p>
            <a:pPr lvl="1" eaLnBrk="1" hangingPunct="1"/>
            <a:r>
              <a:rPr lang="en-US" smtClean="0"/>
              <a:t>Tune resolution acceptable and in agreement with FFT-based estimate</a:t>
            </a:r>
          </a:p>
          <a:p>
            <a:pPr lvl="1" eaLnBrk="1" hangingPunct="1"/>
            <a:r>
              <a:rPr lang="en-US" smtClean="0"/>
              <a:t>Needed 5% excitation amplitude (in particular for B2-V) that provided typically 30-40dB signal w.r.t. ADT noise floor </a:t>
            </a:r>
          </a:p>
          <a:p>
            <a:pPr lvl="1" eaLnBrk="1" hangingPunct="1"/>
            <a:r>
              <a:rPr lang="en-US" smtClean="0"/>
              <a:t>Initial emittances before ramp: B1-H = 1.8, B1-V = 1.6, B2-H = 2.6, B2-V = 2.9 </a:t>
            </a:r>
          </a:p>
          <a:p>
            <a:pPr lvl="1" eaLnBrk="1" hangingPunct="1"/>
            <a:r>
              <a:rPr lang="en-US" smtClean="0"/>
              <a:t>emittances at flat-top: B1-H = 3.3, B1-V = 2.7, B2-H = 3.6, B2-V = 3.2 </a:t>
            </a:r>
          </a:p>
          <a:p>
            <a:pPr lvl="1" eaLnBrk="1" hangingPunct="1"/>
            <a:r>
              <a:rPr lang="en-US" smtClean="0"/>
              <a:t>No further measurable emittance blow-up at flat-top (even with radial modulation) </a:t>
            </a:r>
          </a:p>
          <a:p>
            <a:pPr lvl="1" eaLnBrk="1" hangingPunct="1"/>
            <a:r>
              <a:rPr lang="en-US" smtClean="0"/>
              <a:t>Q' tracking/scaling notably dependent on PLL bandwidth (to be further investigated/tuned) </a:t>
            </a:r>
          </a:p>
          <a:p>
            <a:pPr lvl="1" eaLnBrk="1" hangingPunct="1"/>
            <a:r>
              <a:rPr lang="en-US" smtClean="0"/>
              <a:t>Switched PLL and ADT off in the end to get a comparison of the bare tune tracking -&gt; no apparent difference in life-time or beam sizes </a:t>
            </a:r>
            <a:br>
              <a:rPr lang="en-US" smtClean="0"/>
            </a:br>
            <a:endParaRPr lang="en-US" smtClean="0"/>
          </a:p>
        </p:txBody>
      </p:sp>
      <p:sp>
        <p:nvSpPr>
          <p:cNvPr id="31747" name="Footer Placeholder 3"/>
          <p:cNvSpPr>
            <a:spLocks noGrp="1"/>
          </p:cNvSpPr>
          <p:nvPr>
            <p:ph type="ftr" sz="quarter" idx="10"/>
          </p:nvPr>
        </p:nvSpPr>
        <p:spPr>
          <a:noFill/>
        </p:spPr>
        <p:txBody>
          <a:bodyPr/>
          <a:lstStyle/>
          <a:p>
            <a:r>
              <a:rPr lang="en-US"/>
              <a:t>LHC status</a:t>
            </a:r>
          </a:p>
        </p:txBody>
      </p:sp>
      <p:sp>
        <p:nvSpPr>
          <p:cNvPr id="31748" name="Date Placeholder 4"/>
          <p:cNvSpPr>
            <a:spLocks noGrp="1"/>
          </p:cNvSpPr>
          <p:nvPr>
            <p:ph type="dt" sz="quarter" idx="12"/>
          </p:nvPr>
        </p:nvSpPr>
        <p:spPr>
          <a:noFill/>
        </p:spPr>
        <p:txBody>
          <a:bodyPr/>
          <a:lstStyle/>
          <a:p>
            <a:fld id="{E2C7DFD0-3AE4-45E0-872A-4BF7EC9F0D87}" type="datetime1">
              <a:rPr lang="en-US"/>
              <a:pPr/>
              <a:t>10/19/2010</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mtClean="0"/>
              <a:t>Monday 19 October – Friday 22 October</a:t>
            </a:r>
          </a:p>
        </p:txBody>
      </p:sp>
      <p:sp>
        <p:nvSpPr>
          <p:cNvPr id="32770" name="Content Placeholder 2"/>
          <p:cNvSpPr>
            <a:spLocks noGrp="1"/>
          </p:cNvSpPr>
          <p:nvPr>
            <p:ph idx="1"/>
          </p:nvPr>
        </p:nvSpPr>
        <p:spPr>
          <a:xfrm>
            <a:off x="0" y="692150"/>
            <a:ext cx="9144000" cy="6165850"/>
          </a:xfrm>
        </p:spPr>
        <p:txBody>
          <a:bodyPr/>
          <a:lstStyle/>
          <a:p>
            <a:pPr eaLnBrk="1" hangingPunct="1"/>
            <a:r>
              <a:rPr lang="en-US" smtClean="0"/>
              <a:t>Technical stop – coordination : Katy Foraz</a:t>
            </a:r>
          </a:p>
          <a:p>
            <a:pPr eaLnBrk="1" hangingPunct="1"/>
            <a:r>
              <a:rPr lang="en-US" smtClean="0"/>
              <a:t>Daily 8:30 meeting chaired by Katy</a:t>
            </a:r>
          </a:p>
          <a:p>
            <a:pPr eaLnBrk="1" hangingPunct="1"/>
            <a:r>
              <a:rPr lang="en-US" smtClean="0"/>
              <a:t>Beam operation will resume Friday late afternoon – More details as days advance…</a:t>
            </a:r>
          </a:p>
        </p:txBody>
      </p:sp>
      <p:sp>
        <p:nvSpPr>
          <p:cNvPr id="32771" name="Footer Placeholder 3"/>
          <p:cNvSpPr>
            <a:spLocks noGrp="1"/>
          </p:cNvSpPr>
          <p:nvPr>
            <p:ph type="ftr" sz="quarter" idx="10"/>
          </p:nvPr>
        </p:nvSpPr>
        <p:spPr>
          <a:noFill/>
        </p:spPr>
        <p:txBody>
          <a:bodyPr/>
          <a:lstStyle/>
          <a:p>
            <a:r>
              <a:rPr lang="en-US"/>
              <a:t>LHC status</a:t>
            </a:r>
          </a:p>
        </p:txBody>
      </p:sp>
      <p:sp>
        <p:nvSpPr>
          <p:cNvPr id="32772" name="Date Placeholder 4"/>
          <p:cNvSpPr>
            <a:spLocks noGrp="1"/>
          </p:cNvSpPr>
          <p:nvPr>
            <p:ph type="dt" sz="quarter" idx="12"/>
          </p:nvPr>
        </p:nvSpPr>
        <p:spPr>
          <a:noFill/>
        </p:spPr>
        <p:txBody>
          <a:bodyPr/>
          <a:lstStyle/>
          <a:p>
            <a:fld id="{348A7FE6-F115-4527-84EF-A22B8A3FD7C0}" type="datetime1">
              <a:rPr lang="en-US"/>
              <a:pPr/>
              <a:t>10/19/2010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mtClean="0"/>
              <a:t>Beam intensity during loss maps</a:t>
            </a:r>
          </a:p>
        </p:txBody>
      </p:sp>
      <p:sp>
        <p:nvSpPr>
          <p:cNvPr id="19458" name="Footer Placeholder 3"/>
          <p:cNvSpPr>
            <a:spLocks noGrp="1"/>
          </p:cNvSpPr>
          <p:nvPr>
            <p:ph type="ftr" sz="quarter" idx="10"/>
          </p:nvPr>
        </p:nvSpPr>
        <p:spPr>
          <a:noFill/>
        </p:spPr>
        <p:txBody>
          <a:bodyPr/>
          <a:lstStyle/>
          <a:p>
            <a:r>
              <a:rPr lang="en-US"/>
              <a:t>LHC status</a:t>
            </a:r>
          </a:p>
        </p:txBody>
      </p:sp>
      <p:sp>
        <p:nvSpPr>
          <p:cNvPr id="19459" name="Date Placeholder 4"/>
          <p:cNvSpPr>
            <a:spLocks noGrp="1"/>
          </p:cNvSpPr>
          <p:nvPr>
            <p:ph type="dt" sz="quarter" idx="12"/>
          </p:nvPr>
        </p:nvSpPr>
        <p:spPr>
          <a:noFill/>
        </p:spPr>
        <p:txBody>
          <a:bodyPr/>
          <a:lstStyle/>
          <a:p>
            <a:fld id="{B5BFE06C-F3D4-4610-82BF-E0053A7E013E}" type="datetime1">
              <a:rPr lang="en-US"/>
              <a:pPr/>
              <a:t>10/19/2010</a:t>
            </a:fld>
            <a:endParaRPr lang="en-US"/>
          </a:p>
        </p:txBody>
      </p:sp>
      <p:pic>
        <p:nvPicPr>
          <p:cNvPr id="19460" name="Content Placeholder 8" descr="beam_intensity.jpg"/>
          <p:cNvPicPr>
            <a:picLocks noGrp="1" noChangeAspect="1"/>
          </p:cNvPicPr>
          <p:nvPr>
            <p:ph sz="quarter" idx="4294967295"/>
          </p:nvPr>
        </p:nvPicPr>
        <p:blipFill>
          <a:blip r:embed="rId2"/>
          <a:srcRect t="-6343" b="-6343"/>
          <a:stretch>
            <a:fillRect/>
          </a:stretch>
        </p:blipFill>
        <p:spPr>
          <a:xfrm>
            <a:off x="76200" y="1700213"/>
            <a:ext cx="9067800" cy="3916362"/>
          </a:xfrm>
        </p:spPr>
      </p:pic>
      <p:sp>
        <p:nvSpPr>
          <p:cNvPr id="19461" name="Content Placeholder 2"/>
          <p:cNvSpPr>
            <a:spLocks noGrp="1"/>
          </p:cNvSpPr>
          <p:nvPr>
            <p:ph idx="1"/>
          </p:nvPr>
        </p:nvSpPr>
        <p:spPr>
          <a:xfrm>
            <a:off x="0" y="836613"/>
            <a:ext cx="9144000" cy="863600"/>
          </a:xfrm>
        </p:spPr>
        <p:txBody>
          <a:bodyPr/>
          <a:lstStyle/>
          <a:p>
            <a:pPr eaLnBrk="1" hangingPunct="1">
              <a:spcBef>
                <a:spcPts val="600"/>
              </a:spcBef>
            </a:pPr>
            <a:r>
              <a:rPr lang="en-US" smtClean="0"/>
              <a:t>Beam intensity: </a:t>
            </a:r>
            <a:r>
              <a:rPr lang="en-US" smtClean="0">
                <a:solidFill>
                  <a:srgbClr val="008000"/>
                </a:solidFill>
              </a:rPr>
              <a:t>B1 (green)</a:t>
            </a:r>
            <a:r>
              <a:rPr lang="en-US" smtClean="0"/>
              <a:t> and </a:t>
            </a:r>
            <a:r>
              <a:rPr lang="en-US" smtClean="0">
                <a:solidFill>
                  <a:srgbClr val="FFC000"/>
                </a:solidFill>
              </a:rPr>
              <a:t>B2 (yellow)</a:t>
            </a:r>
          </a:p>
        </p:txBody>
      </p:sp>
      <p:sp>
        <p:nvSpPr>
          <p:cNvPr id="19462" name="Date Placeholder 3"/>
          <p:cNvSpPr txBox="1">
            <a:spLocks/>
          </p:cNvSpPr>
          <p:nvPr/>
        </p:nvSpPr>
        <p:spPr bwMode="auto">
          <a:xfrm>
            <a:off x="6804025" y="6165850"/>
            <a:ext cx="2133600" cy="460375"/>
          </a:xfrm>
          <a:prstGeom prst="rect">
            <a:avLst/>
          </a:prstGeom>
          <a:noFill/>
          <a:ln w="9525">
            <a:noFill/>
            <a:miter lim="800000"/>
            <a:headEnd/>
            <a:tailEnd/>
          </a:ln>
        </p:spPr>
        <p:txBody>
          <a:bodyPr anchor="b"/>
          <a:lstStyle/>
          <a:p>
            <a:pPr algn="ctr"/>
            <a:r>
              <a:rPr lang="en-US" sz="1800" b="1"/>
              <a:t>Daniel Wollmann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Betatron losses, B1 vertical</a:t>
            </a:r>
          </a:p>
        </p:txBody>
      </p:sp>
      <p:sp>
        <p:nvSpPr>
          <p:cNvPr id="20482" name="Footer Placeholder 3"/>
          <p:cNvSpPr>
            <a:spLocks noGrp="1"/>
          </p:cNvSpPr>
          <p:nvPr>
            <p:ph type="ftr" sz="quarter" idx="10"/>
          </p:nvPr>
        </p:nvSpPr>
        <p:spPr>
          <a:noFill/>
        </p:spPr>
        <p:txBody>
          <a:bodyPr/>
          <a:lstStyle/>
          <a:p>
            <a:r>
              <a:rPr lang="en-US"/>
              <a:t>LHC status</a:t>
            </a:r>
          </a:p>
        </p:txBody>
      </p:sp>
      <p:sp>
        <p:nvSpPr>
          <p:cNvPr id="20483" name="Date Placeholder 4"/>
          <p:cNvSpPr>
            <a:spLocks noGrp="1"/>
          </p:cNvSpPr>
          <p:nvPr>
            <p:ph type="dt" sz="quarter" idx="12"/>
          </p:nvPr>
        </p:nvSpPr>
        <p:spPr>
          <a:noFill/>
        </p:spPr>
        <p:txBody>
          <a:bodyPr/>
          <a:lstStyle/>
          <a:p>
            <a:fld id="{A24960C5-D8F9-402C-9CC7-9A02FA064D8D}" type="datetime1">
              <a:rPr lang="en-US"/>
              <a:pPr/>
              <a:t>10/19/2010</a:t>
            </a:fld>
            <a:endParaRPr lang="en-US"/>
          </a:p>
        </p:txBody>
      </p:sp>
      <p:pic>
        <p:nvPicPr>
          <p:cNvPr id="20484" name="Content Placeholder 9" descr="B1_ver_snap_shoot.png"/>
          <p:cNvPicPr>
            <a:picLocks noChangeAspect="1"/>
          </p:cNvPicPr>
          <p:nvPr/>
        </p:nvPicPr>
        <p:blipFill>
          <a:blip r:embed="rId2"/>
          <a:srcRect t="-5850" b="-5850"/>
          <a:stretch>
            <a:fillRect/>
          </a:stretch>
        </p:blipFill>
        <p:spPr bwMode="auto">
          <a:xfrm>
            <a:off x="0" y="981075"/>
            <a:ext cx="8839200" cy="4983163"/>
          </a:xfrm>
          <a:prstGeom prst="rect">
            <a:avLst/>
          </a:prstGeom>
          <a:noFill/>
          <a:ln w="9525">
            <a:noFill/>
            <a:miter lim="800000"/>
            <a:headEnd/>
            <a:tailEnd/>
          </a:ln>
        </p:spPr>
      </p:pic>
      <p:sp>
        <p:nvSpPr>
          <p:cNvPr id="20485" name="Date Placeholder 3"/>
          <p:cNvSpPr txBox="1">
            <a:spLocks/>
          </p:cNvSpPr>
          <p:nvPr/>
        </p:nvSpPr>
        <p:spPr bwMode="auto">
          <a:xfrm>
            <a:off x="6804025" y="6165850"/>
            <a:ext cx="2133600" cy="460375"/>
          </a:xfrm>
          <a:prstGeom prst="rect">
            <a:avLst/>
          </a:prstGeom>
          <a:noFill/>
          <a:ln w="9525">
            <a:noFill/>
            <a:miter lim="800000"/>
            <a:headEnd/>
            <a:tailEnd/>
          </a:ln>
        </p:spPr>
        <p:txBody>
          <a:bodyPr anchor="b"/>
          <a:lstStyle/>
          <a:p>
            <a:pPr algn="ctr"/>
            <a:r>
              <a:rPr lang="en-US" sz="1800" b="1"/>
              <a:t>Daniel Wollmann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Betatron losses, B2 vertical</a:t>
            </a:r>
          </a:p>
        </p:txBody>
      </p:sp>
      <p:sp>
        <p:nvSpPr>
          <p:cNvPr id="21506" name="Footer Placeholder 3"/>
          <p:cNvSpPr>
            <a:spLocks noGrp="1"/>
          </p:cNvSpPr>
          <p:nvPr>
            <p:ph type="ftr" sz="quarter" idx="10"/>
          </p:nvPr>
        </p:nvSpPr>
        <p:spPr>
          <a:noFill/>
        </p:spPr>
        <p:txBody>
          <a:bodyPr/>
          <a:lstStyle/>
          <a:p>
            <a:r>
              <a:rPr lang="en-US"/>
              <a:t>LHC status</a:t>
            </a:r>
          </a:p>
        </p:txBody>
      </p:sp>
      <p:sp>
        <p:nvSpPr>
          <p:cNvPr id="21507" name="Date Placeholder 4"/>
          <p:cNvSpPr>
            <a:spLocks noGrp="1"/>
          </p:cNvSpPr>
          <p:nvPr>
            <p:ph type="dt" sz="quarter" idx="12"/>
          </p:nvPr>
        </p:nvSpPr>
        <p:spPr>
          <a:noFill/>
        </p:spPr>
        <p:txBody>
          <a:bodyPr/>
          <a:lstStyle/>
          <a:p>
            <a:fld id="{FDB4B1A1-516E-427F-80B5-BED77E76DF08}" type="datetime1">
              <a:rPr lang="en-US"/>
              <a:pPr/>
              <a:t>10/19/2010</a:t>
            </a:fld>
            <a:endParaRPr lang="en-US"/>
          </a:p>
        </p:txBody>
      </p:sp>
      <p:pic>
        <p:nvPicPr>
          <p:cNvPr id="21508" name="Content Placeholder 5" descr="B2_ver_snap_shoot.png"/>
          <p:cNvPicPr>
            <a:picLocks noGrp="1" noChangeAspect="1"/>
          </p:cNvPicPr>
          <p:nvPr>
            <p:ph idx="1"/>
          </p:nvPr>
        </p:nvPicPr>
        <p:blipFill>
          <a:blip r:embed="rId2"/>
          <a:srcRect t="-5850" b="-5850"/>
          <a:stretch>
            <a:fillRect/>
          </a:stretch>
        </p:blipFill>
        <p:spPr>
          <a:xfrm>
            <a:off x="152400" y="1143000"/>
            <a:ext cx="8839200" cy="4983163"/>
          </a:xfrm>
        </p:spPr>
      </p:pic>
      <p:sp>
        <p:nvSpPr>
          <p:cNvPr id="21509" name="Date Placeholder 3"/>
          <p:cNvSpPr txBox="1">
            <a:spLocks/>
          </p:cNvSpPr>
          <p:nvPr/>
        </p:nvSpPr>
        <p:spPr bwMode="auto">
          <a:xfrm>
            <a:off x="6804025" y="6165850"/>
            <a:ext cx="2133600" cy="460375"/>
          </a:xfrm>
          <a:prstGeom prst="rect">
            <a:avLst/>
          </a:prstGeom>
          <a:noFill/>
          <a:ln w="9525">
            <a:noFill/>
            <a:miter lim="800000"/>
            <a:headEnd/>
            <a:tailEnd/>
          </a:ln>
        </p:spPr>
        <p:txBody>
          <a:bodyPr anchor="b"/>
          <a:lstStyle/>
          <a:p>
            <a:pPr algn="ctr"/>
            <a:r>
              <a:rPr lang="en-US" sz="1800" b="1"/>
              <a:t>Daniel Wollmann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t>Monday 18 October : Beam commissioning</a:t>
            </a:r>
          </a:p>
        </p:txBody>
      </p:sp>
      <p:sp>
        <p:nvSpPr>
          <p:cNvPr id="22530" name="Content Placeholder 2"/>
          <p:cNvSpPr>
            <a:spLocks noGrp="1"/>
          </p:cNvSpPr>
          <p:nvPr>
            <p:ph idx="1"/>
          </p:nvPr>
        </p:nvSpPr>
        <p:spPr>
          <a:xfrm>
            <a:off x="0" y="692150"/>
            <a:ext cx="9144000" cy="6165850"/>
          </a:xfrm>
        </p:spPr>
        <p:txBody>
          <a:bodyPr/>
          <a:lstStyle/>
          <a:p>
            <a:pPr eaLnBrk="1" hangingPunct="1"/>
            <a:r>
              <a:rPr lang="en-US" b="1" u="sng" smtClean="0"/>
              <a:t>11:00 – 15:00 </a:t>
            </a:r>
            <a:r>
              <a:rPr lang="en-US" u="sng" smtClean="0"/>
              <a:t>: </a:t>
            </a:r>
            <a:r>
              <a:rPr lang="en-US" b="1" u="sng" smtClean="0"/>
              <a:t>Abort Gap cleaning</a:t>
            </a:r>
            <a:r>
              <a:rPr lang="en-US" smtClean="0"/>
              <a:t> - Andrea Boccardi, Adam Jeff, Federico Roncarolo, Enrico Bravin, Wolfgang Hofle, Daniel Valuch, Verena Kain, Eliana Gianfelice, Malika Meddahi</a:t>
            </a:r>
          </a:p>
          <a:p>
            <a:pPr eaLnBrk="1" hangingPunct="1">
              <a:buFont typeface="Wingdings" pitchFamily="2" charset="2"/>
              <a:buChar char="q"/>
            </a:pPr>
            <a:r>
              <a:rPr lang="en-US" smtClean="0"/>
              <a:t>Beam conditions: B1: buckets 1 and 31130. B2: buckets 1 and 31140, 450 GeV, 1e11/bunch</a:t>
            </a:r>
          </a:p>
          <a:p>
            <a:pPr eaLnBrk="1" hangingPunct="1">
              <a:buFont typeface="Wingdings" pitchFamily="2" charset="2"/>
              <a:buChar char="q"/>
            </a:pPr>
            <a:r>
              <a:rPr lang="en-US" smtClean="0"/>
              <a:t>AG cleaning was tested using the vertical damper for beam1 and beam 2 (done for beam 1 and beam 2 separately). With the voltage and frequency chosen, no anomalous emittance growth observed, no lifetime problems</a:t>
            </a:r>
          </a:p>
          <a:p>
            <a:pPr eaLnBrk="1" hangingPunct="1">
              <a:buFont typeface="Wingdings" pitchFamily="2" charset="2"/>
              <a:buChar char="q"/>
            </a:pPr>
            <a:r>
              <a:rPr lang="en-US" smtClean="0"/>
              <a:t>RF voltage was decreased in steps and cleaning of the beam leaking into the AG part being actively cleaned was observed</a:t>
            </a:r>
          </a:p>
          <a:p>
            <a:pPr eaLnBrk="1" hangingPunct="1">
              <a:buFont typeface="Wingdings" pitchFamily="2" charset="2"/>
              <a:buChar char="q"/>
            </a:pPr>
            <a:r>
              <a:rPr lang="en-US" smtClean="0"/>
              <a:t>Experiment repeated with both beams in the machine. The beams were injected while the cleaning systems were on</a:t>
            </a:r>
          </a:p>
          <a:p>
            <a:pPr eaLnBrk="1" hangingPunct="1">
              <a:buFont typeface="Wingdings" pitchFamily="2" charset="2"/>
              <a:buChar char="q"/>
            </a:pPr>
            <a:r>
              <a:rPr lang="en-US" smtClean="0"/>
              <a:t>No anomalous observation made </a:t>
            </a:r>
            <a:r>
              <a:rPr lang="en-US" smtClean="0">
                <a:sym typeface="Wingdings" pitchFamily="2" charset="2"/>
              </a:rPr>
              <a:t> will switch it on for the next Physics injection.</a:t>
            </a:r>
            <a:endParaRPr lang="en-US" smtClean="0"/>
          </a:p>
        </p:txBody>
      </p:sp>
      <p:sp>
        <p:nvSpPr>
          <p:cNvPr id="22531" name="Footer Placeholder 3"/>
          <p:cNvSpPr>
            <a:spLocks noGrp="1"/>
          </p:cNvSpPr>
          <p:nvPr>
            <p:ph type="ftr" sz="quarter" idx="10"/>
          </p:nvPr>
        </p:nvSpPr>
        <p:spPr>
          <a:noFill/>
        </p:spPr>
        <p:txBody>
          <a:bodyPr/>
          <a:lstStyle/>
          <a:p>
            <a:r>
              <a:rPr lang="en-US"/>
              <a:t>LHC status</a:t>
            </a:r>
          </a:p>
        </p:txBody>
      </p:sp>
      <p:sp>
        <p:nvSpPr>
          <p:cNvPr id="22532" name="Date Placeholder 4"/>
          <p:cNvSpPr>
            <a:spLocks noGrp="1"/>
          </p:cNvSpPr>
          <p:nvPr>
            <p:ph type="dt" sz="quarter" idx="12"/>
          </p:nvPr>
        </p:nvSpPr>
        <p:spPr>
          <a:noFill/>
        </p:spPr>
        <p:txBody>
          <a:bodyPr/>
          <a:lstStyle/>
          <a:p>
            <a:fld id="{EFFC7F5A-5085-4E25-B660-22F4A194D049}" type="datetime1">
              <a:rPr lang="en-US"/>
              <a:pPr/>
              <a:t>10/19/2010</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t>Cleaning and Tune measurements</a:t>
            </a:r>
          </a:p>
        </p:txBody>
      </p:sp>
      <p:sp>
        <p:nvSpPr>
          <p:cNvPr id="23554" name="Content Placeholder 2"/>
          <p:cNvSpPr>
            <a:spLocks noGrp="1"/>
          </p:cNvSpPr>
          <p:nvPr>
            <p:ph idx="1"/>
          </p:nvPr>
        </p:nvSpPr>
        <p:spPr>
          <a:xfrm>
            <a:off x="250825" y="765175"/>
            <a:ext cx="8229600" cy="5111750"/>
          </a:xfrm>
        </p:spPr>
        <p:txBody>
          <a:bodyPr/>
          <a:lstStyle/>
          <a:p>
            <a:pPr eaLnBrk="1" hangingPunct="1"/>
            <a:r>
              <a:rPr lang="en-US" smtClean="0"/>
              <a:t>To note: The coexistence between abort gap cleaning and tune feedback is not obvious. In the vertical plane the tune viewer was jumping around between different peaks within the range of the cleaning. This also does not improve with reduced gains (the one we use for the ramp)</a:t>
            </a:r>
          </a:p>
          <a:p>
            <a:pPr eaLnBrk="1" hangingPunct="1">
              <a:spcBef>
                <a:spcPct val="0"/>
              </a:spcBef>
            </a:pPr>
            <a:r>
              <a:rPr lang="en-US" smtClean="0"/>
              <a:t>BBQ measurements </a:t>
            </a:r>
          </a:p>
          <a:p>
            <a:pPr eaLnBrk="1" hangingPunct="1">
              <a:spcBef>
                <a:spcPct val="0"/>
              </a:spcBef>
              <a:buFont typeface="Wingdings" pitchFamily="2" charset="2"/>
              <a:buNone/>
            </a:pPr>
            <a:r>
              <a:rPr lang="en-US" smtClean="0"/>
              <a:t>	with cleaning on. </a:t>
            </a:r>
          </a:p>
          <a:p>
            <a:pPr eaLnBrk="1" hangingPunct="1">
              <a:spcBef>
                <a:spcPct val="0"/>
              </a:spcBef>
              <a:buFont typeface="Wingdings" pitchFamily="2" charset="2"/>
              <a:buNone/>
            </a:pPr>
            <a:r>
              <a:rPr lang="en-US" smtClean="0"/>
              <a:t>	There are also two </a:t>
            </a:r>
          </a:p>
          <a:p>
            <a:pPr eaLnBrk="1" hangingPunct="1">
              <a:spcBef>
                <a:spcPct val="0"/>
              </a:spcBef>
              <a:buFont typeface="Wingdings" pitchFamily="2" charset="2"/>
              <a:buNone/>
            </a:pPr>
            <a:r>
              <a:rPr lang="en-US" smtClean="0"/>
              <a:t>	peaks and the </a:t>
            </a:r>
          </a:p>
          <a:p>
            <a:pPr eaLnBrk="1" hangingPunct="1">
              <a:spcBef>
                <a:spcPct val="0"/>
              </a:spcBef>
              <a:buFont typeface="Wingdings" pitchFamily="2" charset="2"/>
              <a:buNone/>
            </a:pPr>
            <a:r>
              <a:rPr lang="en-US" smtClean="0"/>
              <a:t>	measurement is </a:t>
            </a:r>
          </a:p>
          <a:p>
            <a:pPr eaLnBrk="1" hangingPunct="1">
              <a:spcBef>
                <a:spcPct val="0"/>
              </a:spcBef>
              <a:buFont typeface="Wingdings" pitchFamily="2" charset="2"/>
              <a:buNone/>
            </a:pPr>
            <a:r>
              <a:rPr lang="en-US" smtClean="0"/>
              <a:t>	jumping around </a:t>
            </a:r>
          </a:p>
          <a:p>
            <a:pPr eaLnBrk="1" hangingPunct="1">
              <a:spcBef>
                <a:spcPct val="0"/>
              </a:spcBef>
              <a:buFont typeface="Wingdings" pitchFamily="2" charset="2"/>
              <a:buNone/>
            </a:pPr>
            <a:r>
              <a:rPr lang="en-US" smtClean="0"/>
              <a:t>	between them...</a:t>
            </a:r>
          </a:p>
        </p:txBody>
      </p:sp>
      <p:sp>
        <p:nvSpPr>
          <p:cNvPr id="23555" name="Footer Placeholder 3"/>
          <p:cNvSpPr>
            <a:spLocks noGrp="1"/>
          </p:cNvSpPr>
          <p:nvPr>
            <p:ph type="ftr" sz="quarter" idx="10"/>
          </p:nvPr>
        </p:nvSpPr>
        <p:spPr>
          <a:noFill/>
        </p:spPr>
        <p:txBody>
          <a:bodyPr/>
          <a:lstStyle/>
          <a:p>
            <a:r>
              <a:rPr lang="en-US"/>
              <a:t>LHC status</a:t>
            </a:r>
          </a:p>
        </p:txBody>
      </p:sp>
      <p:sp>
        <p:nvSpPr>
          <p:cNvPr id="23556" name="Date Placeholder 4"/>
          <p:cNvSpPr>
            <a:spLocks noGrp="1"/>
          </p:cNvSpPr>
          <p:nvPr>
            <p:ph type="dt" sz="quarter" idx="12"/>
          </p:nvPr>
        </p:nvSpPr>
        <p:spPr>
          <a:noFill/>
        </p:spPr>
        <p:txBody>
          <a:bodyPr/>
          <a:lstStyle/>
          <a:p>
            <a:fld id="{887E0DE5-97C6-43C5-8033-D431EB140D61}" type="datetime1">
              <a:rPr lang="en-US"/>
              <a:pPr/>
              <a:t>10/19/2010</a:t>
            </a:fld>
            <a:endParaRPr lang="en-US"/>
          </a:p>
        </p:txBody>
      </p:sp>
      <p:pic>
        <p:nvPicPr>
          <p:cNvPr id="23557" name="Picture 2" descr="http://elogbook/eLogbook/attach_reader?attach_id=1116547"/>
          <p:cNvPicPr>
            <a:picLocks noChangeAspect="1" noChangeArrowheads="1"/>
          </p:cNvPicPr>
          <p:nvPr/>
        </p:nvPicPr>
        <p:blipFill>
          <a:blip r:embed="rId2"/>
          <a:srcRect l="44072" t="53842" r="-958" b="3436"/>
          <a:stretch>
            <a:fillRect/>
          </a:stretch>
        </p:blipFill>
        <p:spPr bwMode="auto">
          <a:xfrm>
            <a:off x="3714750" y="3068638"/>
            <a:ext cx="5429250" cy="34099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t>Abort Gap monitor</a:t>
            </a:r>
          </a:p>
        </p:txBody>
      </p:sp>
      <p:sp>
        <p:nvSpPr>
          <p:cNvPr id="24578" name="Footer Placeholder 3"/>
          <p:cNvSpPr>
            <a:spLocks noGrp="1"/>
          </p:cNvSpPr>
          <p:nvPr>
            <p:ph type="ftr" sz="quarter" idx="10"/>
          </p:nvPr>
        </p:nvSpPr>
        <p:spPr>
          <a:noFill/>
        </p:spPr>
        <p:txBody>
          <a:bodyPr/>
          <a:lstStyle/>
          <a:p>
            <a:r>
              <a:rPr lang="en-US"/>
              <a:t>LHC status</a:t>
            </a:r>
          </a:p>
        </p:txBody>
      </p:sp>
      <p:sp>
        <p:nvSpPr>
          <p:cNvPr id="24579" name="Date Placeholder 4"/>
          <p:cNvSpPr>
            <a:spLocks noGrp="1"/>
          </p:cNvSpPr>
          <p:nvPr>
            <p:ph type="dt" sz="quarter" idx="12"/>
          </p:nvPr>
        </p:nvSpPr>
        <p:spPr>
          <a:noFill/>
        </p:spPr>
        <p:txBody>
          <a:bodyPr/>
          <a:lstStyle/>
          <a:p>
            <a:fld id="{64E9E35A-6522-4BE1-90E0-4A05F533AE82}" type="datetime1">
              <a:rPr lang="en-US"/>
              <a:pPr/>
              <a:t>10/19/2010</a:t>
            </a:fld>
            <a:endParaRPr lang="en-US"/>
          </a:p>
        </p:txBody>
      </p:sp>
      <p:pic>
        <p:nvPicPr>
          <p:cNvPr id="24580" name="Picture 2" descr="http://elogbook/eLogbook/attach_reader?attach_id=1116598"/>
          <p:cNvPicPr>
            <a:picLocks noChangeAspect="1" noChangeArrowheads="1"/>
          </p:cNvPicPr>
          <p:nvPr/>
        </p:nvPicPr>
        <p:blipFill>
          <a:blip r:embed="rId2"/>
          <a:srcRect/>
          <a:stretch>
            <a:fillRect/>
          </a:stretch>
        </p:blipFill>
        <p:spPr bwMode="auto">
          <a:xfrm>
            <a:off x="5508625" y="1123950"/>
            <a:ext cx="3114675" cy="5248275"/>
          </a:xfrm>
          <a:prstGeom prst="rect">
            <a:avLst/>
          </a:prstGeom>
          <a:noFill/>
          <a:ln w="9525">
            <a:noFill/>
            <a:miter lim="800000"/>
            <a:headEnd/>
            <a:tailEnd/>
          </a:ln>
        </p:spPr>
      </p:pic>
      <p:pic>
        <p:nvPicPr>
          <p:cNvPr id="24581" name="Picture 4" descr="http://elogbook/eLogbook/attach_reader?attach_id=1116597"/>
          <p:cNvPicPr>
            <a:picLocks noChangeAspect="1" noChangeArrowheads="1"/>
          </p:cNvPicPr>
          <p:nvPr/>
        </p:nvPicPr>
        <p:blipFill>
          <a:blip r:embed="rId3"/>
          <a:srcRect/>
          <a:stretch>
            <a:fillRect/>
          </a:stretch>
        </p:blipFill>
        <p:spPr bwMode="auto">
          <a:xfrm>
            <a:off x="971550" y="1268413"/>
            <a:ext cx="3171825" cy="5238750"/>
          </a:xfrm>
          <a:prstGeom prst="rect">
            <a:avLst/>
          </a:prstGeom>
          <a:noFill/>
          <a:ln w="9525">
            <a:noFill/>
            <a:miter lim="800000"/>
            <a:headEnd/>
            <a:tailEnd/>
          </a:ln>
        </p:spPr>
      </p:pic>
      <p:sp>
        <p:nvSpPr>
          <p:cNvPr id="24582" name="TextBox 7"/>
          <p:cNvSpPr txBox="1">
            <a:spLocks noChangeArrowheads="1"/>
          </p:cNvSpPr>
          <p:nvPr/>
        </p:nvSpPr>
        <p:spPr bwMode="auto">
          <a:xfrm>
            <a:off x="2266950" y="6457950"/>
            <a:ext cx="1068388" cy="400050"/>
          </a:xfrm>
          <a:prstGeom prst="rect">
            <a:avLst/>
          </a:prstGeom>
          <a:noFill/>
          <a:ln w="9525">
            <a:noFill/>
            <a:miter lim="800000"/>
            <a:headEnd/>
            <a:tailEnd/>
          </a:ln>
        </p:spPr>
        <p:txBody>
          <a:bodyPr wrap="none">
            <a:spAutoFit/>
          </a:bodyPr>
          <a:lstStyle/>
          <a:p>
            <a:pPr algn="ctr" eaLnBrk="0" hangingPunct="0">
              <a:spcBef>
                <a:spcPct val="50000"/>
              </a:spcBef>
            </a:pPr>
            <a:r>
              <a:rPr lang="en-US"/>
              <a:t>Beam 1</a:t>
            </a:r>
          </a:p>
        </p:txBody>
      </p:sp>
      <p:sp>
        <p:nvSpPr>
          <p:cNvPr id="24583" name="TextBox 8"/>
          <p:cNvSpPr txBox="1">
            <a:spLocks noChangeArrowheads="1"/>
          </p:cNvSpPr>
          <p:nvPr/>
        </p:nvSpPr>
        <p:spPr bwMode="auto">
          <a:xfrm>
            <a:off x="6659563" y="6457950"/>
            <a:ext cx="1068387" cy="400050"/>
          </a:xfrm>
          <a:prstGeom prst="rect">
            <a:avLst/>
          </a:prstGeom>
          <a:noFill/>
          <a:ln w="9525">
            <a:noFill/>
            <a:miter lim="800000"/>
            <a:headEnd/>
            <a:tailEnd/>
          </a:ln>
        </p:spPr>
        <p:txBody>
          <a:bodyPr wrap="none">
            <a:spAutoFit/>
          </a:bodyPr>
          <a:lstStyle/>
          <a:p>
            <a:pPr algn="ctr" eaLnBrk="0" hangingPunct="0">
              <a:spcBef>
                <a:spcPct val="50000"/>
              </a:spcBef>
            </a:pPr>
            <a:r>
              <a:rPr lang="en-US"/>
              <a:t>Beam 2</a:t>
            </a:r>
          </a:p>
        </p:txBody>
      </p:sp>
      <p:sp>
        <p:nvSpPr>
          <p:cNvPr id="24584" name="TextBox 10"/>
          <p:cNvSpPr txBox="1">
            <a:spLocks noChangeArrowheads="1"/>
          </p:cNvSpPr>
          <p:nvPr/>
        </p:nvSpPr>
        <p:spPr bwMode="auto">
          <a:xfrm>
            <a:off x="5435600" y="692150"/>
            <a:ext cx="3498850" cy="400050"/>
          </a:xfrm>
          <a:prstGeom prst="rect">
            <a:avLst/>
          </a:prstGeom>
          <a:noFill/>
          <a:ln w="9525">
            <a:noFill/>
            <a:miter lim="800000"/>
            <a:headEnd/>
            <a:tailEnd/>
          </a:ln>
        </p:spPr>
        <p:txBody>
          <a:bodyPr wrap="none">
            <a:spAutoFit/>
          </a:bodyPr>
          <a:lstStyle/>
          <a:p>
            <a:pPr algn="ctr" eaLnBrk="0" hangingPunct="0">
              <a:spcBef>
                <a:spcPct val="50000"/>
              </a:spcBef>
            </a:pPr>
            <a:r>
              <a:rPr lang="en-US"/>
              <a:t>Adam Jeff – Andrea Boccardi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mtClean="0"/>
              <a:t>Emittance measurements</a:t>
            </a:r>
          </a:p>
        </p:txBody>
      </p:sp>
      <p:sp>
        <p:nvSpPr>
          <p:cNvPr id="25602" name="Footer Placeholder 3"/>
          <p:cNvSpPr>
            <a:spLocks noGrp="1"/>
          </p:cNvSpPr>
          <p:nvPr>
            <p:ph type="ftr" sz="quarter" idx="10"/>
          </p:nvPr>
        </p:nvSpPr>
        <p:spPr>
          <a:noFill/>
        </p:spPr>
        <p:txBody>
          <a:bodyPr/>
          <a:lstStyle/>
          <a:p>
            <a:r>
              <a:rPr lang="en-US"/>
              <a:t>LHC status</a:t>
            </a:r>
          </a:p>
        </p:txBody>
      </p:sp>
      <p:sp>
        <p:nvSpPr>
          <p:cNvPr id="25603" name="Date Placeholder 4"/>
          <p:cNvSpPr>
            <a:spLocks noGrp="1"/>
          </p:cNvSpPr>
          <p:nvPr>
            <p:ph type="dt" sz="quarter" idx="12"/>
          </p:nvPr>
        </p:nvSpPr>
        <p:spPr>
          <a:noFill/>
        </p:spPr>
        <p:txBody>
          <a:bodyPr/>
          <a:lstStyle/>
          <a:p>
            <a:fld id="{2027C52D-D3C8-4216-A7A9-83787A7C2F3F}" type="datetime1">
              <a:rPr lang="en-US"/>
              <a:pPr/>
              <a:t>10/19/2010</a:t>
            </a:fld>
            <a:endParaRPr lang="en-US"/>
          </a:p>
        </p:txBody>
      </p:sp>
      <p:pic>
        <p:nvPicPr>
          <p:cNvPr id="25604" name="Picture 2" descr="http://elogbook/eLogbook/attach_reader?attach_id=1116586"/>
          <p:cNvPicPr>
            <a:picLocks noChangeAspect="1" noChangeArrowheads="1"/>
          </p:cNvPicPr>
          <p:nvPr/>
        </p:nvPicPr>
        <p:blipFill>
          <a:blip r:embed="rId2"/>
          <a:srcRect/>
          <a:stretch>
            <a:fillRect/>
          </a:stretch>
        </p:blipFill>
        <p:spPr bwMode="auto">
          <a:xfrm>
            <a:off x="0" y="620713"/>
            <a:ext cx="4916488" cy="3679825"/>
          </a:xfrm>
          <a:prstGeom prst="rect">
            <a:avLst/>
          </a:prstGeom>
          <a:noFill/>
          <a:ln w="9525">
            <a:noFill/>
            <a:miter lim="800000"/>
            <a:headEnd/>
            <a:tailEnd/>
          </a:ln>
        </p:spPr>
      </p:pic>
      <p:sp>
        <p:nvSpPr>
          <p:cNvPr id="25605" name="TextBox 10"/>
          <p:cNvSpPr txBox="1">
            <a:spLocks noChangeArrowheads="1"/>
          </p:cNvSpPr>
          <p:nvPr/>
        </p:nvSpPr>
        <p:spPr bwMode="auto">
          <a:xfrm>
            <a:off x="6011863" y="2133600"/>
            <a:ext cx="2424112" cy="400050"/>
          </a:xfrm>
          <a:prstGeom prst="rect">
            <a:avLst/>
          </a:prstGeom>
          <a:noFill/>
          <a:ln w="9525">
            <a:noFill/>
            <a:miter lim="800000"/>
            <a:headEnd/>
            <a:tailEnd/>
          </a:ln>
        </p:spPr>
        <p:txBody>
          <a:bodyPr wrap="none">
            <a:spAutoFit/>
          </a:bodyPr>
          <a:lstStyle/>
          <a:p>
            <a:pPr algn="ctr" eaLnBrk="0" hangingPunct="0">
              <a:spcBef>
                <a:spcPct val="50000"/>
              </a:spcBef>
            </a:pPr>
            <a:r>
              <a:rPr lang="en-US"/>
              <a:t>Federico Roncarolo</a:t>
            </a:r>
          </a:p>
        </p:txBody>
      </p:sp>
      <p:pic>
        <p:nvPicPr>
          <p:cNvPr id="25606" name="Picture 4" descr="http://elogbook/eLogbook/attach_reader?attach_id=1116587"/>
          <p:cNvPicPr>
            <a:picLocks noChangeAspect="1" noChangeArrowheads="1"/>
          </p:cNvPicPr>
          <p:nvPr/>
        </p:nvPicPr>
        <p:blipFill>
          <a:blip r:embed="rId3"/>
          <a:srcRect/>
          <a:stretch>
            <a:fillRect/>
          </a:stretch>
        </p:blipFill>
        <p:spPr bwMode="auto">
          <a:xfrm>
            <a:off x="4427538" y="3327400"/>
            <a:ext cx="4716462" cy="3530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mtClean="0"/>
              <a:t>Monday 18 October : Beam commissioning</a:t>
            </a:r>
          </a:p>
        </p:txBody>
      </p:sp>
      <p:sp>
        <p:nvSpPr>
          <p:cNvPr id="26626" name="Content Placeholder 2"/>
          <p:cNvSpPr>
            <a:spLocks noGrp="1"/>
          </p:cNvSpPr>
          <p:nvPr>
            <p:ph idx="1"/>
          </p:nvPr>
        </p:nvSpPr>
        <p:spPr>
          <a:xfrm>
            <a:off x="0" y="692150"/>
            <a:ext cx="9144000" cy="6165850"/>
          </a:xfrm>
        </p:spPr>
        <p:txBody>
          <a:bodyPr/>
          <a:lstStyle/>
          <a:p>
            <a:pPr eaLnBrk="1" hangingPunct="1"/>
            <a:r>
              <a:rPr lang="en-US" b="1" smtClean="0"/>
              <a:t>15:00 – 19:00 </a:t>
            </a:r>
            <a:r>
              <a:rPr lang="en-US" smtClean="0"/>
              <a:t>: </a:t>
            </a:r>
            <a:r>
              <a:rPr lang="en-US" b="1" u="sng" smtClean="0"/>
              <a:t>RF noise induced beam diffusion</a:t>
            </a:r>
            <a:r>
              <a:rPr lang="en-US" smtClean="0"/>
              <a:t> - Philippe Baudrenghien et al. </a:t>
            </a:r>
          </a:p>
          <a:p>
            <a:pPr eaLnBrk="1" hangingPunct="1"/>
            <a:r>
              <a:rPr lang="en-US" b="1" smtClean="0"/>
              <a:t>Beam conditions:</a:t>
            </a:r>
            <a:r>
              <a:rPr lang="en-US" smtClean="0"/>
              <a:t> 4 x 4 b (1E10/bunch) both beams ramped to 3.5 TeV, no blow-up, no squeeze. Measurements done at 3.5 TeV. Very short (400 ps long) bunches</a:t>
            </a:r>
          </a:p>
          <a:p>
            <a:pPr eaLnBrk="1" hangingPunct="1"/>
            <a:r>
              <a:rPr lang="en-US" b="1" smtClean="0"/>
              <a:t>Time :</a:t>
            </a:r>
            <a:r>
              <a:rPr lang="en-US" smtClean="0"/>
              <a:t> 2 x 4 hours inject, ramp, excite, measure diffusion</a:t>
            </a:r>
          </a:p>
          <a:p>
            <a:pPr eaLnBrk="1" hangingPunct="1"/>
            <a:r>
              <a:rPr lang="en-US" b="1" smtClean="0"/>
              <a:t>Motivation:</a:t>
            </a:r>
            <a:r>
              <a:rPr lang="en-US" smtClean="0"/>
              <a:t> Prepare for higher intensity next year when 2 new systems will be introduced: longitudinal damper (active only at inj.) and 1-Turn feedback (active all the time). These will add RF noise. Need to assess the margin.</a:t>
            </a:r>
          </a:p>
        </p:txBody>
      </p:sp>
      <p:sp>
        <p:nvSpPr>
          <p:cNvPr id="26627" name="Footer Placeholder 3"/>
          <p:cNvSpPr>
            <a:spLocks noGrp="1"/>
          </p:cNvSpPr>
          <p:nvPr>
            <p:ph type="ftr" sz="quarter" idx="10"/>
          </p:nvPr>
        </p:nvSpPr>
        <p:spPr>
          <a:noFill/>
        </p:spPr>
        <p:txBody>
          <a:bodyPr/>
          <a:lstStyle/>
          <a:p>
            <a:r>
              <a:rPr lang="en-US"/>
              <a:t>LHC status</a:t>
            </a:r>
          </a:p>
        </p:txBody>
      </p:sp>
      <p:sp>
        <p:nvSpPr>
          <p:cNvPr id="26628" name="Date Placeholder 4"/>
          <p:cNvSpPr>
            <a:spLocks noGrp="1"/>
          </p:cNvSpPr>
          <p:nvPr>
            <p:ph type="dt" sz="quarter" idx="12"/>
          </p:nvPr>
        </p:nvSpPr>
        <p:spPr>
          <a:noFill/>
        </p:spPr>
        <p:txBody>
          <a:bodyPr/>
          <a:lstStyle/>
          <a:p>
            <a:fld id="{78516FCF-E066-4746-BA24-65186EDCFADE}" type="datetime1">
              <a:rPr lang="en-US"/>
              <a:pPr/>
              <a:t>10/19/2010</a:t>
            </a:fld>
            <a:endParaRPr lang="en-US"/>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42227</TotalTime>
  <Words>872</Words>
  <Application>Microsoft Office PowerPoint</Application>
  <PresentationFormat>On-screen Show (4:3)</PresentationFormat>
  <Paragraphs>110</Paragraphs>
  <Slides>15</Slides>
  <Notes>0</Notes>
  <HiddenSlides>0</HiddenSlides>
  <MMClips>0</MMClips>
  <ScaleCrop>false</ScaleCrop>
  <HeadingPairs>
    <vt:vector size="6" baseType="variant">
      <vt:variant>
        <vt:lpstr>Fonts Used</vt:lpstr>
      </vt:variant>
      <vt:variant>
        <vt:i4>5</vt:i4>
      </vt:variant>
      <vt:variant>
        <vt:lpstr>Design Template</vt:lpstr>
      </vt:variant>
      <vt:variant>
        <vt:i4>3</vt:i4>
      </vt:variant>
      <vt:variant>
        <vt:lpstr>Slide Titles</vt:lpstr>
      </vt:variant>
      <vt:variant>
        <vt:i4>15</vt:i4>
      </vt:variant>
    </vt:vector>
  </HeadingPairs>
  <TitlesOfParts>
    <vt:vector size="23" baseType="lpstr">
      <vt:lpstr>Arial</vt:lpstr>
      <vt:lpstr>Wingdings</vt:lpstr>
      <vt:lpstr>Times New Roman</vt:lpstr>
      <vt:lpstr>Arial Black</vt:lpstr>
      <vt:lpstr>Symbol</vt:lpstr>
      <vt:lpstr>Pixel</vt:lpstr>
      <vt:lpstr>Pixel</vt:lpstr>
      <vt:lpstr>Pixel</vt:lpstr>
      <vt:lpstr>Monday 18 October : Collimation system</vt:lpstr>
      <vt:lpstr>Beam intensity during loss maps</vt:lpstr>
      <vt:lpstr>Betatron losses, B1 vertical</vt:lpstr>
      <vt:lpstr>Betatron losses, B2 vertical</vt:lpstr>
      <vt:lpstr>Monday 18 October : Beam commissioning</vt:lpstr>
      <vt:lpstr>Cleaning and Tune measurements</vt:lpstr>
      <vt:lpstr>Abort Gap monitor</vt:lpstr>
      <vt:lpstr>Emittance measurements</vt:lpstr>
      <vt:lpstr>Monday 18 October : Beam commissioning</vt:lpstr>
      <vt:lpstr>Bunch length evolution</vt:lpstr>
      <vt:lpstr>Slide 11</vt:lpstr>
      <vt:lpstr>Monday 18 October: Preparing for Physics</vt:lpstr>
      <vt:lpstr>Monday 18 October: System commissioning</vt:lpstr>
      <vt:lpstr>Monday 18 October: System commissioning</vt:lpstr>
      <vt:lpstr>Monday 19 October – Friday 22 October</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meddahi</cp:lastModifiedBy>
  <cp:revision>2152</cp:revision>
  <dcterms:created xsi:type="dcterms:W3CDTF">2010-07-26T05:43:59Z</dcterms:created>
  <dcterms:modified xsi:type="dcterms:W3CDTF">2010-10-19T08:42:38Z</dcterms:modified>
</cp:coreProperties>
</file>