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709" r:id="rId2"/>
    <p:sldId id="710" r:id="rId3"/>
    <p:sldId id="673" r:id="rId4"/>
    <p:sldId id="738" r:id="rId5"/>
    <p:sldId id="716" r:id="rId6"/>
    <p:sldId id="721" r:id="rId7"/>
    <p:sldId id="726" r:id="rId8"/>
    <p:sldId id="742" r:id="rId9"/>
    <p:sldId id="745" r:id="rId10"/>
    <p:sldId id="711" r:id="rId11"/>
    <p:sldId id="749" r:id="rId12"/>
    <p:sldId id="753" r:id="rId13"/>
    <p:sldId id="714" r:id="rId14"/>
    <p:sldId id="739" r:id="rId15"/>
    <p:sldId id="758" r:id="rId16"/>
    <p:sldId id="759" r:id="rId17"/>
    <p:sldId id="705" r:id="rId18"/>
    <p:sldId id="706" r:id="rId19"/>
    <p:sldId id="707" r:id="rId20"/>
    <p:sldId id="708" r:id="rId21"/>
    <p:sldId id="704" r:id="rId2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9900"/>
    <a:srgbClr val="96066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68E4F0-4135-4606-AC2C-1D4A51F1F8BB}" type="datetime1">
              <a:rPr lang="en-US" smtClean="0"/>
              <a:pPr/>
              <a:t>10/18/2010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C08FF6B-0368-4FA8-A444-278ED43AA212}" type="datetime1">
              <a:rPr lang="en-US" smtClean="0"/>
              <a:pPr>
                <a:defRPr/>
              </a:pPr>
              <a:t>10/18/2010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LHC Operation Week 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975"/>
            <a:ext cx="8458200" cy="5256446"/>
          </a:xfrm>
        </p:spPr>
        <p:txBody>
          <a:bodyPr/>
          <a:lstStyle/>
          <a:p>
            <a:r>
              <a:rPr lang="en-US" sz="2800" dirty="0" smtClean="0"/>
              <a:t>Coordination </a:t>
            </a:r>
            <a:r>
              <a:rPr lang="en-US" sz="2800" dirty="0" err="1" smtClean="0"/>
              <a:t>G.Arduini</a:t>
            </a:r>
            <a:r>
              <a:rPr lang="en-US" sz="2800" dirty="0" smtClean="0"/>
              <a:t>, M. Lamont</a:t>
            </a:r>
          </a:p>
          <a:p>
            <a:endParaRPr lang="en-US" sz="2800" dirty="0" smtClean="0"/>
          </a:p>
          <a:p>
            <a:r>
              <a:rPr lang="en-US" sz="2800" dirty="0" smtClean="0"/>
              <a:t>Aim for the week</a:t>
            </a:r>
          </a:p>
          <a:p>
            <a:pPr lvl="1"/>
            <a:r>
              <a:rPr lang="en-US" sz="2400" dirty="0" smtClean="0"/>
              <a:t>Peak luminosities &gt; 10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</a:p>
          <a:p>
            <a:pPr lvl="1"/>
            <a:endParaRPr lang="en-US" sz="2400" baseline="30000" dirty="0" smtClean="0"/>
          </a:p>
          <a:p>
            <a:pPr>
              <a:buNone/>
            </a:pPr>
            <a:endParaRPr lang="en-US" sz="2400" baseline="30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z="2800" dirty="0" smtClean="0"/>
              <a:t>Quench test (17/10)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91600" cy="5181600"/>
          </a:xfrm>
        </p:spPr>
        <p:txBody>
          <a:bodyPr/>
          <a:lstStyle/>
          <a:p>
            <a:endParaRPr lang="en-GB" sz="2000" dirty="0" smtClean="0"/>
          </a:p>
          <a:p>
            <a:pPr lvl="0" eaLnBrk="1" hangingPunct="1">
              <a:buClr>
                <a:schemeClr val="bg2"/>
              </a:buClr>
              <a:buSzPct val="75000"/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US" sz="2000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half" idx="10"/>
          </p:nvPr>
        </p:nvSpPr>
        <p:spPr>
          <a:xfrm>
            <a:off x="0" y="1066800"/>
            <a:ext cx="4343400" cy="4114800"/>
          </a:xfrm>
        </p:spPr>
        <p:txBody>
          <a:bodyPr/>
          <a:lstStyle/>
          <a:p>
            <a:pPr lvl="0"/>
            <a:r>
              <a:rPr lang="en-GB" sz="1800" dirty="0" smtClean="0"/>
              <a:t>Quench test:</a:t>
            </a:r>
          </a:p>
          <a:p>
            <a:pPr lvl="1"/>
            <a:r>
              <a:rPr lang="de-DE" sz="1600" dirty="0" smtClean="0"/>
              <a:t>Beam </a:t>
            </a:r>
            <a:r>
              <a:rPr lang="de-DE" sz="1600" dirty="0" err="1" smtClean="0"/>
              <a:t>intensity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smtClean="0"/>
              <a:t>B1: 2.38x10</a:t>
            </a:r>
            <a:r>
              <a:rPr lang="de-DE" sz="1600" baseline="30000" dirty="0" smtClean="0"/>
              <a:t>10</a:t>
            </a:r>
            <a:r>
              <a:rPr lang="de-DE" sz="1600" dirty="0" smtClean="0"/>
              <a:t> p (</a:t>
            </a:r>
            <a:r>
              <a:rPr lang="de-DE" sz="1600" dirty="0" err="1" smtClean="0">
                <a:latin typeface="Symbol" pitchFamily="18" charset="2"/>
              </a:rPr>
              <a:t>e</a:t>
            </a:r>
            <a:r>
              <a:rPr lang="de-DE" sz="1600" baseline="-25000" dirty="0" err="1" smtClean="0"/>
              <a:t>H</a:t>
            </a:r>
            <a:r>
              <a:rPr lang="de-DE" sz="1600" baseline="-25000" dirty="0" smtClean="0"/>
              <a:t>/V</a:t>
            </a:r>
            <a:r>
              <a:rPr lang="de-DE" sz="1600" dirty="0" smtClean="0"/>
              <a:t>=6/7 </a:t>
            </a:r>
            <a:r>
              <a:rPr lang="de-DE" sz="1600" dirty="0" smtClean="0">
                <a:latin typeface="Symbol" pitchFamily="18" charset="2"/>
              </a:rPr>
              <a:t>m</a:t>
            </a:r>
            <a:r>
              <a:rPr lang="de-DE" sz="1600" dirty="0" smtClean="0"/>
              <a:t>m)</a:t>
            </a:r>
            <a:br>
              <a:rPr lang="de-DE" sz="1600" dirty="0" smtClean="0"/>
            </a:br>
            <a:r>
              <a:rPr lang="de-DE" sz="1600" dirty="0" smtClean="0"/>
              <a:t>B2: 2.05x10</a:t>
            </a:r>
            <a:r>
              <a:rPr lang="de-DE" sz="1600" baseline="30000" dirty="0" smtClean="0"/>
              <a:t>10</a:t>
            </a:r>
            <a:r>
              <a:rPr lang="de-DE" sz="1600" dirty="0" smtClean="0"/>
              <a:t> p (</a:t>
            </a:r>
            <a:r>
              <a:rPr lang="de-DE" sz="1600" dirty="0" err="1" smtClean="0">
                <a:latin typeface="Symbol" pitchFamily="18" charset="2"/>
              </a:rPr>
              <a:t>e</a:t>
            </a:r>
            <a:r>
              <a:rPr lang="de-DE" sz="1600" baseline="-25000" dirty="0" err="1" smtClean="0"/>
              <a:t>H</a:t>
            </a:r>
            <a:r>
              <a:rPr lang="de-DE" sz="1600" baseline="-25000" dirty="0" smtClean="0"/>
              <a:t>/V</a:t>
            </a:r>
            <a:r>
              <a:rPr lang="de-DE" sz="1600" dirty="0" smtClean="0"/>
              <a:t>=11/13 </a:t>
            </a:r>
            <a:r>
              <a:rPr lang="de-DE" sz="1600" dirty="0" smtClean="0">
                <a:latin typeface="Symbol" pitchFamily="18" charset="2"/>
              </a:rPr>
              <a:t>m</a:t>
            </a:r>
            <a:r>
              <a:rPr lang="de-DE" sz="1600" dirty="0" smtClean="0"/>
              <a:t>m) </a:t>
            </a:r>
            <a:br>
              <a:rPr lang="de-DE" sz="1600" dirty="0" smtClean="0"/>
            </a:br>
            <a:endParaRPr lang="en-GB" sz="1600" dirty="0" smtClean="0"/>
          </a:p>
          <a:p>
            <a:pPr lvl="1"/>
            <a:r>
              <a:rPr lang="en-GB" sz="1600" dirty="0" smtClean="0"/>
              <a:t>bump at MQ14.R2 vertical positive (B2)</a:t>
            </a:r>
          </a:p>
          <a:p>
            <a:pPr lvl="1"/>
            <a:r>
              <a:rPr lang="en-GB" sz="1600" dirty="0" smtClean="0"/>
              <a:t>Total loss ~1x10</a:t>
            </a:r>
            <a:r>
              <a:rPr lang="en-GB" sz="1600" baseline="30000" dirty="0" smtClean="0"/>
              <a:t>10</a:t>
            </a:r>
            <a:r>
              <a:rPr lang="en-GB" sz="1600" dirty="0" smtClean="0"/>
              <a:t> p in 7.3 s </a:t>
            </a:r>
          </a:p>
          <a:p>
            <a:pPr lvl="1"/>
            <a:r>
              <a:rPr lang="en-GB" sz="1600" dirty="0" smtClean="0"/>
              <a:t>Losses about a factor 10 below the threshold values (see plot). The thresholds were increased by a factor 3 before test. </a:t>
            </a:r>
          </a:p>
          <a:p>
            <a:pPr lvl="1"/>
            <a:r>
              <a:rPr lang="en-GB" sz="1600" dirty="0" smtClean="0"/>
              <a:t>QPS thresholds exceeded on MQ14.R2</a:t>
            </a:r>
          </a:p>
        </p:txBody>
      </p:sp>
      <p:pic>
        <p:nvPicPr>
          <p:cNvPr id="1026" name="Picture 2" descr="http://elogbook.cern.ch/eLogbook/attach_reader?attach_id=1116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220" y="1447800"/>
            <a:ext cx="4716780" cy="366522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0" y="5257800"/>
            <a:ext cx="8305800" cy="914400"/>
          </a:xfrm>
        </p:spPr>
        <p:txBody>
          <a:bodyPr/>
          <a:lstStyle/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Preliminary conclusion: BLM thresholds should be decreased by a factor 3 (or more) to avoid QPS triggers </a:t>
            </a:r>
            <a:r>
              <a:rPr lang="en-GB" sz="1600" dirty="0" smtClean="0">
                <a:solidFill>
                  <a:srgbClr val="FF0000"/>
                </a:solidFill>
                <a:sym typeface="Wingdings" pitchFamily="2" charset="2"/>
              </a:rPr>
              <a:t> to be analyzed in detail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5943600"/>
            <a:ext cx="4191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1" dirty="0" smtClean="0">
                <a:solidFill>
                  <a:srgbClr val="FFFF00"/>
                </a:solidFill>
              </a:rPr>
              <a:t>B. Dehning, J. Wenninger et al.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issues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47970" cy="5688790"/>
          </a:xfrm>
        </p:spPr>
        <p:txBody>
          <a:bodyPr/>
          <a:lstStyle/>
          <a:p>
            <a:r>
              <a:rPr lang="en-US" sz="2400" dirty="0" smtClean="0"/>
              <a:t>Un-captured beam from SPS</a:t>
            </a:r>
          </a:p>
          <a:p>
            <a:pPr lvl="1"/>
            <a:r>
              <a:rPr lang="en-US" sz="2000" dirty="0" smtClean="0"/>
              <a:t>Thursday-Friday night</a:t>
            </a:r>
          </a:p>
          <a:p>
            <a:pPr lvl="1"/>
            <a:r>
              <a:rPr lang="en-US" sz="2000" dirty="0" smtClean="0"/>
              <a:t>Swept across TDI by injection kick – dumped by LHCb</a:t>
            </a:r>
          </a:p>
          <a:p>
            <a:pPr lvl="1"/>
            <a:r>
              <a:rPr lang="en-US" sz="2000" dirty="0" smtClean="0"/>
              <a:t>Tracked down to 800 MHz in SPS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Obstruction in MSI at IP2 leading to losses at B1 injection</a:t>
            </a:r>
          </a:p>
          <a:p>
            <a:pPr lvl="1"/>
            <a:r>
              <a:rPr lang="en-US" sz="2000" dirty="0" smtClean="0"/>
              <a:t>Deterioration observed in 2 occasions: Fri 08/10 and &amp; Sat 16/10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Capture losses in LHC</a:t>
            </a:r>
          </a:p>
          <a:p>
            <a:pPr lvl="1"/>
            <a:r>
              <a:rPr lang="en-US" sz="2000" dirty="0" smtClean="0"/>
              <a:t>Very dependent on longitudinal beam quality from the injection (150 ns is not good in that respect)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Very </a:t>
            </a:r>
            <a:r>
              <a:rPr lang="en-US" sz="2000" dirty="0" smtClean="0">
                <a:solidFill>
                  <a:srgbClr val="FF0000"/>
                </a:solidFill>
              </a:rPr>
              <a:t>(too?) low </a:t>
            </a:r>
            <a:r>
              <a:rPr lang="en-US" sz="2000" dirty="0" smtClean="0">
                <a:solidFill>
                  <a:srgbClr val="FF0000"/>
                </a:solidFill>
              </a:rPr>
              <a:t>tolerances in LHC </a:t>
            </a:r>
            <a:r>
              <a:rPr lang="en-US" sz="2000" dirty="0" smtClean="0"/>
              <a:t>– general issue with fast losses at 450 GeV – dumping beam after the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000" dirty="0" smtClean="0"/>
              <a:t>Thorough verification of the beam quality in the SPS started in the night and continued during the morning (T. Bohl): </a:t>
            </a:r>
            <a:r>
              <a:rPr lang="en-US" sz="2000" dirty="0" smtClean="0">
                <a:solidFill>
                  <a:srgbClr val="FF0000"/>
                </a:solidFill>
              </a:rPr>
              <a:t>found 800 MHz RF frequently not locking to reference (given by main RF system) </a:t>
            </a:r>
            <a:r>
              <a:rPr lang="en-US" sz="2000" dirty="0" smtClean="0">
                <a:sym typeface="Wingdings" pitchFamily="2" charset="2"/>
              </a:rPr>
              <a:t> source of noise, blow-up and </a:t>
            </a:r>
            <a:r>
              <a:rPr lang="en-US" sz="2000" dirty="0" err="1" smtClean="0">
                <a:sym typeface="Wingdings" pitchFamily="2" charset="2"/>
              </a:rPr>
              <a:t>uncaptured</a:t>
            </a:r>
            <a:r>
              <a:rPr lang="en-US" sz="2000" dirty="0" smtClean="0">
                <a:sym typeface="Wingdings" pitchFamily="2" charset="2"/>
              </a:rPr>
              <a:t> beam even at SPS flat-top  corrected 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need for remote monitoring of the RF frequency and/or alarms when not correct</a:t>
            </a:r>
          </a:p>
          <a:p>
            <a:r>
              <a:rPr lang="en-US" sz="2000" dirty="0" smtClean="0">
                <a:sym typeface="Wingdings" pitchFamily="2" charset="2"/>
              </a:rPr>
              <a:t>Increased the </a:t>
            </a:r>
            <a:r>
              <a:rPr lang="en-US" sz="2000" dirty="0" err="1" smtClean="0">
                <a:sym typeface="Wingdings" pitchFamily="2" charset="2"/>
              </a:rPr>
              <a:t>LHCb</a:t>
            </a:r>
            <a:r>
              <a:rPr lang="en-US" sz="2000" dirty="0" smtClean="0">
                <a:sym typeface="Wingdings" pitchFamily="2" charset="2"/>
              </a:rPr>
              <a:t> BCM threshold by factor 3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 Thu-Fri night</a:t>
            </a:r>
            <a:endParaRPr lang="en-GB" dirty="0"/>
          </a:p>
        </p:txBody>
      </p:sp>
      <p:pic>
        <p:nvPicPr>
          <p:cNvPr id="1026" name="Picture 2" descr="\\cern.ch\dfs\Users\a\arduini\Documents\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7874427" cy="35052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4876800" cy="276999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00"/>
                </a:solidFill>
              </a:rPr>
              <a:t>SPS 800 MHz RF not locking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3886200"/>
            <a:ext cx="9906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00"/>
                </a:solidFill>
              </a:rPr>
              <a:t>SPS 800 MHz RF OK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34200" y="3048000"/>
            <a:ext cx="9906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00"/>
                </a:solidFill>
              </a:rPr>
              <a:t>SPS 800 MHz RF not OK</a:t>
            </a:r>
            <a:endParaRPr lang="en-GB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 B1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295400"/>
          </a:xfrm>
        </p:spPr>
        <p:txBody>
          <a:bodyPr/>
          <a:lstStyle/>
          <a:p>
            <a:r>
              <a:rPr lang="en-GB" sz="2000" dirty="0" smtClean="0"/>
              <a:t>Radiation survey and X-ray (Tue 12/10) have evidenced a clear aperture restriction at the transition between the injection septa MSIB/MSIA due to a non-conformity in the mounting of the interconnection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2049" name="AutoShape 1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9" y="2971800"/>
            <a:ext cx="401941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924" y="2514600"/>
            <a:ext cx="4570476" cy="36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6600" y="59436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J-M. Dalin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172200" y="4038600"/>
            <a:ext cx="2743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Circulating beam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21295083">
            <a:off x="5123633" y="5454449"/>
            <a:ext cx="2743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Injected beam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 B1 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84" y="1905000"/>
            <a:ext cx="527228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05000"/>
            <a:ext cx="5257800" cy="39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old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288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old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038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new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new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losses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1714500" y="31623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4648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 losses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05694" y="4457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losses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372100" y="30861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 losses</a:t>
            </a: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4838700" y="43815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5600" y="3352800"/>
            <a:ext cx="2362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/>
              <a:t>4 mm Vertical</a:t>
            </a:r>
          </a:p>
          <a:p>
            <a:r>
              <a:rPr lang="en-US" b="1" dirty="0" smtClean="0"/>
              <a:t>+1 mm Horizontal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304800" y="9906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Wed 13/10</a:t>
            </a:r>
            <a:endParaRPr lang="en-US" dirty="0" smtClean="0"/>
          </a:p>
          <a:p>
            <a:pPr lvl="1"/>
            <a:r>
              <a:rPr lang="en-US" dirty="0" smtClean="0"/>
              <a:t>aperture scans of problematic region in injection septa L2</a:t>
            </a:r>
          </a:p>
          <a:p>
            <a:pPr lvl="1"/>
            <a:r>
              <a:rPr lang="en-US" dirty="0" smtClean="0"/>
              <a:t>TL steering and associated correction in  LHC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172200" y="5943600"/>
            <a:ext cx="25146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C. Bracco, B. Goddard et al.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MSI interconnection repair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4477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MSI solution is not stable: deteriorating with time</a:t>
            </a:r>
          </a:p>
          <a:p>
            <a:r>
              <a:rPr lang="en-US" sz="2400" dirty="0" smtClean="0"/>
              <a:t>Preparing to intervene on the interconnection (3-4 days):</a:t>
            </a:r>
          </a:p>
          <a:p>
            <a:pPr lvl="1"/>
            <a:r>
              <a:rPr lang="en-US" sz="2000" dirty="0" smtClean="0"/>
              <a:t>Inject Neon</a:t>
            </a:r>
          </a:p>
          <a:p>
            <a:pPr lvl="1"/>
            <a:r>
              <a:rPr lang="en-US" sz="2000" dirty="0" smtClean="0"/>
              <a:t>open and fix: removal of the inserts and RF fingers (to be reinstalled later during Christmas stop)</a:t>
            </a:r>
          </a:p>
          <a:p>
            <a:pPr lvl="1"/>
            <a:r>
              <a:rPr lang="en-US" sz="2000" dirty="0" smtClean="0"/>
              <a:t>pump, bake, pump</a:t>
            </a:r>
            <a:endParaRPr lang="en-US" dirty="0" smtClean="0"/>
          </a:p>
          <a:p>
            <a:r>
              <a:rPr lang="en-US" sz="2400" dirty="0" smtClean="0"/>
              <a:t>And move technical stop to Tues-Wed-Thurs next week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3733800"/>
            <a:ext cx="10287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day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44770"/>
          </a:xfrm>
        </p:spPr>
        <p:txBody>
          <a:bodyPr/>
          <a:lstStyle/>
          <a:p>
            <a:r>
              <a:rPr lang="en-US" sz="2400" dirty="0" smtClean="0"/>
              <a:t>Loss Maps measurements until 11:00</a:t>
            </a:r>
          </a:p>
          <a:p>
            <a:r>
              <a:rPr lang="en-US" sz="2400" dirty="0" smtClean="0"/>
              <a:t>11:00 – 15:00 Abort gap cleaning</a:t>
            </a:r>
          </a:p>
          <a:p>
            <a:r>
              <a:rPr lang="en-US" sz="2400" dirty="0" smtClean="0"/>
              <a:t>15:00 – </a:t>
            </a:r>
            <a:r>
              <a:rPr lang="en-US" sz="2400" dirty="0" smtClean="0"/>
              <a:t>20:00 </a:t>
            </a:r>
            <a:r>
              <a:rPr lang="en-US" sz="2400" dirty="0" smtClean="0"/>
              <a:t>RF studies</a:t>
            </a:r>
          </a:p>
          <a:p>
            <a:r>
              <a:rPr lang="en-US" sz="2400" dirty="0" smtClean="0"/>
              <a:t>Physics overnight, if problems at injection Plan B with studies.</a:t>
            </a:r>
            <a:endParaRPr lang="en-US" sz="2000" dirty="0" smtClean="0"/>
          </a:p>
          <a:p>
            <a:pPr lvl="1"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410" y="836640"/>
            <a:ext cx="8229600" cy="5544770"/>
          </a:xfrm>
        </p:spPr>
        <p:txBody>
          <a:bodyPr/>
          <a:lstStyle/>
          <a:p>
            <a:r>
              <a:rPr lang="en-US" sz="2000" dirty="0" smtClean="0"/>
              <a:t>Periodic loss maps</a:t>
            </a:r>
          </a:p>
          <a:p>
            <a:r>
              <a:rPr lang="en-US" sz="2000" dirty="0" smtClean="0"/>
              <a:t>Orbit shift versus TCT check: </a:t>
            </a:r>
          </a:p>
          <a:p>
            <a:pPr lvl="1"/>
            <a:r>
              <a:rPr lang="en-US" sz="1800" dirty="0" smtClean="0"/>
              <a:t>collide 1 bunch and check the TCT center change as compared to predicted orbit change.</a:t>
            </a:r>
          </a:p>
          <a:p>
            <a:r>
              <a:rPr lang="en-US" sz="2000" dirty="0" smtClean="0"/>
              <a:t>All in one ramp, squeeze, collide - 1 shift</a:t>
            </a:r>
          </a:p>
          <a:p>
            <a:pPr lvl="1"/>
            <a:r>
              <a:rPr lang="en-US" sz="1800" dirty="0" smtClean="0"/>
              <a:t>Plus test of 'dynamic' references for the OFB (varying </a:t>
            </a:r>
            <a:r>
              <a:rPr lang="en-US" sz="1800" dirty="0" err="1" smtClean="0"/>
              <a:t>Xing.separation</a:t>
            </a:r>
            <a:r>
              <a:rPr lang="en-US" sz="1800" dirty="0" smtClean="0"/>
              <a:t> bump): injection, then test of ramp + first part of squeeze</a:t>
            </a:r>
          </a:p>
          <a:p>
            <a:r>
              <a:rPr lang="en-US" sz="2000" dirty="0" smtClean="0"/>
              <a:t>IR aperture at 3.5 TeV</a:t>
            </a:r>
          </a:p>
          <a:p>
            <a:r>
              <a:rPr lang="en-US" sz="2000" dirty="0" smtClean="0"/>
              <a:t>50 ns – pilot runs</a:t>
            </a:r>
          </a:p>
          <a:p>
            <a:pPr lvl="1"/>
            <a:r>
              <a:rPr lang="en-US" sz="1800" dirty="0" smtClean="0"/>
              <a:t>After 3-4 fills with ~400 bunches </a:t>
            </a:r>
          </a:p>
          <a:p>
            <a:r>
              <a:rPr lang="en-US" sz="2000" dirty="0" smtClean="0"/>
              <a:t>Push beam-beam tune shift with 150 ns</a:t>
            </a:r>
          </a:p>
          <a:p>
            <a:pPr lvl="1"/>
            <a:r>
              <a:rPr lang="en-US" sz="1800" dirty="0" smtClean="0"/>
              <a:t>one test already performed with #1410</a:t>
            </a:r>
          </a:p>
          <a:p>
            <a:r>
              <a:rPr lang="en-US" sz="2000" dirty="0" smtClean="0"/>
              <a:t>Beta* measurement in IP8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Studies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Studies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Injection and Dump:</a:t>
            </a:r>
          </a:p>
          <a:p>
            <a:pPr lvl="1"/>
            <a:r>
              <a:rPr lang="en-GB" sz="1600" dirty="0" smtClean="0"/>
              <a:t>Abort gap cleaning tests B1/B2 at 450 GeV and 3.5 TeV [2 shifts]</a:t>
            </a:r>
          </a:p>
          <a:p>
            <a:pPr lvl="1"/>
            <a:r>
              <a:rPr lang="en-GB" sz="1600" dirty="0" smtClean="0"/>
              <a:t>Injection gap cleaning deployment tests, 450 GeV, B1/B2 [1 shift]</a:t>
            </a:r>
          </a:p>
          <a:p>
            <a:pPr lvl="1"/>
            <a:r>
              <a:rPr lang="en-GB" sz="1600" dirty="0" smtClean="0"/>
              <a:t>High intensity 32b injection for B2 - filling and P6 interlock checks for 350 and 400b schemes [4h]</a:t>
            </a:r>
          </a:p>
          <a:p>
            <a:pPr lvl="1"/>
            <a:r>
              <a:rPr lang="en-GB" sz="1600" dirty="0" smtClean="0"/>
              <a:t>MKI8.B2 fine timing adjustment (1st bunch in train always gets too large a kick), and also synchronisation checks [2 h]</a:t>
            </a:r>
          </a:p>
          <a:p>
            <a:pPr lvl="1"/>
            <a:r>
              <a:rPr lang="en-GB" sz="1600" dirty="0" smtClean="0"/>
              <a:t>50 ns bunch train injection for B2 [1 shift?]</a:t>
            </a:r>
          </a:p>
          <a:p>
            <a:pPr lvl="1"/>
            <a:r>
              <a:rPr lang="en-GB" sz="1600" dirty="0" smtClean="0"/>
              <a:t>Studies SPS-LHC emittance preservation at injection, and growth on flat bottom [1 shift]</a:t>
            </a:r>
          </a:p>
          <a:p>
            <a:pPr lvl="1"/>
            <a:r>
              <a:rPr lang="en-GB" sz="1600" dirty="0" err="1" smtClean="0"/>
              <a:t>Asynch</a:t>
            </a:r>
            <a:r>
              <a:rPr lang="en-GB" sz="1600" dirty="0" smtClean="0"/>
              <a:t> dump tests 3.5 TeV for B1/B2, to check </a:t>
            </a:r>
            <a:r>
              <a:rPr lang="en-GB" sz="1600" dirty="0" err="1" smtClean="0"/>
              <a:t>stablity</a:t>
            </a:r>
            <a:r>
              <a:rPr lang="en-GB" sz="1600" dirty="0" smtClean="0"/>
              <a:t> [1 ramp]</a:t>
            </a:r>
          </a:p>
          <a:p>
            <a:endParaRPr lang="en-GB" dirty="0" smtClean="0"/>
          </a:p>
          <a:p>
            <a:r>
              <a:rPr lang="en-GB" sz="2000" dirty="0" smtClean="0"/>
              <a:t>RF:</a:t>
            </a:r>
          </a:p>
          <a:p>
            <a:pPr lvl="1"/>
            <a:r>
              <a:rPr lang="en-GB" sz="1800" dirty="0" smtClean="0"/>
              <a:t>RF noise measurements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16780"/>
          </a:xfrm>
        </p:spPr>
        <p:txBody>
          <a:bodyPr/>
          <a:lstStyle/>
          <a:p>
            <a:r>
              <a:rPr lang="en-US" sz="2000" dirty="0" smtClean="0"/>
              <a:t>BI:</a:t>
            </a:r>
          </a:p>
          <a:p>
            <a:pPr lvl="1"/>
            <a:r>
              <a:rPr lang="en-US" sz="1400" dirty="0" smtClean="0"/>
              <a:t>Check the linearity of the </a:t>
            </a:r>
            <a:r>
              <a:rPr lang="en-US" sz="1400" dirty="0" smtClean="0">
                <a:solidFill>
                  <a:srgbClr val="FF0000"/>
                </a:solidFill>
              </a:rPr>
              <a:t>fast BCT’s </a:t>
            </a:r>
            <a:r>
              <a:rPr lang="en-US" sz="1400" dirty="0" smtClean="0"/>
              <a:t>in the new configuration for nominal bunches</a:t>
            </a:r>
          </a:p>
          <a:p>
            <a:pPr lvl="1"/>
            <a:r>
              <a:rPr lang="en-US" sz="1400" dirty="0" smtClean="0"/>
              <a:t>Tune the High BW/Low Gain fast </a:t>
            </a:r>
            <a:r>
              <a:rPr lang="en-US" sz="1400" dirty="0" smtClean="0">
                <a:solidFill>
                  <a:srgbClr val="FF0000"/>
                </a:solidFill>
              </a:rPr>
              <a:t>BCT calibration </a:t>
            </a:r>
            <a:r>
              <a:rPr lang="en-US" sz="1400" dirty="0" smtClean="0"/>
              <a:t>for the coming ion run</a:t>
            </a:r>
          </a:p>
          <a:p>
            <a:pPr lvl="1"/>
            <a:r>
              <a:rPr lang="en-US" sz="1400" dirty="0" smtClean="0"/>
              <a:t>Measure the High BW/Low Gain fast </a:t>
            </a:r>
            <a:r>
              <a:rPr lang="en-US" sz="1400" dirty="0" smtClean="0">
                <a:solidFill>
                  <a:srgbClr val="FF0000"/>
                </a:solidFill>
              </a:rPr>
              <a:t>BCT sensitivity limit </a:t>
            </a:r>
            <a:r>
              <a:rPr lang="en-US" sz="1400" dirty="0" smtClean="0"/>
              <a:t>and linearity for low intensity bunches (ion run)</a:t>
            </a:r>
          </a:p>
          <a:p>
            <a:pPr lvl="1"/>
            <a:r>
              <a:rPr lang="en-US" sz="1400" dirty="0" smtClean="0"/>
              <a:t>Re-check </a:t>
            </a:r>
            <a:r>
              <a:rPr lang="en-US" sz="1400" dirty="0" smtClean="0">
                <a:solidFill>
                  <a:srgbClr val="FF0000"/>
                </a:solidFill>
              </a:rPr>
              <a:t>BPM sensitivity </a:t>
            </a:r>
            <a:r>
              <a:rPr lang="en-US" sz="1400" dirty="0" smtClean="0"/>
              <a:t>limit</a:t>
            </a:r>
          </a:p>
          <a:p>
            <a:pPr lvl="1"/>
            <a:r>
              <a:rPr lang="en-US" sz="1400" dirty="0" smtClean="0"/>
              <a:t>Calibrate the </a:t>
            </a:r>
            <a:r>
              <a:rPr lang="en-US" sz="1400" dirty="0" smtClean="0">
                <a:solidFill>
                  <a:srgbClr val="FF0000"/>
                </a:solidFill>
              </a:rPr>
              <a:t>abort gap </a:t>
            </a:r>
            <a:r>
              <a:rPr lang="en-US" sz="1400" dirty="0" smtClean="0"/>
              <a:t>over the whole ramp</a:t>
            </a:r>
          </a:p>
          <a:p>
            <a:pPr lvl="1"/>
            <a:r>
              <a:rPr lang="en-US" sz="1400" dirty="0" smtClean="0"/>
              <a:t>Check the </a:t>
            </a:r>
            <a:r>
              <a:rPr lang="en-US" sz="1400" dirty="0" smtClean="0">
                <a:solidFill>
                  <a:srgbClr val="FF0000"/>
                </a:solidFill>
              </a:rPr>
              <a:t>abort gap </a:t>
            </a:r>
            <a:r>
              <a:rPr lang="en-US" sz="1400" dirty="0" smtClean="0"/>
              <a:t>acquisition gate timing resolution and stability</a:t>
            </a:r>
          </a:p>
          <a:p>
            <a:pPr lvl="1"/>
            <a:r>
              <a:rPr lang="en-US" sz="1400" dirty="0" smtClean="0"/>
              <a:t>Commission </a:t>
            </a:r>
            <a:r>
              <a:rPr lang="en-US" sz="1400" dirty="0" smtClean="0">
                <a:solidFill>
                  <a:srgbClr val="FF0000"/>
                </a:solidFill>
              </a:rPr>
              <a:t>BGI</a:t>
            </a:r>
            <a:r>
              <a:rPr lang="en-US" sz="1400" dirty="0" smtClean="0"/>
              <a:t> in preparation to ions – </a:t>
            </a:r>
            <a:r>
              <a:rPr lang="en-US" sz="1400" dirty="0" smtClean="0">
                <a:solidFill>
                  <a:srgbClr val="008000"/>
                </a:solidFill>
              </a:rPr>
              <a:t>started…</a:t>
            </a:r>
          </a:p>
          <a:p>
            <a:pPr lvl="1"/>
            <a:r>
              <a:rPr lang="en-US" sz="1400" dirty="0" smtClean="0"/>
              <a:t>Check </a:t>
            </a:r>
            <a:r>
              <a:rPr lang="en-US" sz="1400" dirty="0" smtClean="0">
                <a:solidFill>
                  <a:srgbClr val="FF0000"/>
                </a:solidFill>
              </a:rPr>
              <a:t>BSRT/BGI/BWS cross-calibration </a:t>
            </a:r>
            <a:r>
              <a:rPr lang="en-US" sz="1400" dirty="0" smtClean="0"/>
              <a:t>including corresponding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logging</a:t>
            </a:r>
          </a:p>
          <a:p>
            <a:pPr lvl="1"/>
            <a:r>
              <a:rPr lang="en-US" sz="1400" dirty="0" smtClean="0"/>
              <a:t>Test and compare </a:t>
            </a:r>
            <a:r>
              <a:rPr lang="en-US" sz="1400" dirty="0" smtClean="0">
                <a:solidFill>
                  <a:srgbClr val="FF0000"/>
                </a:solidFill>
              </a:rPr>
              <a:t>bunch/bunch profile measurement via BWS and/or BSRT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PLL</a:t>
            </a:r>
            <a:r>
              <a:rPr lang="en-US" sz="1400" dirty="0" smtClean="0"/>
              <a:t> studies during ramp continued</a:t>
            </a:r>
          </a:p>
          <a:p>
            <a:pPr lvl="1"/>
            <a:r>
              <a:rPr lang="en-US" sz="1400" dirty="0" smtClean="0"/>
              <a:t>JJG: for all this, we would need the 2 rings for a few hours at 450 GeV then a ramp and again a few hours at 3.5 TeV. One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Mon 11/10 at 07:00 to Mon 18/10 07:00</a:t>
            </a:r>
          </a:p>
          <a:p>
            <a:pPr lvl="1"/>
            <a:r>
              <a:rPr lang="en-GB" sz="2000" dirty="0" smtClean="0"/>
              <a:t>Set-up with beam: 56 %</a:t>
            </a:r>
          </a:p>
          <a:p>
            <a:pPr lvl="1"/>
            <a:r>
              <a:rPr lang="en-GB" sz="2000" dirty="0" smtClean="0"/>
              <a:t>Stable beams: 21 %</a:t>
            </a:r>
          </a:p>
          <a:p>
            <a:pPr lvl="1"/>
            <a:r>
              <a:rPr lang="en-GB" sz="2000" dirty="0" smtClean="0"/>
              <a:t>Set-up without beam: 10 %</a:t>
            </a:r>
          </a:p>
          <a:p>
            <a:pPr lvl="1"/>
            <a:r>
              <a:rPr lang="en-GB" sz="2000" dirty="0" smtClean="0"/>
              <a:t>Faults: 13 %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Delivered luminosity: ~ 7.8 pb</a:t>
            </a:r>
            <a:r>
              <a:rPr lang="en-GB" sz="2000" baseline="30000" dirty="0" smtClean="0"/>
              <a:t>-1 </a:t>
            </a:r>
          </a:p>
          <a:p>
            <a:pPr lvl="1"/>
            <a:r>
              <a:rPr lang="en-GB" sz="2000" dirty="0" smtClean="0"/>
              <a:t>Total luminosity delivered so far: ~23.8 pb</a:t>
            </a:r>
            <a:r>
              <a:rPr lang="en-GB" sz="2000" baseline="30000" dirty="0" smtClean="0"/>
              <a:t>-1</a:t>
            </a:r>
            <a:endParaRPr lang="en-GB" sz="2400" baseline="30000" dirty="0" smtClean="0"/>
          </a:p>
          <a:p>
            <a:endParaRPr lang="en-GB" sz="2400" dirty="0" smtClean="0"/>
          </a:p>
          <a:p>
            <a:r>
              <a:rPr lang="en-GB" sz="2400" dirty="0" smtClean="0"/>
              <a:t>Major stops: </a:t>
            </a:r>
          </a:p>
          <a:p>
            <a:pPr lvl="1"/>
            <a:r>
              <a:rPr lang="en-GB" sz="2000" dirty="0" smtClean="0"/>
              <a:t>Access for injection loss investigations, MKI, LBDS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50 pb</a:t>
            </a:r>
            <a:r>
              <a:rPr lang="en-US" sz="2000" baseline="30000" dirty="0" smtClean="0"/>
              <a:t>-1 </a:t>
            </a:r>
            <a:r>
              <a:rPr lang="en-US" sz="2000" dirty="0" smtClean="0"/>
              <a:t>total (24 delivered so far)</a:t>
            </a:r>
            <a:endParaRPr lang="en-US" sz="2000" baseline="30000" dirty="0" smtClean="0"/>
          </a:p>
          <a:p>
            <a:pPr lvl="1"/>
            <a:r>
              <a:rPr lang="en-US" sz="1800" dirty="0" smtClean="0"/>
              <a:t>9 fills@3 pb-1 ~ 9 good days</a:t>
            </a:r>
          </a:p>
          <a:p>
            <a:r>
              <a:rPr lang="en-US" sz="2000" dirty="0" smtClean="0"/>
              <a:t>Alice – fill without dipole/solenoid</a:t>
            </a:r>
          </a:p>
          <a:p>
            <a:r>
              <a:rPr lang="en-US" sz="2000" dirty="0" smtClean="0"/>
              <a:t>Totem – dedicated fill</a:t>
            </a:r>
          </a:p>
          <a:p>
            <a:r>
              <a:rPr lang="en-US" sz="2000" dirty="0" smtClean="0"/>
              <a:t>Totem – 90 m optics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LHCb – switch polarity – plus test ramp (combine with BI plus map)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Massi’s</a:t>
            </a:r>
            <a:r>
              <a:rPr lang="en-US" dirty="0" smtClean="0"/>
              <a:t> desiderata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sz="2000" dirty="0" smtClean="0"/>
              <a:t>Verification of the flange alignment between MSIB and MSIA </a:t>
            </a:r>
            <a:r>
              <a:rPr lang="en-US" sz="2000" dirty="0" smtClean="0">
                <a:sym typeface="Wingdings" pitchFamily="2" charset="2"/>
              </a:rPr>
              <a:t> 2 hours TE/VSC</a:t>
            </a:r>
            <a:endParaRPr lang="en-US" sz="2000" dirty="0" smtClean="0"/>
          </a:p>
          <a:p>
            <a:r>
              <a:rPr lang="en-US" sz="2000" dirty="0" smtClean="0"/>
              <a:t>Verification MSI transition in point 8 </a:t>
            </a:r>
            <a:r>
              <a:rPr lang="en-US" sz="2000" dirty="0" smtClean="0">
                <a:sym typeface="Wingdings" pitchFamily="2" charset="2"/>
              </a:rPr>
              <a:t> ½ day (Radiography)</a:t>
            </a:r>
            <a:endParaRPr lang="en-US" sz="2000" dirty="0" smtClean="0"/>
          </a:p>
          <a:p>
            <a:r>
              <a:rPr lang="en-US" sz="2000" dirty="0" smtClean="0"/>
              <a:t>IR1 solenoid (for e-cloud suppression) controls</a:t>
            </a:r>
          </a:p>
          <a:p>
            <a:r>
              <a:rPr lang="en-US" sz="2000" dirty="0" smtClean="0"/>
              <a:t>Intervention on DCBCT </a:t>
            </a:r>
            <a:r>
              <a:rPr lang="en-US" sz="2000" dirty="0" smtClean="0">
                <a:sym typeface="Wingdings" pitchFamily="2" charset="2"/>
              </a:rPr>
              <a:t> P. </a:t>
            </a:r>
            <a:r>
              <a:rPr lang="en-US" sz="2000" dirty="0" err="1" smtClean="0">
                <a:sym typeface="Wingdings" pitchFamily="2" charset="2"/>
              </a:rPr>
              <a:t>Odier</a:t>
            </a:r>
            <a:r>
              <a:rPr lang="en-US" sz="2000" dirty="0" smtClean="0">
                <a:sym typeface="Wingdings" pitchFamily="2" charset="2"/>
              </a:rPr>
              <a:t> (2 hours)</a:t>
            </a:r>
          </a:p>
          <a:p>
            <a:r>
              <a:rPr lang="en-US" sz="2000" dirty="0" smtClean="0">
                <a:sym typeface="Wingdings" pitchFamily="2" charset="2"/>
              </a:rPr>
              <a:t>ALICE pixel cooling: 8 h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114800"/>
            <a:ext cx="8686800" cy="2057400"/>
          </a:xfrm>
        </p:spPr>
        <p:txBody>
          <a:bodyPr/>
          <a:lstStyle/>
          <a:p>
            <a:r>
              <a:rPr lang="en-GB" sz="2000" dirty="0" smtClean="0">
                <a:solidFill>
                  <a:srgbClr val="FF3300"/>
                </a:solidFill>
              </a:rPr>
              <a:t>Injection loss issues with us for most of the week</a:t>
            </a:r>
            <a:endParaRPr lang="en-US" sz="2000" dirty="0" smtClean="0">
              <a:solidFill>
                <a:srgbClr val="FF33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371600"/>
          <a:ext cx="8686800" cy="2565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/>
                <a:gridCol w="731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Tue 12/10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indent="-357188" algn="l">
                        <a:buFont typeface="Wingdings" pitchFamily="2" charset="2"/>
                        <a:buChar char="q"/>
                      </a:pPr>
                      <a:r>
                        <a:rPr lang="en-GB" sz="1800" smtClean="0"/>
                        <a:t>&gt; </a:t>
                      </a:r>
                      <a:r>
                        <a:rPr lang="en-GB" sz="1800" dirty="0" smtClean="0"/>
                        <a:t>1.3 10</a:t>
                      </a:r>
                      <a:r>
                        <a:rPr lang="en-GB" sz="1800" baseline="30000" dirty="0" smtClean="0"/>
                        <a:t>32</a:t>
                      </a:r>
                      <a:r>
                        <a:rPr lang="en-GB" sz="1800" dirty="0" smtClean="0"/>
                        <a:t> cm</a:t>
                      </a:r>
                      <a:r>
                        <a:rPr lang="en-GB" sz="1800" baseline="30000" dirty="0" smtClean="0"/>
                        <a:t>-2</a:t>
                      </a:r>
                      <a:r>
                        <a:rPr lang="en-GB" sz="1800" dirty="0" smtClean="0"/>
                        <a:t> s</a:t>
                      </a:r>
                      <a:r>
                        <a:rPr lang="en-GB" sz="1800" baseline="30000" dirty="0" smtClean="0"/>
                        <a:t>-1</a:t>
                      </a:r>
                      <a:r>
                        <a:rPr lang="en-GB" sz="1800" dirty="0" smtClean="0"/>
                        <a:t> but only for 1 minute 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 fill with XS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emittances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and XL beam-beam tune spread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Thu 14/10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indent="-357188" algn="l">
                        <a:buFont typeface="Wingdings" pitchFamily="2" charset="2"/>
                        <a:buChar char="q"/>
                      </a:pPr>
                      <a:r>
                        <a:rPr lang="en-GB" sz="1800" dirty="0" smtClean="0">
                          <a:sym typeface="Wingdings" pitchFamily="2" charset="2"/>
                        </a:rPr>
                        <a:t> 10</a:t>
                      </a:r>
                      <a:r>
                        <a:rPr lang="en-GB" sz="1800" baseline="30000" dirty="0" smtClean="0">
                          <a:sym typeface="Wingdings" pitchFamily="2" charset="2"/>
                        </a:rPr>
                        <a:t>32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</a:t>
                      </a:r>
                      <a:r>
                        <a:rPr lang="en-GB" sz="1800" dirty="0" smtClean="0"/>
                        <a:t>cm</a:t>
                      </a:r>
                      <a:r>
                        <a:rPr lang="en-GB" sz="1800" baseline="30000" dirty="0" smtClean="0"/>
                        <a:t>-2</a:t>
                      </a:r>
                      <a:r>
                        <a:rPr lang="en-GB" sz="1800" dirty="0" smtClean="0"/>
                        <a:t> s</a:t>
                      </a:r>
                      <a:r>
                        <a:rPr lang="en-GB" sz="1800" baseline="30000" dirty="0" smtClean="0"/>
                        <a:t>-1</a:t>
                      </a:r>
                      <a:r>
                        <a:rPr lang="en-GB" sz="1800" dirty="0" smtClean="0"/>
                        <a:t> in stable beams with 248 bunches/beam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Fri 16/10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indent="-357188" algn="l">
                        <a:buFont typeface="Wingdings" pitchFamily="2" charset="2"/>
                        <a:buChar char="q"/>
                      </a:pPr>
                      <a:r>
                        <a:rPr lang="en-GB" sz="1800" dirty="0" err="1" smtClean="0"/>
                        <a:t>VdM</a:t>
                      </a:r>
                      <a:r>
                        <a:rPr lang="en-GB" sz="1800" dirty="0" smtClean="0"/>
                        <a:t> scan for the experiments completed</a:t>
                      </a:r>
                    </a:p>
                    <a:p>
                      <a:pPr marL="357188" marR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800" dirty="0" smtClean="0"/>
                        <a:t>Increased number of bunches from 248 to 312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Sun 17/10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indent="-357188" algn="l">
                        <a:buFont typeface="Wingdings" pitchFamily="2" charset="2"/>
                        <a:buChar char="q"/>
                      </a:pPr>
                      <a:r>
                        <a:rPr lang="en-GB" sz="1800" dirty="0" smtClean="0"/>
                        <a:t>Quench test at 3.5 </a:t>
                      </a:r>
                      <a:r>
                        <a:rPr lang="en-GB" sz="1800" dirty="0" err="1" smtClean="0"/>
                        <a:t>TeV</a:t>
                      </a:r>
                      <a:endParaRPr lang="en-GB" sz="1800" dirty="0" smtClean="0"/>
                    </a:p>
                    <a:p>
                      <a:pPr marL="357188" indent="-357188" algn="l">
                        <a:buFont typeface="Wingdings" pitchFamily="2" charset="2"/>
                        <a:buChar char="q"/>
                      </a:pPr>
                      <a:r>
                        <a:rPr lang="en-GB" sz="1800" dirty="0" smtClean="0"/>
                        <a:t>Peak Luminosity of 1.48 10</a:t>
                      </a:r>
                      <a:r>
                        <a:rPr lang="en-GB" sz="1800" baseline="30000" dirty="0" smtClean="0"/>
                        <a:t>32</a:t>
                      </a:r>
                      <a:r>
                        <a:rPr lang="en-GB" sz="1800" dirty="0" smtClean="0"/>
                        <a:t> cm</a:t>
                      </a:r>
                      <a:r>
                        <a:rPr lang="en-GB" sz="1800" baseline="30000" dirty="0" smtClean="0"/>
                        <a:t>-2</a:t>
                      </a:r>
                      <a:r>
                        <a:rPr lang="en-GB" sz="1800" dirty="0" smtClean="0"/>
                        <a:t> s</a:t>
                      </a:r>
                      <a:r>
                        <a:rPr lang="en-GB" sz="1800" baseline="30000" dirty="0" smtClean="0"/>
                        <a:t>-1 </a:t>
                      </a:r>
                      <a:r>
                        <a:rPr lang="en-GB" sz="1800" baseline="0" dirty="0" smtClean="0"/>
                        <a:t>dumped by UFO after 0.5 h just above threshold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z="2800" dirty="0" smtClean="0"/>
              <a:t>Collisions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91600" cy="5181600"/>
          </a:xfrm>
        </p:spPr>
        <p:txBody>
          <a:bodyPr/>
          <a:lstStyle/>
          <a:p>
            <a:endParaRPr lang="en-GB" sz="2000" dirty="0" smtClean="0"/>
          </a:p>
          <a:p>
            <a:pPr lvl="0" eaLnBrk="1" hangingPunct="1">
              <a:buClr>
                <a:schemeClr val="bg2"/>
              </a:buClr>
              <a:buSzPct val="75000"/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US" sz="20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990600"/>
          <a:ext cx="8915402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03521"/>
                <a:gridCol w="829340"/>
                <a:gridCol w="829340"/>
                <a:gridCol w="829340"/>
                <a:gridCol w="847059"/>
                <a:gridCol w="604285"/>
                <a:gridCol w="829340"/>
                <a:gridCol w="699483"/>
                <a:gridCol w="991092"/>
                <a:gridCol w="1143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# bunch</a:t>
                      </a:r>
                    </a:p>
                    <a:p>
                      <a:pPr algn="ctr"/>
                      <a:endParaRPr lang="en-GB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N bunch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[10</a:t>
                      </a:r>
                      <a:r>
                        <a:rPr lang="en-GB" sz="1400" baseline="30000" dirty="0" smtClean="0"/>
                        <a:t>11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p]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/>
                        <a:t>H</a:t>
                      </a:r>
                      <a:r>
                        <a:rPr lang="en-GB" sz="1400" baseline="-25000" dirty="0" smtClean="0"/>
                        <a:t>/V B1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inj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[</a:t>
                      </a:r>
                      <a:r>
                        <a:rPr lang="en-GB" sz="14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GB" sz="1400" baseline="0" dirty="0" smtClean="0"/>
                        <a:t>m]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>
                          <a:latin typeface="+mn-lt"/>
                        </a:rPr>
                        <a:t>H</a:t>
                      </a:r>
                      <a:r>
                        <a:rPr lang="en-GB" sz="1400" baseline="-25000" dirty="0" smtClean="0">
                          <a:latin typeface="+mn-lt"/>
                        </a:rPr>
                        <a:t>/V</a:t>
                      </a:r>
                      <a:r>
                        <a:rPr lang="en-GB" sz="1400" baseline="-25000" dirty="0" smtClean="0"/>
                        <a:t> B2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inj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[</a:t>
                      </a:r>
                      <a:r>
                        <a:rPr lang="en-GB" sz="14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GB" sz="1400" baseline="0" dirty="0" smtClean="0"/>
                        <a:t>m]</a:t>
                      </a:r>
                      <a:endParaRPr lang="en-GB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/>
                        <a:t>L</a:t>
                      </a:r>
                      <a:r>
                        <a:rPr lang="en-GB" sz="1400" baseline="-25000" dirty="0" err="1" smtClean="0"/>
                        <a:t>peak</a:t>
                      </a:r>
                      <a:endParaRPr lang="en-GB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[10</a:t>
                      </a:r>
                      <a:r>
                        <a:rPr lang="en-GB" sz="1400" baseline="30000" dirty="0" smtClean="0"/>
                        <a:t>32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cm</a:t>
                      </a:r>
                      <a:r>
                        <a:rPr lang="en-GB" sz="1400" baseline="30000" dirty="0" smtClean="0"/>
                        <a:t>-2</a:t>
                      </a:r>
                      <a:r>
                        <a:rPr lang="en-GB" sz="1400" baseline="0" dirty="0" smtClean="0"/>
                        <a:t>s</a:t>
                      </a:r>
                      <a:r>
                        <a:rPr lang="en-GB" sz="1400" baseline="30000" dirty="0" smtClean="0"/>
                        <a:t>-1</a:t>
                      </a:r>
                      <a:r>
                        <a:rPr lang="en-GB" sz="1400" baseline="0" dirty="0" smtClean="0"/>
                        <a:t>]</a:t>
                      </a:r>
                      <a:endParaRPr lang="en-GB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>
                          <a:latin typeface="+mn-lt"/>
                        </a:rPr>
                        <a:t>H</a:t>
                      </a:r>
                      <a:r>
                        <a:rPr lang="en-GB" sz="1400" baseline="-25000" dirty="0" smtClean="0">
                          <a:latin typeface="+mn-lt"/>
                        </a:rPr>
                        <a:t>/V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@coll. from </a:t>
                      </a:r>
                      <a:r>
                        <a:rPr lang="en-GB" sz="1400" baseline="-25000" dirty="0" err="1" smtClean="0"/>
                        <a:t>lumi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[</a:t>
                      </a:r>
                      <a:r>
                        <a:rPr lang="en-GB" sz="14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GB" sz="1400" baseline="0" dirty="0" smtClean="0"/>
                        <a:t>m]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Stable beams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[h]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L</a:t>
                      </a:r>
                      <a:r>
                        <a:rPr lang="en-GB" sz="1400" baseline="-25000" dirty="0" smtClean="0"/>
                        <a:t>int</a:t>
                      </a:r>
                      <a:endParaRPr lang="en-GB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[pb</a:t>
                      </a:r>
                      <a:r>
                        <a:rPr lang="en-GB" sz="1400" baseline="30000" dirty="0" smtClean="0"/>
                        <a:t>-1</a:t>
                      </a:r>
                      <a:r>
                        <a:rPr lang="en-GB" sz="1400" baseline="0" dirty="0" smtClean="0"/>
                        <a:t>]</a:t>
                      </a:r>
                      <a:endParaRPr lang="en-GB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Reason for 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>
                          <a:latin typeface="+mj-lt"/>
                        </a:rPr>
                        <a:t>H</a:t>
                      </a:r>
                      <a:r>
                        <a:rPr lang="en-GB" sz="1400" baseline="-25000" dirty="0" smtClean="0">
                          <a:latin typeface="+mj-lt"/>
                        </a:rPr>
                        <a:t>/V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>
                          <a:latin typeface="+mj-lt"/>
                        </a:rPr>
                        <a:t>@end of coast</a:t>
                      </a:r>
                      <a:r>
                        <a:rPr lang="en-GB" sz="1400" baseline="0" dirty="0" smtClean="0">
                          <a:latin typeface="+mj-lt"/>
                        </a:rPr>
                        <a:t> (from </a:t>
                      </a:r>
                      <a:r>
                        <a:rPr lang="en-GB" sz="1400" baseline="0" dirty="0" err="1" smtClean="0">
                          <a:latin typeface="+mj-lt"/>
                        </a:rPr>
                        <a:t>Lumi</a:t>
                      </a:r>
                      <a:r>
                        <a:rPr lang="en-GB" sz="1400" baseline="0" dirty="0" smtClean="0">
                          <a:latin typeface="+mj-lt"/>
                        </a:rPr>
                        <a:t> scan) </a:t>
                      </a:r>
                      <a:r>
                        <a:rPr lang="en-GB" sz="1400" baseline="0" dirty="0" smtClean="0"/>
                        <a:t>[</a:t>
                      </a:r>
                      <a:r>
                        <a:rPr lang="en-GB" sz="14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GB" sz="1400" baseline="0" dirty="0" smtClean="0"/>
                        <a:t>m]</a:t>
                      </a:r>
                      <a:endParaRPr lang="en-GB" sz="1400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1408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1.02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0.94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&gt;2.4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Prog</a:t>
                      </a:r>
                      <a:r>
                        <a:rPr lang="en-GB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3.8/3.9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1.04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1.5/1.3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1.4/1.6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BLM on MQW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1.04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1.7/1.6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2.1/2.2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1.03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&gt;2.4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PC IT.R1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0.78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2.4/2.6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2.6/3.2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LBDS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1.13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2.0/1.9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2.2/2.4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1.35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UFO </a:t>
                      </a:r>
                      <a:r>
                        <a:rPr lang="en-GB" sz="1400" dirty="0" err="1" smtClean="0"/>
                        <a:t>LHCb</a:t>
                      </a:r>
                      <a:r>
                        <a:rPr lang="en-GB" sz="1400" dirty="0" smtClean="0"/>
                        <a:t> BCM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1427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0.89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2.0/1.8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2.2/2.4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0.86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Prog</a:t>
                      </a:r>
                      <a:r>
                        <a:rPr lang="en-GB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3.2/3.1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1.48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UFO Pt.4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5257800"/>
            <a:ext cx="8763000" cy="1143000"/>
          </a:xfrm>
        </p:spPr>
        <p:txBody>
          <a:bodyPr/>
          <a:lstStyle/>
          <a:p>
            <a:pPr lvl="0"/>
            <a:r>
              <a:rPr lang="en-GB" sz="2400" dirty="0" smtClean="0"/>
              <a:t>Typical </a:t>
            </a:r>
            <a:r>
              <a:rPr lang="en-GB" sz="2400" dirty="0" err="1" smtClean="0"/>
              <a:t>emittances</a:t>
            </a:r>
            <a:r>
              <a:rPr lang="en-GB" sz="2400" dirty="0" smtClean="0"/>
              <a:t> in collision 2.5 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m</a:t>
            </a:r>
          </a:p>
          <a:p>
            <a:pPr lvl="0"/>
            <a:r>
              <a:rPr lang="en-GB" sz="2400" dirty="0" smtClean="0"/>
              <a:t>Studies on XS </a:t>
            </a:r>
            <a:r>
              <a:rPr lang="en-GB" sz="2400" dirty="0" err="1" smtClean="0"/>
              <a:t>emittances</a:t>
            </a:r>
            <a:r>
              <a:rPr lang="en-GB" sz="2400" dirty="0" smtClean="0"/>
              <a:t> to be continued..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#1410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038600"/>
            <a:ext cx="8686800" cy="2209800"/>
          </a:xfrm>
        </p:spPr>
        <p:txBody>
          <a:bodyPr/>
          <a:lstStyle/>
          <a:p>
            <a:r>
              <a:rPr lang="en-GB" sz="2000" dirty="0" smtClean="0"/>
              <a:t>Lifetime dip to ~1 hour recovering to 5 hours</a:t>
            </a:r>
          </a:p>
          <a:p>
            <a:endParaRPr lang="en-GB" sz="700" dirty="0" smtClean="0"/>
          </a:p>
          <a:p>
            <a:r>
              <a:rPr lang="en-GB" sz="2000" dirty="0" smtClean="0"/>
              <a:t>BLM 83 s running sum triggered the beam dump on MQW (threshold lower by a factor 10 as compared to similar magnets in the same region) </a:t>
            </a:r>
            <a:r>
              <a:rPr lang="en-GB" sz="2000" dirty="0" smtClean="0">
                <a:sym typeface="Wingdings" pitchFamily="2" charset="2"/>
              </a:rPr>
              <a:t> corrected afterwards  to be continued</a:t>
            </a:r>
          </a:p>
          <a:p>
            <a:endParaRPr lang="en-GB" sz="700" dirty="0" smtClean="0"/>
          </a:p>
          <a:p>
            <a:r>
              <a:rPr lang="en-GB" sz="2000" dirty="0" smtClean="0"/>
              <a:t>Luminosities compatible with </a:t>
            </a:r>
            <a:r>
              <a:rPr lang="en-GB" sz="2000" dirty="0" err="1" smtClean="0"/>
              <a:t>emittances</a:t>
            </a:r>
            <a:r>
              <a:rPr lang="en-GB" sz="2000" dirty="0" smtClean="0"/>
              <a:t> of ~1.8 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/>
              <a:t>m for a beam-beam tune shift of approximately &gt;0.02 (for bunches seeing 3 collisions)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n-US" sz="2000" dirty="0" smtClean="0"/>
              <a:t>h</a:t>
            </a:r>
          </a:p>
        </p:txBody>
      </p:sp>
      <p:pic>
        <p:nvPicPr>
          <p:cNvPr id="7" name="Picture 5" descr="http://elogbook.cern.ch/eLogbook/attach_reader?attach_id=1114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191000" cy="3098609"/>
          </a:xfrm>
          <a:prstGeom prst="rect">
            <a:avLst/>
          </a:prstGeom>
          <a:noFill/>
        </p:spPr>
      </p:pic>
      <p:pic>
        <p:nvPicPr>
          <p:cNvPr id="8194" name="Picture 2" descr="http://elogbook.cern.ch/eLogbook/attach_reader?attach_id=1114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361188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#1410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980660"/>
            <a:ext cx="8776583" cy="4608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750" y="62061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Separation bump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 rot="16200000" flipH="1">
            <a:off x="3637897" y="1342737"/>
            <a:ext cx="1328132" cy="68409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084210" y="620610"/>
            <a:ext cx="216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loss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400115" y="1232695"/>
            <a:ext cx="1728240" cy="13681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403560" y="5733320"/>
            <a:ext cx="590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On set of losses at: 6.4 sigma </a:t>
            </a:r>
          </a:p>
          <a:p>
            <a:pPr algn="l"/>
            <a:r>
              <a:rPr lang="en-US" dirty="0" smtClean="0"/>
              <a:t>			Peak losses at: 1.4 sigma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32300" y="378905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Still cleaning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rot="10800000" flipV="1">
            <a:off x="6300240" y="3989105"/>
            <a:ext cx="432060" cy="44803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092350" y="450915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dump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6732300" y="4797190"/>
            <a:ext cx="36005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0" y="2060810"/>
            <a:ext cx="4343400" cy="203132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FF00"/>
                </a:solidFill>
              </a:rPr>
              <a:t>The LHC beams will cross each other and experience perturbations as a result of the beam-beam effect at the interaction points, which can result in emittance growth and halo creation. The beam-beam force is approximately linear for small offsets and highly non-linear for larger offsets with peaks in growth close to 0.3 and 1.5 σ separation</a:t>
            </a:r>
          </a:p>
          <a:p>
            <a:pPr algn="l"/>
            <a:r>
              <a:rPr lang="en-GB" sz="1400" b="1" dirty="0" smtClean="0">
                <a:solidFill>
                  <a:srgbClr val="FFFF00"/>
                </a:solidFill>
              </a:rPr>
              <a:t>S. M. White, H. Burkhardt, S. </a:t>
            </a:r>
            <a:r>
              <a:rPr lang="en-GB" sz="1400" b="1" dirty="0" err="1" smtClean="0">
                <a:solidFill>
                  <a:srgbClr val="FFFF00"/>
                </a:solidFill>
              </a:rPr>
              <a:t>Fartoukh</a:t>
            </a:r>
            <a:r>
              <a:rPr lang="en-GB" sz="1400" b="1" dirty="0" smtClean="0">
                <a:solidFill>
                  <a:srgbClr val="FFFF00"/>
                </a:solidFill>
              </a:rPr>
              <a:t>, T. </a:t>
            </a:r>
            <a:r>
              <a:rPr lang="en-GB" sz="1400" b="1" dirty="0" err="1" smtClean="0">
                <a:solidFill>
                  <a:srgbClr val="FFFF00"/>
                </a:solidFill>
              </a:rPr>
              <a:t>Pieloni</a:t>
            </a:r>
            <a:endParaRPr lang="en-GB" sz="1400" b="1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987780" y="5157240"/>
            <a:ext cx="2232310" cy="5760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V="1">
            <a:off x="4644010" y="5301260"/>
            <a:ext cx="1800250" cy="720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010400" y="5638800"/>
            <a:ext cx="1905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M. Lamont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7921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LHC protons 2010: mission accomplished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599994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000" dirty="0" smtClean="0"/>
              <a:t>3.6x10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p/beam in collision (~20 MJ/beam)</a:t>
            </a:r>
          </a:p>
          <a:p>
            <a:r>
              <a:rPr lang="en-US" sz="2000" dirty="0" smtClean="0"/>
              <a:t>L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&gt;1.3x10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>
                <a:sym typeface="Wingdings" pitchFamily="2" charset="2"/>
              </a:rPr>
              <a:t>Emittance</a:t>
            </a:r>
            <a:r>
              <a:rPr lang="en-US" sz="2000" dirty="0" smtClean="0">
                <a:sym typeface="Wingdings" pitchFamily="2" charset="2"/>
              </a:rPr>
              <a:t> in collision 2.4 um</a:t>
            </a:r>
          </a:p>
          <a:p>
            <a:r>
              <a:rPr lang="en-US" sz="2000" dirty="0" smtClean="0">
                <a:sym typeface="Wingdings" pitchFamily="2" charset="2"/>
              </a:rPr>
              <a:t>Damped by UFO event after 0.5 hour (~250 nb</a:t>
            </a:r>
            <a:r>
              <a:rPr lang="en-US" sz="2000" baseline="30000" dirty="0" smtClean="0">
                <a:sym typeface="Wingdings" pitchFamily="2" charset="2"/>
              </a:rPr>
              <a:t>-1</a:t>
            </a:r>
            <a:r>
              <a:rPr lang="en-US" sz="2000" dirty="0" smtClean="0">
                <a:sym typeface="Wingdings" pitchFamily="2" charset="2"/>
              </a:rPr>
              <a:t>). </a:t>
            </a:r>
            <a:r>
              <a:rPr lang="en-US" sz="2000" dirty="0" smtClean="0"/>
              <a:t>UFO event on beam 1 close to BSRT in point 4 (just above threshold)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baseline="300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#1430</a:t>
            </a:r>
            <a:endParaRPr lang="en-GB" dirty="0"/>
          </a:p>
        </p:txBody>
      </p:sp>
      <p:sp>
        <p:nvSpPr>
          <p:cNvPr id="2049" name="AutoShape 1" descr="https://ab-dep-op-elogbook.web.cern.ch/ab-dep-op-elogbook/elogbook/attach.php?attachId=1115847&amp;type=png&amp;fname=LHC%20Operation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37" name="AutoShape 1" descr="https://ab-dep-op-elogbook.web.cern.ch/ab-dep-op-elogbook/elogbook/attach.php?attachId=1116417&amp;type=png&amp;fname=LHC%20Operation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8" name="Picture 2" descr="\\cern.ch\dfs\Users\a\arduini\Public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4423410" cy="3763328"/>
          </a:xfrm>
          <a:prstGeom prst="rect">
            <a:avLst/>
          </a:prstGeom>
          <a:noFill/>
        </p:spPr>
      </p:pic>
      <p:pic>
        <p:nvPicPr>
          <p:cNvPr id="14339" name="Picture 3" descr="\\cern.ch\dfs\Users\a\arduini\Public\20101018050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4800600" cy="362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889844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3-4h delay due to pt 8 trip. Terminated prematurely by LBDS interlock (MKB fake vacuum reading)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3300"/>
                </a:solidFill>
                <a:sym typeface="Wingdings" pitchFamily="2" charset="2"/>
              </a:rPr>
              <a:t>not the first time!! </a:t>
            </a:r>
            <a:r>
              <a:rPr lang="en-US" dirty="0" smtClean="0">
                <a:sym typeface="Wingdings" pitchFamily="2" charset="2"/>
              </a:rPr>
              <a:t> Redundancy to be added?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Completed all VDM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Still to do: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length scale calibrations in IP5 and IP2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can be done in physics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longitudinal scan tests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can be done in physics, but better test once in a low intensity fill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VdM</a:t>
            </a:r>
            <a:r>
              <a:rPr lang="en-US" dirty="0" smtClean="0"/>
              <a:t> scans (15/10)</a:t>
            </a:r>
            <a:endParaRPr lang="en-US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 l="2856" t="22571" r="4286" b="17999"/>
          <a:stretch>
            <a:fillRect/>
          </a:stretch>
        </p:blipFill>
        <p:spPr bwMode="auto">
          <a:xfrm>
            <a:off x="0" y="3291754"/>
            <a:ext cx="8915482" cy="356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5800" y="4724400"/>
            <a:ext cx="1441450" cy="369888"/>
          </a:xfrm>
          <a:prstGeom prst="rect">
            <a:avLst/>
          </a:prstGeom>
          <a:solidFill>
            <a:srgbClr val="CC0000">
              <a:alpha val="2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LHCb</a:t>
            </a:r>
            <a:r>
              <a:rPr lang="en-US" dirty="0">
                <a:solidFill>
                  <a:schemeClr val="bg1"/>
                </a:solidFill>
              </a:rPr>
              <a:t> scans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3505200"/>
            <a:ext cx="1365250" cy="369888"/>
          </a:xfrm>
          <a:prstGeom prst="rect">
            <a:avLst/>
          </a:prstGeom>
          <a:solidFill>
            <a:srgbClr val="FFFFCC">
              <a:alpha val="2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CMS scans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5345113"/>
            <a:ext cx="1517650" cy="369887"/>
          </a:xfrm>
          <a:prstGeom prst="rect">
            <a:avLst/>
          </a:prstGeom>
          <a:solidFill>
            <a:srgbClr val="33CC33">
              <a:alpha val="2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ALICE scans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5943600"/>
            <a:ext cx="1905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M. Ferro-Luzzi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18372</TotalTime>
  <Words>1490</Words>
  <Application>Microsoft Office PowerPoint</Application>
  <PresentationFormat>On-screen Show (4:3)</PresentationFormat>
  <Paragraphs>296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LHCpresentations</vt:lpstr>
      <vt:lpstr>LHC Operation Week 41</vt:lpstr>
      <vt:lpstr>Statistics</vt:lpstr>
      <vt:lpstr>Overview </vt:lpstr>
      <vt:lpstr>Collisions</vt:lpstr>
      <vt:lpstr>Fill #1410</vt:lpstr>
      <vt:lpstr>Fill #1410</vt:lpstr>
      <vt:lpstr>LHC protons 2010: mission accomplished</vt:lpstr>
      <vt:lpstr>Stable beams #1430</vt:lpstr>
      <vt:lpstr>VdM scans (15/10)</vt:lpstr>
      <vt:lpstr>Quench test (17/10)</vt:lpstr>
      <vt:lpstr>Injection issues - summary</vt:lpstr>
      <vt:lpstr>Injection losses Thu-Fri night</vt:lpstr>
      <vt:lpstr>Injection losses B1 </vt:lpstr>
      <vt:lpstr>Injection losses B1  </vt:lpstr>
      <vt:lpstr>MSI interconnection repair</vt:lpstr>
      <vt:lpstr>Plan for the day</vt:lpstr>
      <vt:lpstr>List of Studies </vt:lpstr>
      <vt:lpstr>List of Studies </vt:lpstr>
      <vt:lpstr>List of Studies</vt:lpstr>
      <vt:lpstr>Massi’s desiderata</vt:lpstr>
      <vt:lpstr>Access Requests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1792</cp:revision>
  <dcterms:created xsi:type="dcterms:W3CDTF">2010-04-25T23:23:07Z</dcterms:created>
  <dcterms:modified xsi:type="dcterms:W3CDTF">2010-10-18T06:20:29Z</dcterms:modified>
</cp:coreProperties>
</file>