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673" r:id="rId2"/>
    <p:sldId id="704" r:id="rId3"/>
    <p:sldId id="701" r:id="rId4"/>
    <p:sldId id="705" r:id="rId5"/>
    <p:sldId id="709" r:id="rId6"/>
    <p:sldId id="717" r:id="rId7"/>
    <p:sldId id="718" r:id="rId8"/>
    <p:sldId id="719" r:id="rId9"/>
    <p:sldId id="712" r:id="rId10"/>
    <p:sldId id="713" r:id="rId11"/>
    <p:sldId id="714" r:id="rId12"/>
    <p:sldId id="715" r:id="rId13"/>
    <p:sldId id="716" r:id="rId14"/>
    <p:sldId id="692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0838F-E278-42A7-AE9A-193EF84D713B}" type="datetime1">
              <a:rPr lang="en-US" smtClean="0"/>
              <a:pPr/>
              <a:t>10/16/2010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DC2CD-5FFE-4E03-8CCF-9E75D1EC4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E591EE-2AAF-4244-9CE1-31505857E0EE}" type="datetime1">
              <a:rPr lang="en-US" smtClean="0"/>
              <a:pPr/>
              <a:t>10/16/2010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10/16/2010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07:00 Power glitch on the EDF network. Point 8 affected. </a:t>
            </a:r>
          </a:p>
          <a:p>
            <a:r>
              <a:rPr lang="en-US" sz="2000" dirty="0" smtClean="0"/>
              <a:t>10:00 Recovered. Injection for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Meer scan.</a:t>
            </a:r>
          </a:p>
          <a:p>
            <a:r>
              <a:rPr lang="en-US" sz="2000" dirty="0" smtClean="0"/>
              <a:t>Problem with the UPS status for PIC fixed during the morning (reason for failure not totally clear)</a:t>
            </a:r>
          </a:p>
          <a:p>
            <a:r>
              <a:rPr lang="en-US" sz="2000" dirty="0" smtClean="0"/>
              <a:t>During the morning investigations in the injectors on the beam quality.</a:t>
            </a:r>
          </a:p>
          <a:p>
            <a:r>
              <a:rPr lang="en-US" sz="2000" dirty="0" smtClean="0"/>
              <a:t>13:30 Start of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Meer scans</a:t>
            </a:r>
          </a:p>
          <a:p>
            <a:r>
              <a:rPr lang="en-US" sz="2000" dirty="0" smtClean="0"/>
              <a:t>18:27 Beam dump due internal fault on MKB (fake vacuum reading: vacuum pressure ) - End of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Meer scans</a:t>
            </a:r>
          </a:p>
          <a:p>
            <a:r>
              <a:rPr lang="en-US" sz="2000" dirty="0" smtClean="0"/>
              <a:t>Intervention on the cryogenics for sector 23: change of a </a:t>
            </a:r>
            <a:r>
              <a:rPr lang="en-US" sz="2000" dirty="0" err="1" smtClean="0"/>
              <a:t>WorldFip</a:t>
            </a:r>
            <a:r>
              <a:rPr lang="en-US" sz="2000" dirty="0" smtClean="0"/>
              <a:t> receiver done with no stop of the </a:t>
            </a:r>
            <a:r>
              <a:rPr lang="en-US" sz="2000" dirty="0" err="1" smtClean="0"/>
              <a:t>Cryo</a:t>
            </a:r>
            <a:r>
              <a:rPr lang="en-US" sz="2000" dirty="0" smtClean="0"/>
              <a:t> plant</a:t>
            </a:r>
          </a:p>
          <a:p>
            <a:r>
              <a:rPr lang="en-US" sz="2000" dirty="0" smtClean="0"/>
              <a:t>21:00 Injecting. </a:t>
            </a:r>
            <a:r>
              <a:rPr lang="en-US" sz="2000" dirty="0" smtClean="0">
                <a:solidFill>
                  <a:srgbClr val="FF0000"/>
                </a:solidFill>
              </a:rPr>
              <a:t>Beam 2 Losses in the injection area and </a:t>
            </a:r>
            <a:r>
              <a:rPr lang="en-US" sz="2000" dirty="0" err="1" smtClean="0">
                <a:solidFill>
                  <a:srgbClr val="FF0000"/>
                </a:solidFill>
              </a:rPr>
              <a:t>LHCb</a:t>
            </a:r>
            <a:r>
              <a:rPr lang="en-US" sz="2000" dirty="0" smtClean="0">
                <a:solidFill>
                  <a:srgbClr val="FF0000"/>
                </a:solidFill>
              </a:rPr>
              <a:t> OK</a:t>
            </a:r>
          </a:p>
          <a:p>
            <a:r>
              <a:rPr lang="en-US" sz="2000" dirty="0" smtClean="0"/>
              <a:t>22:00 LSS6 BPM Interlock verification with 312 bunches OK</a:t>
            </a:r>
          </a:p>
          <a:p>
            <a:r>
              <a:rPr lang="en-US" sz="2000" dirty="0" smtClean="0"/>
              <a:t>02:30 STABLE BEAMS #1424 with 312 bunches: L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=1.3x10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03:29 Beam dump: UFO event</a:t>
            </a:r>
          </a:p>
          <a:p>
            <a:r>
              <a:rPr lang="en-US" sz="2000" dirty="0" smtClean="0"/>
              <a:t>04:30 Injection. Losses on Beam 1 in the injection area </a:t>
            </a:r>
            <a:r>
              <a:rPr lang="en-US" sz="2000" dirty="0" smtClean="0">
                <a:sym typeface="Wingdings" pitchFamily="2" charset="2"/>
              </a:rPr>
              <a:t> investigating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44770"/>
          </a:xfrm>
        </p:spPr>
        <p:txBody>
          <a:bodyPr/>
          <a:lstStyle/>
          <a:p>
            <a:r>
              <a:rPr lang="en-US" baseline="30000" dirty="0" smtClean="0"/>
              <a:t>Periodic loss maps</a:t>
            </a:r>
          </a:p>
          <a:p>
            <a:pPr lvl="1"/>
            <a:r>
              <a:rPr lang="en-US" baseline="30000" dirty="0" smtClean="0"/>
              <a:t>Betatron loss map done week 40.</a:t>
            </a:r>
          </a:p>
          <a:p>
            <a:r>
              <a:rPr lang="en-US" baseline="30000" dirty="0" smtClean="0"/>
              <a:t>Orbit shift versus TCT check: </a:t>
            </a:r>
          </a:p>
          <a:p>
            <a:pPr lvl="1"/>
            <a:r>
              <a:rPr lang="en-US" baseline="30000" dirty="0" smtClean="0"/>
              <a:t>collide 1 bunch and check the TCT center change as compared to predicted orbit change.</a:t>
            </a:r>
          </a:p>
          <a:p>
            <a:r>
              <a:rPr lang="en-US" baseline="30000" dirty="0" smtClean="0"/>
              <a:t>All in one ramp, squeeze, collide - 1 shift</a:t>
            </a:r>
          </a:p>
          <a:p>
            <a:pPr lvl="1"/>
            <a:r>
              <a:rPr lang="en-US" baseline="30000" dirty="0" smtClean="0"/>
              <a:t>Plus test of 'dynamic' references for the OFB (varying </a:t>
            </a:r>
            <a:r>
              <a:rPr lang="en-US" baseline="30000" dirty="0" err="1" smtClean="0"/>
              <a:t>Xing.separation</a:t>
            </a:r>
            <a:r>
              <a:rPr lang="en-US" baseline="30000" dirty="0" smtClean="0"/>
              <a:t> bump): injection, then test of ramp + first part of squeeze</a:t>
            </a:r>
          </a:p>
          <a:p>
            <a:r>
              <a:rPr lang="en-US" baseline="30000" dirty="0" smtClean="0"/>
              <a:t>IR aperture at 3.5 TeV</a:t>
            </a:r>
          </a:p>
          <a:p>
            <a:r>
              <a:rPr lang="en-US" baseline="30000" dirty="0" smtClean="0"/>
              <a:t>50 ns – pilot runs</a:t>
            </a:r>
          </a:p>
          <a:p>
            <a:pPr lvl="1"/>
            <a:r>
              <a:rPr lang="en-US" baseline="30000" dirty="0" smtClean="0"/>
              <a:t>After 3-4 fills with ~400 bunches </a:t>
            </a:r>
          </a:p>
          <a:p>
            <a:r>
              <a:rPr lang="en-US" baseline="30000" dirty="0" smtClean="0"/>
              <a:t>Push beam-beam tune shift with 150 ns</a:t>
            </a:r>
          </a:p>
          <a:p>
            <a:pPr lvl="1"/>
            <a:r>
              <a:rPr lang="en-US" baseline="30000" dirty="0" smtClean="0"/>
              <a:t>one test already performed with #1410</a:t>
            </a:r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studies – list to be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16780"/>
          </a:xfrm>
        </p:spPr>
        <p:txBody>
          <a:bodyPr/>
          <a:lstStyle/>
          <a:p>
            <a:r>
              <a:rPr lang="en-US" sz="1800" dirty="0" smtClean="0"/>
              <a:t>Check the linearity of the </a:t>
            </a:r>
            <a:r>
              <a:rPr lang="en-US" sz="1800" dirty="0" smtClean="0">
                <a:solidFill>
                  <a:srgbClr val="FF0000"/>
                </a:solidFill>
              </a:rPr>
              <a:t>fast BCT’s </a:t>
            </a:r>
            <a:r>
              <a:rPr lang="en-US" sz="1800" dirty="0" smtClean="0"/>
              <a:t>in the new configuration for nominal bunches</a:t>
            </a:r>
          </a:p>
          <a:p>
            <a:r>
              <a:rPr lang="en-US" sz="1800" dirty="0" smtClean="0"/>
              <a:t>Tune the High BW/Low Gain fast </a:t>
            </a:r>
            <a:r>
              <a:rPr lang="en-US" sz="1800" dirty="0" smtClean="0">
                <a:solidFill>
                  <a:srgbClr val="FF0000"/>
                </a:solidFill>
              </a:rPr>
              <a:t>BCT calibration </a:t>
            </a:r>
            <a:r>
              <a:rPr lang="en-US" sz="1800" dirty="0" smtClean="0"/>
              <a:t>for the coming ion run</a:t>
            </a:r>
          </a:p>
          <a:p>
            <a:r>
              <a:rPr lang="en-US" sz="1800" dirty="0" smtClean="0"/>
              <a:t>Measure the High BW/Low Gain fast </a:t>
            </a:r>
            <a:r>
              <a:rPr lang="en-US" sz="1800" dirty="0" smtClean="0">
                <a:solidFill>
                  <a:srgbClr val="FF0000"/>
                </a:solidFill>
              </a:rPr>
              <a:t>BCT sensitivity limit </a:t>
            </a:r>
            <a:r>
              <a:rPr lang="en-US" sz="1800" dirty="0" smtClean="0"/>
              <a:t>and linearity for low intensity bunches (ion run)</a:t>
            </a:r>
          </a:p>
          <a:p>
            <a:r>
              <a:rPr lang="en-US" sz="1800" dirty="0" smtClean="0"/>
              <a:t>Re-check </a:t>
            </a:r>
            <a:r>
              <a:rPr lang="en-US" sz="1800" dirty="0" smtClean="0">
                <a:solidFill>
                  <a:srgbClr val="FF0000"/>
                </a:solidFill>
              </a:rPr>
              <a:t>BPM sensitivity </a:t>
            </a:r>
            <a:r>
              <a:rPr lang="en-US" sz="1800" dirty="0" smtClean="0"/>
              <a:t>limit</a:t>
            </a:r>
          </a:p>
          <a:p>
            <a:r>
              <a:rPr lang="en-US" sz="1800" dirty="0" smtClean="0"/>
              <a:t>Calibrate the </a:t>
            </a:r>
            <a:r>
              <a:rPr lang="en-US" sz="1800" dirty="0" smtClean="0">
                <a:solidFill>
                  <a:srgbClr val="FF0000"/>
                </a:solidFill>
              </a:rPr>
              <a:t>abort gap </a:t>
            </a:r>
            <a:r>
              <a:rPr lang="en-US" sz="1800" dirty="0" smtClean="0"/>
              <a:t>over the whole ramp</a:t>
            </a:r>
          </a:p>
          <a:p>
            <a:r>
              <a:rPr lang="en-US" sz="1800" dirty="0" smtClean="0"/>
              <a:t>Check the </a:t>
            </a:r>
            <a:r>
              <a:rPr lang="en-US" sz="1800" dirty="0" smtClean="0">
                <a:solidFill>
                  <a:srgbClr val="FF0000"/>
                </a:solidFill>
              </a:rPr>
              <a:t>abort gap </a:t>
            </a:r>
            <a:r>
              <a:rPr lang="en-US" sz="1800" dirty="0" smtClean="0"/>
              <a:t>acquisition gate timing resolution and stability</a:t>
            </a:r>
          </a:p>
          <a:p>
            <a:r>
              <a:rPr lang="en-US" sz="1800" dirty="0" smtClean="0"/>
              <a:t>Commission </a:t>
            </a:r>
            <a:r>
              <a:rPr lang="en-US" sz="1800" dirty="0" smtClean="0">
                <a:solidFill>
                  <a:srgbClr val="FF0000"/>
                </a:solidFill>
              </a:rPr>
              <a:t>BGI</a:t>
            </a:r>
            <a:r>
              <a:rPr lang="en-US" sz="1800" dirty="0" smtClean="0"/>
              <a:t> in preparation to ions – started!</a:t>
            </a:r>
          </a:p>
          <a:p>
            <a:r>
              <a:rPr lang="en-US" sz="1800" dirty="0" smtClean="0"/>
              <a:t>Check </a:t>
            </a:r>
            <a:r>
              <a:rPr lang="en-US" sz="1800" dirty="0" smtClean="0">
                <a:solidFill>
                  <a:srgbClr val="FF0000"/>
                </a:solidFill>
              </a:rPr>
              <a:t>BSRT/BGI/BWS cross-calibration </a:t>
            </a:r>
            <a:r>
              <a:rPr lang="en-US" sz="1800" dirty="0" smtClean="0"/>
              <a:t>including corresponding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logging</a:t>
            </a:r>
          </a:p>
          <a:p>
            <a:r>
              <a:rPr lang="en-US" sz="1800" dirty="0" smtClean="0"/>
              <a:t>Test and compare </a:t>
            </a:r>
            <a:r>
              <a:rPr lang="en-US" sz="1800" dirty="0" smtClean="0">
                <a:solidFill>
                  <a:srgbClr val="FF0000"/>
                </a:solidFill>
              </a:rPr>
              <a:t>bunch/bunch profile measurement via BWS and/or BSRT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PLL</a:t>
            </a:r>
            <a:r>
              <a:rPr lang="en-US" sz="1800" dirty="0" smtClean="0"/>
              <a:t> studies during ramp continued</a:t>
            </a:r>
          </a:p>
          <a:p>
            <a:endParaRPr lang="en-US" sz="1800" dirty="0" smtClean="0"/>
          </a:p>
          <a:p>
            <a:r>
              <a:rPr lang="en-US" sz="1800" dirty="0" smtClean="0"/>
              <a:t>JJG: for all this, we would need the 2 rings for a few hours at 450 GeV then a ramp and again a few hours at 3.5 TeV. This would be really difficult to fit in a 4 hour slot. 8 would be perfect but we could try with 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Abort Gap Cleaning – on at injection for physics</a:t>
            </a:r>
          </a:p>
          <a:p>
            <a:pPr lvl="1"/>
            <a:r>
              <a:rPr lang="en-US" sz="2000" dirty="0" smtClean="0"/>
              <a:t>continue testing</a:t>
            </a:r>
          </a:p>
          <a:p>
            <a:r>
              <a:rPr lang="en-US" sz="2400" dirty="0" smtClean="0"/>
              <a:t>Injection studies 32 Bunches when required (344 bunches)</a:t>
            </a:r>
          </a:p>
          <a:p>
            <a:r>
              <a:rPr lang="en-US" sz="2400" dirty="0" smtClean="0"/>
              <a:t>Injection studies with 50 ns</a:t>
            </a:r>
          </a:p>
          <a:p>
            <a:r>
              <a:rPr lang="en-US" sz="2400" dirty="0" smtClean="0"/>
              <a:t>Transfer line collimator cross-talk calibration</a:t>
            </a:r>
          </a:p>
          <a:p>
            <a:r>
              <a:rPr lang="en-US" sz="2400" dirty="0" smtClean="0"/>
              <a:t>Quench test at 3.5 TeV – pilot beam</a:t>
            </a:r>
          </a:p>
          <a:p>
            <a:pPr lvl="1"/>
            <a:r>
              <a:rPr lang="en-US" sz="2000" dirty="0" smtClean="0"/>
              <a:t>Bernd &amp; co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50 pb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total (20 delivered so far)</a:t>
            </a:r>
            <a:endParaRPr lang="en-US" sz="2400" baseline="30000" dirty="0" smtClean="0"/>
          </a:p>
          <a:p>
            <a:pPr lvl="1"/>
            <a:r>
              <a:rPr lang="en-US" sz="2000" dirty="0" smtClean="0"/>
              <a:t>10 fills@3 pb-1 ~ 10 good days</a:t>
            </a:r>
          </a:p>
          <a:p>
            <a:r>
              <a:rPr lang="en-US" sz="2400" dirty="0" smtClean="0"/>
              <a:t>Alice – fill without dipole</a:t>
            </a:r>
          </a:p>
          <a:p>
            <a:r>
              <a:rPr lang="en-US" sz="2400" dirty="0" smtClean="0"/>
              <a:t>Totem – dedicated fill</a:t>
            </a:r>
          </a:p>
          <a:p>
            <a:r>
              <a:rPr lang="en-US" sz="2400" dirty="0" smtClean="0"/>
              <a:t>Totem – 90 m optics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LHCb – switch polarity – plus test ramp (combine with BI plus map)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sz="2400" dirty="0" smtClean="0"/>
              <a:t>Verification of the flange alignment between MSIB and MSIA </a:t>
            </a:r>
            <a:r>
              <a:rPr lang="en-US" sz="2400" dirty="0" smtClean="0">
                <a:sym typeface="Wingdings" pitchFamily="2" charset="2"/>
              </a:rPr>
              <a:t> 2 hours TE/VSC</a:t>
            </a:r>
            <a:endParaRPr lang="en-US" sz="2400" dirty="0" smtClean="0"/>
          </a:p>
          <a:p>
            <a:r>
              <a:rPr lang="en-US" sz="2400" dirty="0" smtClean="0"/>
              <a:t>Verification MSI transition in point 8 </a:t>
            </a:r>
            <a:r>
              <a:rPr lang="en-US" sz="2400" dirty="0" smtClean="0">
                <a:sym typeface="Wingdings" pitchFamily="2" charset="2"/>
              </a:rPr>
              <a:t> ½ day (Radiography)</a:t>
            </a:r>
            <a:endParaRPr lang="en-US" sz="2400" dirty="0" smtClean="0"/>
          </a:p>
          <a:p>
            <a:r>
              <a:rPr lang="en-US" sz="2400" dirty="0" smtClean="0"/>
              <a:t>IR1 solenoid (for e-cloud suppression) controls</a:t>
            </a:r>
          </a:p>
          <a:p>
            <a:r>
              <a:rPr lang="en-US" sz="2400" dirty="0" smtClean="0"/>
              <a:t>Intervention on DCBCT </a:t>
            </a:r>
            <a:r>
              <a:rPr lang="en-US" sz="2400" dirty="0" smtClean="0">
                <a:sym typeface="Wingdings" pitchFamily="2" charset="2"/>
              </a:rPr>
              <a:t> P. </a:t>
            </a:r>
            <a:r>
              <a:rPr lang="en-US" sz="2400" dirty="0" err="1" smtClean="0">
                <a:sym typeface="Wingdings" pitchFamily="2" charset="2"/>
              </a:rPr>
              <a:t>Odier</a:t>
            </a:r>
            <a:r>
              <a:rPr lang="en-US" sz="2400" dirty="0" smtClean="0">
                <a:sym typeface="Wingdings" pitchFamily="2" charset="2"/>
              </a:rPr>
              <a:t> (2 hours)</a:t>
            </a:r>
          </a:p>
          <a:p>
            <a:r>
              <a:rPr lang="en-US" sz="2400" dirty="0" smtClean="0">
                <a:sym typeface="Wingdings" pitchFamily="2" charset="2"/>
              </a:rPr>
              <a:t>ALICE pixel cooling: 1 h (for preliminary investigations)  + 8 h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Thu-Fri 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057400"/>
          </a:xfrm>
        </p:spPr>
        <p:txBody>
          <a:bodyPr/>
          <a:lstStyle/>
          <a:p>
            <a:r>
              <a:rPr lang="en-US" sz="2000" dirty="0" smtClean="0"/>
              <a:t>Losses at TCTVB comparable for Beam 1 and Beam 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26" name="Picture 2" descr="\\cern.ch\dfs\Users\a\arduini\Documents\Be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6733074" cy="2514599"/>
          </a:xfrm>
          <a:prstGeom prst="rect">
            <a:avLst/>
          </a:prstGeom>
          <a:noFill/>
        </p:spPr>
      </p:pic>
      <p:pic>
        <p:nvPicPr>
          <p:cNvPr id="1027" name="Picture 3" descr="\\cern.ch\dfs\Users\a\arduini\Documents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6720841" cy="299466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62800" y="13716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Beam 1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9000" y="3897868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Beam 2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logbook.cern.ch/eLogbook/attach_reader?attach_id=1115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62200"/>
            <a:ext cx="5715000" cy="3810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Thu-Fri 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05400"/>
          </a:xfrm>
        </p:spPr>
        <p:txBody>
          <a:bodyPr/>
          <a:lstStyle/>
          <a:p>
            <a:r>
              <a:rPr lang="en-GB" sz="2000" dirty="0" smtClean="0"/>
              <a:t>No significant improvement after capture optimization in the LHC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2049" name="AutoShape 1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13818&amp;type=png&amp;fname=2010101112011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://elogbook.cern.ch/eLogbook/attach_reader?attach_id=11153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5757863" cy="2362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Before opt.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81800" y="2971800"/>
            <a:ext cx="1600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After opt.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243" name="Picture 3" descr="\\cern.ch\dfs\Users\a\arduini\Documents\B2-21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583430" cy="2040255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47800" y="4495800"/>
            <a:ext cx="1066800" cy="9233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RF capture opt.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523875"/>
          </a:xfrm>
        </p:spPr>
        <p:txBody>
          <a:bodyPr/>
          <a:lstStyle/>
          <a:p>
            <a:r>
              <a:rPr lang="en-US" dirty="0" smtClean="0"/>
              <a:t>Injection losses Thu-Fri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256445"/>
          </a:xfrm>
        </p:spPr>
        <p:txBody>
          <a:bodyPr/>
          <a:lstStyle/>
          <a:p>
            <a:r>
              <a:rPr lang="en-GB" sz="2000" dirty="0" smtClean="0"/>
              <a:t>No significant losses in </a:t>
            </a:r>
            <a:r>
              <a:rPr lang="en-GB" sz="2000" dirty="0" err="1" smtClean="0"/>
              <a:t>LHCb</a:t>
            </a:r>
            <a:r>
              <a:rPr lang="en-GB" sz="2000" dirty="0" smtClean="0"/>
              <a:t> and TCTVB when kicking without injecting beam and no dependence on longitudinal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of the extracted beam </a:t>
            </a:r>
            <a:r>
              <a:rPr lang="en-GB" sz="2000" dirty="0" smtClean="0">
                <a:sym typeface="Wingdings" pitchFamily="2" charset="2"/>
              </a:rPr>
              <a:t> RF capture in the LHC not responsible for the observed effect.</a:t>
            </a:r>
            <a:endParaRPr lang="en-GB" sz="18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2325469"/>
            <a:ext cx="8559160" cy="4532531"/>
            <a:chOff x="304800" y="1828800"/>
            <a:chExt cx="8559160" cy="4532531"/>
          </a:xfrm>
        </p:grpSpPr>
        <p:pic>
          <p:nvPicPr>
            <p:cNvPr id="5" name="Picture 3" descr="\\cern.ch\dfs\Users\a\arduini\Documents\B2-21-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828800"/>
              <a:ext cx="8559160" cy="3810000"/>
            </a:xfrm>
            <a:prstGeom prst="rect">
              <a:avLst/>
            </a:prstGeom>
            <a:noFill/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800600" y="5715000"/>
              <a:ext cx="1905000" cy="646331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00"/>
                  </a:solidFill>
                </a:rPr>
                <a:t>Kick without beam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rot="5400000" flipH="1" flipV="1">
              <a:off x="5695950" y="5391150"/>
              <a:ext cx="381000" cy="266700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925312" y="5065776"/>
              <a:ext cx="228600" cy="304800"/>
            </a:xfrm>
            <a:prstGeom prst="ellipse">
              <a:avLst/>
            </a:prstGeom>
            <a:solidFill>
              <a:srgbClr val="FF99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LHCb</a:t>
            </a:r>
            <a:r>
              <a:rPr lang="en-US" sz="2400" dirty="0" smtClean="0"/>
              <a:t> (R. Jacobsson):</a:t>
            </a:r>
          </a:p>
          <a:p>
            <a:pPr lvl="1"/>
            <a:r>
              <a:rPr lang="en-US" sz="2000" dirty="0" smtClean="0"/>
              <a:t>Losses </a:t>
            </a:r>
            <a:r>
              <a:rPr lang="en-US" sz="2000" dirty="0"/>
              <a:t>on rising edge of kicker </a:t>
            </a:r>
            <a:r>
              <a:rPr lang="en-US" sz="2000" dirty="0" smtClean="0"/>
              <a:t>waveform</a:t>
            </a:r>
            <a:endParaRPr lang="en-US" sz="2000" dirty="0"/>
          </a:p>
          <a:p>
            <a:pPr lvl="2"/>
            <a:r>
              <a:rPr lang="en-US" sz="1600" dirty="0"/>
              <a:t>At -700 </a:t>
            </a:r>
            <a:r>
              <a:rPr lang="en-US" sz="1600" dirty="0" smtClean="0"/>
              <a:t>ns</a:t>
            </a:r>
            <a:endParaRPr lang="en-US" sz="1600" dirty="0"/>
          </a:p>
          <a:p>
            <a:pPr lvl="2"/>
            <a:r>
              <a:rPr lang="en-US" sz="1600" dirty="0"/>
              <a:t>At -100 </a:t>
            </a:r>
            <a:r>
              <a:rPr lang="en-US" sz="1600" dirty="0" smtClean="0"/>
              <a:t>ns</a:t>
            </a:r>
          </a:p>
          <a:p>
            <a:pPr lvl="1"/>
            <a:r>
              <a:rPr lang="en-US" sz="2000" dirty="0" smtClean="0"/>
              <a:t>Losses on falling edge of kicker waveform</a:t>
            </a:r>
          </a:p>
          <a:p>
            <a:pPr lvl="2"/>
            <a:r>
              <a:rPr lang="en-US" sz="1600" dirty="0" smtClean="0"/>
              <a:t>At +9250 ns</a:t>
            </a:r>
          </a:p>
          <a:p>
            <a:pPr lvl="1"/>
            <a:r>
              <a:rPr lang="en-US" sz="2000" dirty="0" smtClean="0"/>
              <a:t>Consistent with satellite/</a:t>
            </a:r>
            <a:r>
              <a:rPr lang="en-US" sz="2000" dirty="0" err="1" smtClean="0"/>
              <a:t>uncaptured</a:t>
            </a:r>
            <a:r>
              <a:rPr lang="en-US" sz="2000" dirty="0" smtClean="0"/>
              <a:t> beam in the SPS</a:t>
            </a:r>
          </a:p>
          <a:p>
            <a:r>
              <a:rPr lang="en-US" sz="2400" dirty="0" smtClean="0"/>
              <a:t>Thorough verification of the beam quality in the SPS started in the night and continued during the morning (T. Bohl): </a:t>
            </a:r>
            <a:r>
              <a:rPr lang="en-US" sz="2400" dirty="0" smtClean="0">
                <a:solidFill>
                  <a:srgbClr val="FF0000"/>
                </a:solidFill>
              </a:rPr>
              <a:t>found 800 MHz RF frequently not locking to reference (given by main RF system) </a:t>
            </a:r>
            <a:r>
              <a:rPr lang="en-US" sz="2400" dirty="0" smtClean="0">
                <a:sym typeface="Wingdings" pitchFamily="2" charset="2"/>
              </a:rPr>
              <a:t> source of noise, blow-up and </a:t>
            </a:r>
            <a:r>
              <a:rPr lang="en-US" sz="2400" dirty="0" err="1" smtClean="0">
                <a:sym typeface="Wingdings" pitchFamily="2" charset="2"/>
              </a:rPr>
              <a:t>uncaptured</a:t>
            </a:r>
            <a:r>
              <a:rPr lang="en-US" sz="2400" dirty="0" smtClean="0">
                <a:sym typeface="Wingdings" pitchFamily="2" charset="2"/>
              </a:rPr>
              <a:t> beam even at SPS flat-top  corrected 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need for remote monitoring of the RF frequency and/or alarms when not correct</a:t>
            </a:r>
          </a:p>
          <a:p>
            <a:r>
              <a:rPr lang="en-US" sz="2400" dirty="0" smtClean="0">
                <a:sym typeface="Wingdings" pitchFamily="2" charset="2"/>
              </a:rPr>
              <a:t>Increased the </a:t>
            </a:r>
            <a:r>
              <a:rPr lang="en-US" sz="2400" dirty="0" err="1" smtClean="0">
                <a:sym typeface="Wingdings" pitchFamily="2" charset="2"/>
              </a:rPr>
              <a:t>LHCb</a:t>
            </a:r>
            <a:r>
              <a:rPr lang="en-US" sz="2400" dirty="0" smtClean="0">
                <a:sym typeface="Wingdings" pitchFamily="2" charset="2"/>
              </a:rPr>
              <a:t> BCM threshold by factor 3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Thu-Fri night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Verification that 800 MHz was the origin of the losses observed during the night Thu-Fri. Comparison of the losses at TCTVB.R8 confirmed by </a:t>
            </a:r>
            <a:r>
              <a:rPr lang="en-US" sz="2400" dirty="0" err="1" smtClean="0"/>
              <a:t>LHCb</a:t>
            </a:r>
            <a:r>
              <a:rPr lang="en-US" sz="2400" dirty="0" smtClean="0"/>
              <a:t> observations (R. Jacobsson)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losses Thu-Fri night</a:t>
            </a:r>
            <a:endParaRPr lang="en-GB" dirty="0"/>
          </a:p>
        </p:txBody>
      </p:sp>
      <p:pic>
        <p:nvPicPr>
          <p:cNvPr id="1026" name="Picture 2" descr="\\cern.ch\dfs\Users\a\arduini\Documents\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7874427" cy="35052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4876800" cy="276999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not locking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3886200"/>
            <a:ext cx="990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OK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34200" y="3048000"/>
            <a:ext cx="990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00"/>
                </a:solidFill>
              </a:rPr>
              <a:t>SPS 800 MHz RF not OK</a:t>
            </a:r>
            <a:endParaRPr lang="en-GB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000" dirty="0" smtClean="0"/>
              <a:t>3.5x10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p/beam in collision (~20 MJ/beam)</a:t>
            </a:r>
          </a:p>
          <a:p>
            <a:r>
              <a:rPr lang="en-US" sz="2000" dirty="0" smtClean="0"/>
              <a:t>L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&gt;1.3x10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err="1" smtClean="0">
                <a:sym typeface="Wingdings" pitchFamily="2" charset="2"/>
              </a:rPr>
              <a:t>Emittance</a:t>
            </a:r>
            <a:r>
              <a:rPr lang="en-US" sz="2000" dirty="0" smtClean="0">
                <a:sym typeface="Wingdings" pitchFamily="2" charset="2"/>
              </a:rPr>
              <a:t> in collision 2.6 um (2 to 2.4 um at injection). Initial lifetime in collision ~4 h rapidly recovering to 20 h</a:t>
            </a:r>
          </a:p>
          <a:p>
            <a:r>
              <a:rPr lang="en-US" sz="2000" dirty="0" smtClean="0">
                <a:sym typeface="Wingdings" pitchFamily="2" charset="2"/>
              </a:rPr>
              <a:t>Damped by UFO event after 1 hour </a:t>
            </a:r>
            <a:r>
              <a:rPr lang="en-US" sz="2000" dirty="0" smtClean="0">
                <a:sym typeface="Wingdings" pitchFamily="2" charset="2"/>
              </a:rPr>
              <a:t>(~400 nb</a:t>
            </a:r>
            <a:r>
              <a:rPr lang="en-US" sz="2000" baseline="30000" dirty="0" smtClean="0">
                <a:sym typeface="Wingdings" pitchFamily="2" charset="2"/>
              </a:rPr>
              <a:t>-1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baseline="300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#1424</a:t>
            </a:r>
            <a:endParaRPr lang="en-GB" dirty="0"/>
          </a:p>
        </p:txBody>
      </p:sp>
      <p:sp>
        <p:nvSpPr>
          <p:cNvPr id="2049" name="AutoShape 1" descr="https://ab-dep-op-elogbook.web.cern.ch/ab-dep-op-elogbook/elogbook/attach.php?attachId=1115847&amp;type=png&amp;fname=LHC%20Operation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\\cern.ch\dfs\Users\a\arduini\Documents\stab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931920" cy="3345180"/>
          </a:xfrm>
          <a:prstGeom prst="rect">
            <a:avLst/>
          </a:prstGeom>
          <a:noFill/>
        </p:spPr>
      </p:pic>
      <p:pic>
        <p:nvPicPr>
          <p:cNvPr id="2051" name="Picture 3" descr="\\cern.ch\dfs\Users\a\arduini\Documents\lifetim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456057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400" dirty="0" smtClean="0"/>
              <a:t>UFO event on beam 2 in triplet R8. Beams dumped by </a:t>
            </a:r>
            <a:r>
              <a:rPr lang="en-US" sz="2400" dirty="0" err="1" smtClean="0"/>
              <a:t>LHCb</a:t>
            </a:r>
            <a:endParaRPr lang="en-US" sz="2400" dirty="0" smtClean="0">
              <a:sym typeface="Wingdings" pitchFamily="2" charset="2"/>
            </a:endParaRPr>
          </a:p>
          <a:p>
            <a:pPr lvl="1">
              <a:buNone/>
            </a:pPr>
            <a:endParaRPr lang="en-US" sz="2400" baseline="30000" dirty="0" smtClean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event</a:t>
            </a:r>
            <a:endParaRPr lang="en-GB" dirty="0"/>
          </a:p>
        </p:txBody>
      </p:sp>
      <p:sp>
        <p:nvSpPr>
          <p:cNvPr id="2049" name="AutoShape 1" descr="https://ab-dep-op-elogbook.web.cern.ch/ab-dep-op-elogbook/elogbook/attach.php?attachId=1115847&amp;type=png&amp;fname=LHC%20Operation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29" name="AutoShape 1" descr="https://ab-dep-op-elogbook.web.cern.ch/ab-dep-op-elogbook/elogbook/attach.php?attachId=1115870&amp;type=png&amp;fname=2010101603460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0" name="Picture 2" descr="\\cern.ch\dfs\Users\a\arduini\Documents\2010101603460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524000"/>
            <a:ext cx="62103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450" y="1066800"/>
          <a:ext cx="756105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350"/>
                <a:gridCol w="3312460"/>
                <a:gridCol w="1728240"/>
              </a:tblGrid>
              <a:tr h="1406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r>
                        <a:rPr lang="en-US" baseline="0" dirty="0" smtClean="0"/>
                        <a:t> overnight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312b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 hour fill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312b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 hour fill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 overnight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312b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 hour fill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 BL</a:t>
                      </a:r>
                      <a:r>
                        <a:rPr lang="en-US" baseline="0" dirty="0" smtClean="0"/>
                        <a:t> calibration + Injection checks with 32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Quench</a:t>
                      </a:r>
                      <a:r>
                        <a:rPr lang="en-US" i="0" baseline="0" dirty="0" smtClean="0"/>
                        <a:t> test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r>
                        <a:rPr lang="en-US" baseline="0" dirty="0" smtClean="0"/>
                        <a:t> overnight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Physics</a:t>
                      </a:r>
                      <a:r>
                        <a:rPr lang="en-US" baseline="0" dirty="0" smtClean="0"/>
                        <a:t> 360b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12 hour fill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24200" y="4114800"/>
            <a:ext cx="4876800" cy="9233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This was the initial plan: to be reviewed on the basis of the results of the investigations for injection B1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18936</TotalTime>
  <Words>956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LHCpresentations</vt:lpstr>
      <vt:lpstr>Friday </vt:lpstr>
      <vt:lpstr>Injection losses Thu-Fri night</vt:lpstr>
      <vt:lpstr>Injection losses Thu-Fri night</vt:lpstr>
      <vt:lpstr>Injection losses Thu-Fri night</vt:lpstr>
      <vt:lpstr>Injection losses Thu-Fri night</vt:lpstr>
      <vt:lpstr>Injection losses Thu-Fri night</vt:lpstr>
      <vt:lpstr>Stable beams #1424</vt:lpstr>
      <vt:lpstr>UFO event</vt:lpstr>
      <vt:lpstr>Plans</vt:lpstr>
      <vt:lpstr>OP </vt:lpstr>
      <vt:lpstr>BI studies – list to be updated</vt:lpstr>
      <vt:lpstr>Other</vt:lpstr>
      <vt:lpstr>Experiments</vt:lpstr>
      <vt:lpstr>Access Requests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1766</cp:revision>
  <dcterms:created xsi:type="dcterms:W3CDTF">2010-04-25T23:23:07Z</dcterms:created>
  <dcterms:modified xsi:type="dcterms:W3CDTF">2010-10-16T08:04:27Z</dcterms:modified>
</cp:coreProperties>
</file>