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6" r:id="rId5"/>
    <p:sldId id="257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9E6F-FB84-404E-97BC-16AFEEAD3D51}" type="datetimeFigureOut">
              <a:rPr lang="en-GB" smtClean="0"/>
              <a:pPr/>
              <a:t>11/10/2010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A663-65D4-45DF-A6FB-044B8BBFB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16052"/>
            <a:ext cx="147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TE-VSC Group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740352" y="6488668"/>
            <a:ext cx="13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J.M. Jimenez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 smtClean="0"/>
              <a:t>Installation (temporary) in the RP Bunkers (UJs)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4934"/>
            <a:ext cx="4464496" cy="595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 smtClean="0"/>
              <a:t>Solenoids between DFBX and D1 in </a:t>
            </a:r>
            <a:r>
              <a:rPr lang="en-GB" sz="3200" dirty="0" smtClean="0"/>
              <a:t>IR1L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6183"/>
            <a:ext cx="9144000" cy="607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6516052"/>
            <a:ext cx="147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TE-VSC Group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0352" y="6488668"/>
            <a:ext cx="13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J.M. Jimenez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dirty="0" smtClean="0"/>
              <a:t>Solenoids between DFBX and D1 in IR1R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19"/>
            <a:ext cx="9144000" cy="594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3275854" y="3789040"/>
            <a:ext cx="2880324" cy="1274658"/>
            <a:chOff x="2347175" y="3200877"/>
            <a:chExt cx="2281823" cy="1274658"/>
          </a:xfrm>
        </p:grpSpPr>
        <p:cxnSp>
          <p:nvCxnSpPr>
            <p:cNvPr id="5" name="Straight Arrow Connector 4"/>
            <p:cNvCxnSpPr/>
            <p:nvPr/>
          </p:nvCxnSpPr>
          <p:spPr>
            <a:xfrm rot="16200000" flipV="1">
              <a:off x="2044182" y="3719897"/>
              <a:ext cx="720078" cy="11409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461267" y="4136981"/>
              <a:ext cx="1426139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Solenoid A4L1 - ON</a:t>
              </a:r>
              <a:endParaRPr lang="en-GB" sz="16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2272363" y="3777106"/>
              <a:ext cx="720080" cy="125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3276739" y="3640406"/>
              <a:ext cx="936104" cy="57046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3563370" y="3755899"/>
              <a:ext cx="648072" cy="11409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887405" y="3632925"/>
              <a:ext cx="741593" cy="64807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0" y="6516052"/>
            <a:ext cx="147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TE-VSC Group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40352" y="6488668"/>
            <a:ext cx="13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J.M. Jimenez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31349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Fill 1404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5576" y="908720"/>
            <a:ext cx="7816174" cy="5688632"/>
            <a:chOff x="971600" y="1098000"/>
            <a:chExt cx="7816174" cy="5760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8951" t="17600" r="19850" b="8241"/>
            <a:stretch>
              <a:fillRect/>
            </a:stretch>
          </p:blipFill>
          <p:spPr bwMode="auto">
            <a:xfrm>
              <a:off x="971600" y="1098000"/>
              <a:ext cx="7605437" cy="57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860032" y="5805264"/>
              <a:ext cx="3927742" cy="646331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/>
                <a:t>Injection Study with train of 24 Bunches</a:t>
              </a:r>
            </a:p>
            <a:p>
              <a:r>
                <a:rPr lang="en-GB" dirty="0" smtClean="0"/>
                <a:t>10/10/10 – 15</a:t>
              </a:r>
              <a:r>
                <a:rPr lang="en-GB" dirty="0" smtClean="0">
                  <a:sym typeface="Wingdings" pitchFamily="2" charset="2"/>
                </a:rPr>
                <a:t>:00</a:t>
              </a:r>
              <a:endParaRPr lang="en-GB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260648"/>
            <a:ext cx="392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Injection Study with train of 24 Bunches</a:t>
            </a:r>
          </a:p>
          <a:p>
            <a:r>
              <a:rPr lang="en-GB" dirty="0" smtClean="0"/>
              <a:t>10/10/10 – 15</a:t>
            </a:r>
            <a:r>
              <a:rPr lang="en-GB" dirty="0" smtClean="0">
                <a:sym typeface="Wingdings" pitchFamily="2" charset="2"/>
              </a:rPr>
              <a:t>:00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72" t="8366" r="2130" b="34035"/>
          <a:stretch>
            <a:fillRect/>
          </a:stretch>
        </p:blipFill>
        <p:spPr bwMode="auto">
          <a:xfrm>
            <a:off x="35496" y="1485168"/>
            <a:ext cx="9072000" cy="34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2098855" y="4293890"/>
            <a:ext cx="2232248" cy="1860111"/>
            <a:chOff x="2098855" y="4293890"/>
            <a:chExt cx="2232248" cy="1860111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2807804" y="4689140"/>
              <a:ext cx="79208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98855" y="5138338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Start increase pressure on both lines when the number of protons in the machine is about:</a:t>
              </a:r>
            </a:p>
            <a:p>
              <a:pPr algn="ctr"/>
              <a:r>
                <a:rPr lang="en-GB" sz="1200" dirty="0" smtClean="0"/>
                <a:t>Beam B=1E13 </a:t>
              </a:r>
            </a:p>
            <a:p>
              <a:pPr algn="ctr"/>
              <a:r>
                <a:rPr lang="en-GB" sz="1200" dirty="0" smtClean="0"/>
                <a:t>Beam R=8E12</a:t>
              </a:r>
              <a:endParaRPr lang="en-GB" sz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21187" y="1198493"/>
            <a:ext cx="1357103" cy="862355"/>
            <a:chOff x="2421187" y="1198493"/>
            <a:chExt cx="1357103" cy="862355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>
              <a:off x="2933760" y="1880034"/>
              <a:ext cx="36004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421187" y="1198493"/>
              <a:ext cx="1357103" cy="46166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/>
                <a:t>Test Solenoid A4L1</a:t>
              </a:r>
            </a:p>
            <a:p>
              <a:pPr algn="ctr"/>
              <a:r>
                <a:rPr lang="en-GB" sz="1200" dirty="0" smtClean="0"/>
                <a:t>T=40C = 6A</a:t>
              </a:r>
              <a:endParaRPr lang="en-GB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10254" y="2908162"/>
            <a:ext cx="1376339" cy="880878"/>
            <a:chOff x="2411569" y="779280"/>
            <a:chExt cx="1376339" cy="880878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890033" y="958506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411569" y="1198493"/>
              <a:ext cx="1376339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/>
                <a:t>Test Solenoid A4R1</a:t>
              </a:r>
            </a:p>
            <a:p>
              <a:pPr algn="ctr"/>
              <a:r>
                <a:rPr lang="en-GB" sz="1200" dirty="0" smtClean="0"/>
                <a:t>T=40C = 8A</a:t>
              </a:r>
              <a:endParaRPr lang="en-GB" sz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61347" y="1470944"/>
            <a:ext cx="1524417" cy="660171"/>
            <a:chOff x="2518313" y="1400677"/>
            <a:chExt cx="1207660" cy="660171"/>
          </a:xfrm>
        </p:grpSpPr>
        <p:cxnSp>
          <p:nvCxnSpPr>
            <p:cNvPr id="19" name="Straight Arrow Connector 18"/>
            <p:cNvCxnSpPr/>
            <p:nvPr/>
          </p:nvCxnSpPr>
          <p:spPr>
            <a:xfrm rot="5400000">
              <a:off x="2933760" y="1880034"/>
              <a:ext cx="36004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18313" y="1400677"/>
              <a:ext cx="1207660" cy="27699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Solenoid A4L1 - ON</a:t>
              </a:r>
              <a:endParaRPr lang="en-GB" sz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362773" y="1268760"/>
            <a:ext cx="1524417" cy="660171"/>
            <a:chOff x="2518313" y="1400677"/>
            <a:chExt cx="1207660" cy="660171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>
              <a:off x="2933760" y="1880034"/>
              <a:ext cx="360040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18313" y="1400677"/>
              <a:ext cx="1207660" cy="27699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Solenoid A4L1 - OFF</a:t>
              </a:r>
              <a:endParaRPr lang="en-GB" sz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87686" y="2660988"/>
            <a:ext cx="1410964" cy="639650"/>
            <a:chOff x="2375402" y="779280"/>
            <a:chExt cx="1410964" cy="639650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890033" y="958506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75402" y="1141931"/>
              <a:ext cx="1410964" cy="27699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/>
                <a:t>Solenoid A4R1 - ON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20828" y="2766253"/>
            <a:ext cx="1452641" cy="639650"/>
            <a:chOff x="2354563" y="779280"/>
            <a:chExt cx="1452641" cy="639650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2890033" y="958506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354563" y="1141931"/>
              <a:ext cx="1452641" cy="27699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/>
                <a:t>Solenoid A4R1 - OFF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508882" y="1844824"/>
            <a:ext cx="935455" cy="276999"/>
            <a:chOff x="2297366" y="1132504"/>
            <a:chExt cx="935455" cy="276999"/>
          </a:xfrm>
        </p:grpSpPr>
        <p:cxnSp>
          <p:nvCxnSpPr>
            <p:cNvPr id="31" name="Straight Arrow Connector 30"/>
            <p:cNvCxnSpPr/>
            <p:nvPr/>
          </p:nvCxnSpPr>
          <p:spPr>
            <a:xfrm rot="10800000">
              <a:off x="2297366" y="1281748"/>
              <a:ext cx="3546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42595" y="1132504"/>
              <a:ext cx="590226" cy="276999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/>
                <a:t>DUMP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260648"/>
            <a:ext cx="392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Injection Study with train of 24 Bunches</a:t>
            </a:r>
          </a:p>
          <a:p>
            <a:r>
              <a:rPr lang="en-GB" dirty="0" smtClean="0"/>
              <a:t>10/10/10 – 15</a:t>
            </a:r>
            <a:r>
              <a:rPr lang="en-GB" dirty="0" smtClean="0">
                <a:sym typeface="Wingdings" pitchFamily="2" charset="2"/>
              </a:rPr>
              <a:t>:00</a:t>
            </a:r>
            <a:endParaRPr lang="en-GB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11560" y="1052736"/>
          <a:ext cx="80648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456384"/>
                <a:gridCol w="1656184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A4L1.X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 (No beam – Solenoid</a:t>
                      </a:r>
                      <a:r>
                        <a:rPr lang="en-GB" baseline="0" dirty="0" smtClean="0"/>
                        <a:t> OFF)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Solenoid 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Solenoid OFF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VGPB.7.4L1.X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3.8E-9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VGPB.9.4L1.X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2.7E-9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539552" y="2348880"/>
          <a:ext cx="8208912" cy="110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3456384"/>
                <a:gridCol w="1656184"/>
                <a:gridCol w="1512168"/>
              </a:tblGrid>
              <a:tr h="147424">
                <a:tc>
                  <a:txBody>
                    <a:bodyPr/>
                    <a:lstStyle/>
                    <a:p>
                      <a:r>
                        <a:rPr lang="en-GB" dirty="0" smtClean="0"/>
                        <a:t>A4R1.X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 (No beam – Solenoid</a:t>
                      </a:r>
                      <a:r>
                        <a:rPr lang="en-GB" baseline="0" dirty="0" smtClean="0"/>
                        <a:t> OFF)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Solenoid 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Solenoid OFF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VGPB.7.4R1.X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1.9E-10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1.1E-9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VGPB.9.4R1.X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4.2E-10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9.2e-10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971601" y="342900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was an expected dump of beams due to lost during injection, so the final pressure without the solenoid are lower than expected.</a:t>
            </a:r>
            <a:endParaRPr lang="en-GB" dirty="0"/>
          </a:p>
        </p:txBody>
      </p:sp>
      <p:grpSp>
        <p:nvGrpSpPr>
          <p:cNvPr id="41" name="Group 40"/>
          <p:cNvGrpSpPr/>
          <p:nvPr/>
        </p:nvGrpSpPr>
        <p:grpSpPr>
          <a:xfrm>
            <a:off x="395536" y="4077072"/>
            <a:ext cx="8280920" cy="2448272"/>
            <a:chOff x="179512" y="4359085"/>
            <a:chExt cx="8280920" cy="2448272"/>
          </a:xfrm>
        </p:grpSpPr>
        <p:sp>
          <p:nvSpPr>
            <p:cNvPr id="40" name="Rectangle 39"/>
            <p:cNvSpPr/>
            <p:nvPr/>
          </p:nvSpPr>
          <p:spPr>
            <a:xfrm>
              <a:off x="179512" y="4359085"/>
              <a:ext cx="8280920" cy="24482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17509" y="4429059"/>
              <a:ext cx="8004926" cy="2308324"/>
              <a:chOff x="251520" y="4365104"/>
              <a:chExt cx="8004926" cy="230832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51520" y="4365104"/>
                <a:ext cx="2504725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/>
                  <a:t>Temperatures on the TC</a:t>
                </a:r>
                <a:r>
                  <a:rPr lang="en-GB" dirty="0" smtClean="0"/>
                  <a:t>:</a:t>
                </a:r>
              </a:p>
              <a:p>
                <a:endParaRPr lang="en-GB" dirty="0"/>
              </a:p>
              <a:p>
                <a:r>
                  <a:rPr lang="en-GB" dirty="0" smtClean="0"/>
                  <a:t>A4L1: 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CH 6= 26</a:t>
                </a:r>
                <a:r>
                  <a:rPr lang="en-GB" dirty="0" smtClean="0">
                    <a:sym typeface="Symbol"/>
                  </a:rPr>
                  <a:t></a:t>
                </a:r>
                <a:r>
                  <a:rPr lang="en-GB" dirty="0" smtClean="0"/>
                  <a:t>C</a:t>
                </a:r>
              </a:p>
              <a:p>
                <a:endParaRPr lang="en-GB" dirty="0"/>
              </a:p>
              <a:p>
                <a:r>
                  <a:rPr lang="en-GB" dirty="0" smtClean="0"/>
                  <a:t>A4R1:</a:t>
                </a:r>
              </a:p>
              <a:p>
                <a:r>
                  <a:rPr lang="en-GB" dirty="0" smtClean="0"/>
                  <a:t>	CH 2= 24</a:t>
                </a:r>
                <a:r>
                  <a:rPr lang="en-GB" dirty="0" smtClean="0">
                    <a:sym typeface="Symbol"/>
                  </a:rPr>
                  <a:t>  </a:t>
                </a:r>
                <a:r>
                  <a:rPr lang="en-GB" dirty="0" smtClean="0"/>
                  <a:t>C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CH6= 26</a:t>
                </a:r>
                <a:r>
                  <a:rPr lang="en-GB" dirty="0" smtClean="0">
                    <a:sym typeface="Symbol"/>
                  </a:rPr>
                  <a:t>  </a:t>
                </a:r>
                <a:r>
                  <a:rPr lang="en-GB" dirty="0" smtClean="0"/>
                  <a:t>C</a:t>
                </a:r>
                <a:endParaRPr lang="en-GB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071870" y="5518973"/>
                <a:ext cx="51845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Stable beams should be guaranteed in order to have better indication of temperature increase</a:t>
                </a:r>
                <a:endParaRPr lang="en-GB" dirty="0"/>
              </a:p>
            </p:txBody>
          </p:sp>
        </p:grpSp>
      </p:grpSp>
      <p:sp>
        <p:nvSpPr>
          <p:cNvPr id="37" name="Right Brace 36"/>
          <p:cNvSpPr/>
          <p:nvPr/>
        </p:nvSpPr>
        <p:spPr>
          <a:xfrm>
            <a:off x="2627784" y="4941168"/>
            <a:ext cx="576064" cy="1512168"/>
          </a:xfrm>
          <a:prstGeom prst="rightBrac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851920" y="2287905"/>
            <a:ext cx="1812448" cy="504058"/>
            <a:chOff x="2803541" y="1699742"/>
            <a:chExt cx="1435841" cy="504058"/>
          </a:xfrm>
        </p:grpSpPr>
        <p:cxnSp>
          <p:nvCxnSpPr>
            <p:cNvPr id="5" name="Straight Arrow Connector 4"/>
            <p:cNvCxnSpPr>
              <a:stCxn id="6" idx="1"/>
            </p:cNvCxnSpPr>
            <p:nvPr/>
          </p:nvCxnSpPr>
          <p:spPr>
            <a:xfrm rot="10800000" flipV="1">
              <a:off x="2803541" y="1838241"/>
              <a:ext cx="228181" cy="365559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031722" y="1699742"/>
              <a:ext cx="1207660" cy="27699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Solenoid A4L1 - ON</a:t>
              </a:r>
              <a:endParaRPr lang="en-GB" sz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516216" y="2348880"/>
            <a:ext cx="1410964" cy="645462"/>
            <a:chOff x="2375402" y="1141931"/>
            <a:chExt cx="1410964" cy="645462"/>
          </a:xfrm>
        </p:grpSpPr>
        <p:cxnSp>
          <p:nvCxnSpPr>
            <p:cNvPr id="8" name="Straight Arrow Connector 7"/>
            <p:cNvCxnSpPr>
              <a:stCxn id="9" idx="2"/>
            </p:cNvCxnSpPr>
            <p:nvPr/>
          </p:nvCxnSpPr>
          <p:spPr>
            <a:xfrm rot="5400000">
              <a:off x="2795941" y="1502449"/>
              <a:ext cx="368463" cy="2014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375402" y="1141931"/>
              <a:ext cx="1410964" cy="27699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dirty="0" smtClean="0"/>
                <a:t>Solenoid A4R1 - ON</a:t>
              </a: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5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0" y="6516052"/>
            <a:ext cx="147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TE-VSC Group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740352" y="6488668"/>
            <a:ext cx="13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J.M. Jimenez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Acknowledgements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thanks to V. Baglin, G. Bregliozzi, </a:t>
            </a:r>
            <a:br>
              <a:rPr lang="en-GB" dirty="0" smtClean="0"/>
            </a:br>
            <a:r>
              <a:rPr lang="en-GB" dirty="0" smtClean="0"/>
              <a:t>N. </a:t>
            </a:r>
            <a:r>
              <a:rPr lang="en-GB" dirty="0" err="1" smtClean="0"/>
              <a:t>Zelko</a:t>
            </a:r>
            <a:r>
              <a:rPr lang="en-GB" dirty="0" smtClean="0"/>
              <a:t>, S. Blanchard, A. </a:t>
            </a:r>
            <a:r>
              <a:rPr lang="en-GB" dirty="0" err="1" smtClean="0"/>
              <a:t>Sinturel</a:t>
            </a:r>
            <a:r>
              <a:rPr lang="en-GB" dirty="0" smtClean="0"/>
              <a:t>, A. </a:t>
            </a:r>
            <a:r>
              <a:rPr lang="en-GB" dirty="0" err="1" smtClean="0"/>
              <a:t>Marraffa</a:t>
            </a:r>
            <a:r>
              <a:rPr lang="en-GB" dirty="0" smtClean="0"/>
              <a:t> and B. Rio for their help this weekend.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Vacuum, Surfaces and Coatings Group</a:t>
            </a:r>
          </a:p>
          <a:p>
            <a:pPr algn="ctr">
              <a:buNone/>
            </a:pPr>
            <a:r>
              <a:rPr lang="en-GB" dirty="0" smtClean="0"/>
              <a:t>Technology Department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6516052"/>
            <a:ext cx="147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TE-VSC Group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40352" y="6488668"/>
            <a:ext cx="13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J.M. Jimenez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239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Installation (temporary) in the RP Bunkers (UJs)</vt:lpstr>
      <vt:lpstr>Solenoids between DFBX and D1 in IR1L</vt:lpstr>
      <vt:lpstr>Solenoids between DFBX and D1 in IR1R</vt:lpstr>
      <vt:lpstr>Slide 4</vt:lpstr>
      <vt:lpstr>Slide 5</vt:lpstr>
      <vt:lpstr>Slide 6</vt:lpstr>
      <vt:lpstr>Slide 7</vt:lpstr>
      <vt:lpstr>Acknowledgements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gbreglio</dc:creator>
  <cp:lastModifiedBy>jimenez</cp:lastModifiedBy>
  <cp:revision>20</cp:revision>
  <dcterms:created xsi:type="dcterms:W3CDTF">2010-10-10T14:02:14Z</dcterms:created>
  <dcterms:modified xsi:type="dcterms:W3CDTF">2010-10-11T06:58:10Z</dcterms:modified>
</cp:coreProperties>
</file>