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335" r:id="rId2"/>
    <p:sldId id="356" r:id="rId3"/>
    <p:sldId id="357" r:id="rId4"/>
    <p:sldId id="355" r:id="rId5"/>
    <p:sldId id="358" r:id="rId6"/>
    <p:sldId id="360" r:id="rId7"/>
    <p:sldId id="361" r:id="rId8"/>
    <p:sldId id="344" r:id="rId9"/>
    <p:sldId id="3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4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76" d="100"/>
          <a:sy n="76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10/7/2010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Morning: Quench test at 450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Vertical bump (upward) on MQ.14R2.B2, horizontal bump (inside)  on MQ.14R2.B1. Probing loss scale of ~ 1 second.</a:t>
            </a:r>
          </a:p>
          <a:p>
            <a:pPr lvl="1"/>
            <a:r>
              <a:rPr lang="en-US" dirty="0" smtClean="0"/>
              <a:t>Beam2:</a:t>
            </a:r>
          </a:p>
          <a:p>
            <a:pPr lvl="2"/>
            <a:r>
              <a:rPr lang="en-US" dirty="0" smtClean="0"/>
              <a:t>Triggered </a:t>
            </a:r>
            <a:r>
              <a:rPr lang="en-US" dirty="0" err="1" smtClean="0"/>
              <a:t>busbar</a:t>
            </a:r>
            <a:r>
              <a:rPr lang="en-US" dirty="0" smtClean="0"/>
              <a:t> protection of </a:t>
            </a:r>
            <a:r>
              <a:rPr lang="en-US" dirty="0" err="1" smtClean="0"/>
              <a:t>nQPS</a:t>
            </a:r>
            <a:r>
              <a:rPr lang="en-US" dirty="0" smtClean="0"/>
              <a:t> on MQ with 1.6E11 and 2.4E11 (not with 1E11). EE opened, but heaters not fired. Beginning of the quenching of MQ observed.</a:t>
            </a:r>
          </a:p>
          <a:p>
            <a:pPr lvl="1"/>
            <a:r>
              <a:rPr lang="en-US" dirty="0" smtClean="0"/>
              <a:t>Beam1:</a:t>
            </a:r>
          </a:p>
          <a:p>
            <a:pPr lvl="2"/>
            <a:r>
              <a:rPr lang="en-US" dirty="0" smtClean="0"/>
              <a:t>Triggered old QPS on MB C14.R2 in front of MQ with 1.7E11. Quench heaters were fired.</a:t>
            </a:r>
          </a:p>
          <a:p>
            <a:pPr lvl="2"/>
            <a:r>
              <a:rPr lang="en-US" dirty="0" smtClean="0"/>
              <a:t>Beam loss before PM trigger ~1E11.</a:t>
            </a:r>
          </a:p>
          <a:p>
            <a:pPr lvl="1"/>
            <a:r>
              <a:rPr lang="en-US" dirty="0" smtClean="0"/>
              <a:t>Detailed analysis to be done.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6.10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6488"/>
            <a:ext cx="8686800" cy="887260"/>
          </a:xfrm>
        </p:spPr>
        <p:txBody>
          <a:bodyPr/>
          <a:lstStyle/>
          <a:p>
            <a:r>
              <a:rPr lang="en-US" dirty="0" smtClean="0"/>
              <a:t>BLM signal with 2.4E11 p – note the threshold was increased by a factor 3 to correspond to 3 times estimated quench level.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2144" y="2154476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6.10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timing lost synchronization with the GPS at about 8am. Synchronization problems seen for PM timestamps, in particular the BIS.</a:t>
            </a:r>
          </a:p>
          <a:p>
            <a:r>
              <a:rPr lang="en-US" dirty="0" smtClean="0"/>
              <a:t>Timing expert reconnected the central timing around 11:00.</a:t>
            </a:r>
          </a:p>
          <a:p>
            <a:r>
              <a:rPr lang="en-US" dirty="0" smtClean="0"/>
              <a:t>Another ½ hour and a couple PM tests required to ensure all BICs were correctly synchronized again.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8878428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Afternoon: PLL test in ramp</a:t>
            </a:r>
          </a:p>
          <a:p>
            <a:pPr lvl="1"/>
            <a:r>
              <a:rPr lang="en-US" dirty="0" smtClean="0"/>
              <a:t>ADT gain reduced by -3 dB for PLL to work.</a:t>
            </a:r>
          </a:p>
          <a:p>
            <a:pPr lvl="1"/>
            <a:r>
              <a:rPr lang="en-US" dirty="0" smtClean="0"/>
              <a:t>Ramp of 8 nominal bunches with PLL on B2 and constant excitation amplitude (amplitude loop not commissioned).</a:t>
            </a:r>
          </a:p>
          <a:p>
            <a:pPr lvl="1"/>
            <a:r>
              <a:rPr lang="en-US" dirty="0" smtClean="0"/>
              <a:t>PLL locked for most of the ramp.</a:t>
            </a:r>
          </a:p>
          <a:p>
            <a:pPr lvl="1"/>
            <a:r>
              <a:rPr lang="en-US" dirty="0" smtClean="0"/>
              <a:t>Some issues observations that need further attention: </a:t>
            </a:r>
            <a:br>
              <a:rPr lang="en-US" dirty="0" smtClean="0"/>
            </a:br>
            <a:r>
              <a:rPr lang="en-US" dirty="0" smtClean="0"/>
              <a:t>- PLL locked on line that was 0.01 off the real tune (possibly </a:t>
            </a:r>
            <a:r>
              <a:rPr lang="en-US" dirty="0" err="1" smtClean="0"/>
              <a:t>Q+nQs</a:t>
            </a:r>
            <a:r>
              <a:rPr lang="en-US" dirty="0" smtClean="0"/>
              <a:t>). </a:t>
            </a:r>
            <a:br>
              <a:rPr lang="en-US" dirty="0" smtClean="0"/>
            </a:br>
            <a:r>
              <a:rPr lang="en-US" dirty="0" smtClean="0"/>
              <a:t>- Systematic tune offset error of   few 1e-3. </a:t>
            </a:r>
            <a:br>
              <a:rPr lang="en-US" dirty="0" smtClean="0"/>
            </a:br>
            <a:r>
              <a:rPr lang="en-US" dirty="0" smtClean="0"/>
              <a:t>- PLL Q estimates oscillated during part of the ramp while FFT Q measurements were stable. </a:t>
            </a:r>
            <a:br>
              <a:rPr lang="en-US" dirty="0" smtClean="0"/>
            </a:br>
            <a:r>
              <a:rPr lang="en-US" dirty="0" smtClean="0"/>
              <a:t>- Beam-blow up: no measurement of the initial </a:t>
            </a:r>
            <a:r>
              <a:rPr lang="en-US" dirty="0" err="1" smtClean="0"/>
              <a:t>emittances</a:t>
            </a:r>
            <a:r>
              <a:rPr lang="en-US" dirty="0" smtClean="0"/>
              <a:t>, but ended up with quite big beam in B2. </a:t>
            </a:r>
            <a:br>
              <a:rPr lang="en-US" dirty="0" smtClean="0"/>
            </a:br>
            <a:r>
              <a:rPr lang="en-US" dirty="0" smtClean="0"/>
              <a:t>- Life-times puzzle: sometimes good (&gt; 600 hours) sometimes very bad (&lt; 5h)</a:t>
            </a:r>
          </a:p>
          <a:p>
            <a:pPr lvl="1"/>
            <a:r>
              <a:rPr lang="en-US" dirty="0" smtClean="0"/>
              <a:t>Test of a PLL/ADT failure where the ADT switches 'off' while the PLL is 'on'. Slow losses of about 3% over a minute. 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6.10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6.10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19:00 Preparing for physics fill with 200b</a:t>
            </a:r>
          </a:p>
          <a:p>
            <a:pPr lvl="1"/>
            <a:r>
              <a:rPr lang="en-US" dirty="0" smtClean="0"/>
              <a:t>Again problems with RBI.221 in TI2 (third intervention on the PC today).</a:t>
            </a:r>
          </a:p>
          <a:p>
            <a:pPr lvl="1"/>
            <a:r>
              <a:rPr lang="en-US" dirty="0" smtClean="0"/>
              <a:t>Again problems with BLM crate in IR7 (crate fails, SIS dump) – same that dumped the previous physics fill. Beam dumped twice. Power cycled by BLM expert</a:t>
            </a:r>
            <a:r>
              <a:rPr lang="en-US" dirty="0" smtClean="0"/>
              <a:t>. </a:t>
            </a:r>
            <a:r>
              <a:rPr lang="en-US" dirty="0" smtClean="0"/>
              <a:t>Did not help.</a:t>
            </a:r>
          </a:p>
          <a:p>
            <a:pPr lvl="1"/>
            <a:r>
              <a:rPr lang="en-US" dirty="0" smtClean="0"/>
              <a:t>CPU exchanged with a lab CPU – temporary fix.</a:t>
            </a:r>
          </a:p>
          <a:p>
            <a:pPr lvl="1"/>
            <a:r>
              <a:rPr lang="en-US" dirty="0" smtClean="0"/>
              <a:t>Then problem of booster PS.</a:t>
            </a:r>
            <a:endParaRPr lang="en-US" dirty="0" smtClean="0"/>
          </a:p>
          <a:p>
            <a:r>
              <a:rPr lang="en-US" dirty="0" smtClean="0"/>
              <a:t>02:00 Filling</a:t>
            </a:r>
          </a:p>
          <a:p>
            <a:pPr lvl="1"/>
            <a:r>
              <a:rPr lang="en-US" dirty="0" smtClean="0"/>
              <a:t>Both B1 and B2 QFBs off in the ramp.</a:t>
            </a:r>
          </a:p>
          <a:p>
            <a:pPr lvl="1"/>
            <a:r>
              <a:rPr lang="en-US" dirty="0" smtClean="0"/>
              <a:t>Issues with coupling in the squeeze – B1.</a:t>
            </a:r>
          </a:p>
          <a:p>
            <a:r>
              <a:rPr lang="en-US" dirty="0" smtClean="0"/>
              <a:t>04:40 Stable beams 1397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7654" y="774526"/>
            <a:ext cx="6782123" cy="5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937364"/>
          </a:xfrm>
        </p:spPr>
        <p:txBody>
          <a:bodyPr/>
          <a:lstStyle/>
          <a:p>
            <a:r>
              <a:rPr lang="en-US" dirty="0" smtClean="0"/>
              <a:t>Few 10-9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8176"/>
            <a:ext cx="8446935" cy="500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Access ~ 1 hour:</a:t>
            </a:r>
          </a:p>
          <a:p>
            <a:pPr lvl="1"/>
            <a:r>
              <a:rPr lang="en-US" dirty="0" smtClean="0"/>
              <a:t>Pt4 BBQ</a:t>
            </a:r>
          </a:p>
          <a:p>
            <a:pPr lvl="1"/>
            <a:r>
              <a:rPr lang="en-US" dirty="0" smtClean="0"/>
              <a:t>Pumping station Pt2</a:t>
            </a:r>
          </a:p>
          <a:p>
            <a:pPr lvl="1"/>
            <a:r>
              <a:rPr lang="en-US" dirty="0" smtClean="0"/>
              <a:t>ALICE</a:t>
            </a:r>
          </a:p>
          <a:p>
            <a:pPr lvl="1"/>
            <a:r>
              <a:rPr lang="en-US" dirty="0" smtClean="0"/>
              <a:t>ATLAS</a:t>
            </a:r>
          </a:p>
          <a:p>
            <a:pPr lvl="1"/>
            <a:r>
              <a:rPr lang="en-US" dirty="0" smtClean="0"/>
              <a:t>AC dipole if it fits in.</a:t>
            </a:r>
            <a:endParaRPr lang="en-US" dirty="0" smtClean="0"/>
          </a:p>
          <a:p>
            <a:pPr lvl="1"/>
            <a:r>
              <a:rPr lang="en-US" dirty="0" smtClean="0"/>
              <a:t>BLM crate CPU exchange SR7</a:t>
            </a:r>
          </a:p>
          <a:p>
            <a:pPr lvl="1"/>
            <a:r>
              <a:rPr lang="en-US" dirty="0" smtClean="0"/>
              <a:t>No access in Pt8 – lift maintenance.</a:t>
            </a:r>
          </a:p>
          <a:p>
            <a:r>
              <a:rPr lang="en-US" dirty="0" smtClean="0"/>
              <a:t>Injection of 24 </a:t>
            </a:r>
            <a:r>
              <a:rPr lang="en-US" dirty="0" smtClean="0"/>
              <a:t>bunches</a:t>
            </a:r>
          </a:p>
          <a:p>
            <a:r>
              <a:rPr lang="en-US" dirty="0" smtClean="0"/>
              <a:t>Physics </a:t>
            </a:r>
            <a:r>
              <a:rPr lang="en-US" dirty="0" smtClean="0"/>
              <a:t>with </a:t>
            </a:r>
            <a:r>
              <a:rPr lang="en-US" dirty="0" smtClean="0"/>
              <a:t>248 bunches – if no problems found with fill 1397.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lift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Some preventive maintenance has been requested on the LHC lifts, and agreed according to the following planning: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5 October:             PM15 from 8h to 12h00; PM25 from 13h30 to 17h30</a:t>
            </a:r>
          </a:p>
          <a:p>
            <a:pPr lvl="1"/>
            <a:r>
              <a:rPr lang="en-US" sz="1600" dirty="0" smtClean="0"/>
              <a:t>Wednesday 6 October:       PX24 from 8h to 12h00; PZ33 from 13h30 to 17h30</a:t>
            </a:r>
          </a:p>
          <a:p>
            <a:pPr lvl="1"/>
            <a:r>
              <a:rPr lang="en-US" sz="1600" dirty="0" smtClean="0"/>
              <a:t>Thursday 7 October: 	PM85 from 8h to 12h00; PZ85 from 13h30 to 17h30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1600" dirty="0" smtClean="0"/>
              <a:t>Tuesday 12 October :          PM56 from 8h to 12h00; PM65 from 13h30 to 17h30</a:t>
            </a:r>
          </a:p>
          <a:p>
            <a:pPr lvl="1"/>
            <a:r>
              <a:rPr lang="en-US" sz="1600" dirty="0" smtClean="0"/>
              <a:t>Wednesday 13 October:     PZ65 from 8h to 12h00; PM76 from 13h30 to 17h30</a:t>
            </a:r>
          </a:p>
          <a:p>
            <a:pPr lvl="1"/>
            <a:r>
              <a:rPr lang="en-US" sz="1600" dirty="0" smtClean="0"/>
              <a:t>Thursday 14 October:          PM45 from 8h to 12h00; PZ45 from 13h30 to 17h30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15335</TotalTime>
  <Words>441</Words>
  <Application>Microsoft Office PowerPoint</Application>
  <PresentationFormat>On-screen Show (4:3)</PresentationFormat>
  <Paragraphs>75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 6.10</vt:lpstr>
      <vt:lpstr>Slide 2</vt:lpstr>
      <vt:lpstr>Wednesday 6.10</vt:lpstr>
      <vt:lpstr>Wednesday 6.10</vt:lpstr>
      <vt:lpstr>Wednesday 6.10</vt:lpstr>
      <vt:lpstr>Slide 6</vt:lpstr>
      <vt:lpstr>Vacuum</vt:lpstr>
      <vt:lpstr>Today</vt:lpstr>
      <vt:lpstr>Scheduled lift maintenance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502</cp:revision>
  <dcterms:created xsi:type="dcterms:W3CDTF">2010-06-07T12:46:32Z</dcterms:created>
  <dcterms:modified xsi:type="dcterms:W3CDTF">2010-10-07T05:07:49Z</dcterms:modified>
</cp:coreProperties>
</file>