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19" r:id="rId2"/>
    <p:sldId id="1023" r:id="rId3"/>
    <p:sldId id="1020" r:id="rId4"/>
    <p:sldId id="1024" r:id="rId5"/>
    <p:sldId id="1022" r:id="rId6"/>
    <p:sldId id="1021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5326" autoAdjust="0"/>
  </p:normalViewPr>
  <p:slideViewPr>
    <p:cSldViewPr>
      <p:cViewPr>
        <p:scale>
          <a:sx n="150" d="100"/>
          <a:sy n="150" d="100"/>
        </p:scale>
        <p:origin x="2442" y="15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536230-5D6D-45AB-AC73-BC26BA5A6E3F}" type="datetime1">
              <a:rPr lang="en-US" smtClean="0"/>
              <a:pPr/>
              <a:t>10/3/2010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02B6FF-8B44-40C4-8C5D-213F3DFE117A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9F3D76-CF6B-477E-B4BF-1B2B287B6291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59F560A3-A5FB-4615-AFEF-8E3331DC42D3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8BE800BF-8471-4C87-93A5-B16D24CC18FA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3592CD1-AF6D-4BA4-B6FB-77FD927258C2}" type="datetime1">
              <a:rPr lang="en-US" smtClean="0"/>
              <a:pPr>
                <a:defRPr/>
              </a:pPr>
              <a:t>10/3/2010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B268AC-8D51-4740-9E71-9AB0155CDFCD}" type="datetime1">
              <a:rPr lang="en-US" smtClean="0"/>
              <a:pPr/>
              <a:t>10/3/2010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7D0631-56F1-4DDC-A29D-6CBA9196605F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87CF8A2-D1C4-4491-A486-00E5A78F963A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A3F2BB-34F9-4A6C-81BA-792FA8B59856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29FF63-F272-4A46-8D39-F30C1DB5D2D1}" type="datetime1">
              <a:rPr lang="en-US" smtClean="0"/>
              <a:pPr/>
              <a:t>10/3/2010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9CCBFF-5059-47F9-8261-A102E77A6A68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6C0A45B-921A-42C2-B58E-44B8C95283A7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3FBF2D2-FF6A-4DE5-9991-3E28AD3137E1}" type="datetime1">
              <a:rPr lang="en-US" smtClean="0"/>
              <a:pPr/>
              <a:t>10/3/2010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6613082A-9C96-4972-A211-541EF3BBCBE0}" type="datetime1">
              <a:rPr lang="en-US" smtClean="0"/>
              <a:pPr/>
              <a:t>10/3/2010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10"/>
            <a:ext cx="9144000" cy="3888540"/>
          </a:xfrm>
        </p:spPr>
        <p:txBody>
          <a:bodyPr/>
          <a:lstStyle/>
          <a:p>
            <a:r>
              <a:rPr lang="en-US" dirty="0" smtClean="0"/>
              <a:t>BLM threshold follow-up - Bernd </a:t>
            </a:r>
            <a:r>
              <a:rPr lang="en-US" dirty="0" err="1" smtClean="0"/>
              <a:t>Dehning</a:t>
            </a:r>
            <a:r>
              <a:rPr lang="en-US" dirty="0" smtClean="0"/>
              <a:t> and </a:t>
            </a:r>
            <a:r>
              <a:rPr lang="en-US" dirty="0" err="1" smtClean="0"/>
              <a:t>Joerg</a:t>
            </a:r>
            <a:r>
              <a:rPr lang="en-US" dirty="0" smtClean="0"/>
              <a:t> </a:t>
            </a:r>
            <a:r>
              <a:rPr lang="en-US" dirty="0" err="1" smtClean="0"/>
              <a:t>Wenninger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Following MPP approval, Bernd  </a:t>
            </a:r>
            <a:r>
              <a:rPr lang="en-US" dirty="0" err="1" smtClean="0"/>
              <a:t>Dehning</a:t>
            </a:r>
            <a:r>
              <a:rPr lang="en-US" dirty="0" smtClean="0"/>
              <a:t> has increased the BLM thresholds by a factor 3 for arc + DS.</a:t>
            </a:r>
          </a:p>
          <a:p>
            <a:pPr lvl="1"/>
            <a:r>
              <a:rPr lang="en-US" dirty="0" smtClean="0"/>
              <a:t>The last UFO (not very strong) was on Q5.R2 and was triggered by BLMs of the family with the low thresholds. </a:t>
            </a:r>
          </a:p>
          <a:p>
            <a:pPr lvl="1"/>
            <a:r>
              <a:rPr lang="en-US" dirty="0" smtClean="0"/>
              <a:t>After yesterday morning beam dump, Bernd applied the same factor 3 to the LSS </a:t>
            </a:r>
            <a:r>
              <a:rPr lang="en-US" dirty="0" err="1" smtClean="0"/>
              <a:t>quadrupoles</a:t>
            </a:r>
            <a:r>
              <a:rPr lang="en-US" dirty="0" smtClean="0"/>
              <a:t> with the exception of the triplets, the warm elements (like TCTs), and the </a:t>
            </a:r>
            <a:r>
              <a:rPr lang="en-US" dirty="0" err="1" smtClean="0"/>
              <a:t>quadrupoles</a:t>
            </a:r>
            <a:r>
              <a:rPr lang="en-US" dirty="0" smtClean="0"/>
              <a:t> that already have special thresholds near the injection regions.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10/3/2010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3888540"/>
          </a:xfrm>
        </p:spPr>
        <p:txBody>
          <a:bodyPr/>
          <a:lstStyle/>
          <a:p>
            <a:r>
              <a:rPr lang="en-US" dirty="0" smtClean="0"/>
              <a:t>Morning – </a:t>
            </a:r>
            <a:r>
              <a:rPr lang="en-US" dirty="0" err="1" smtClean="0"/>
              <a:t>Verena</a:t>
            </a:r>
            <a:r>
              <a:rPr lang="en-US" dirty="0" smtClean="0"/>
              <a:t> </a:t>
            </a:r>
            <a:r>
              <a:rPr lang="en-US" dirty="0" err="1" smtClean="0"/>
              <a:t>Kain</a:t>
            </a:r>
            <a:r>
              <a:rPr lang="en-US" dirty="0" smtClean="0"/>
              <a:t> and </a:t>
            </a:r>
            <a:r>
              <a:rPr lang="en-US" dirty="0" err="1" smtClean="0"/>
              <a:t>Lasse</a:t>
            </a:r>
            <a:r>
              <a:rPr lang="en-US" dirty="0" smtClean="0"/>
              <a:t> </a:t>
            </a:r>
            <a:r>
              <a:rPr lang="en-US" dirty="0" err="1" smtClean="0"/>
              <a:t>Normann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9:00 : Inject 152b x 152 b : very smooth injection process</a:t>
            </a:r>
          </a:p>
          <a:p>
            <a:pPr lvl="1"/>
            <a:r>
              <a:rPr lang="en-US" dirty="0" smtClean="0"/>
              <a:t>Ramp </a:t>
            </a:r>
          </a:p>
          <a:p>
            <a:pPr lvl="1"/>
            <a:r>
              <a:rPr lang="en-US" dirty="0" smtClean="0"/>
              <a:t>Squeeze</a:t>
            </a:r>
          </a:p>
          <a:p>
            <a:pPr lvl="1"/>
            <a:r>
              <a:rPr lang="en-US" dirty="0" smtClean="0"/>
              <a:t>10:56 : Stable beams # 1388: </a:t>
            </a:r>
            <a:r>
              <a:rPr lang="pt-BR" dirty="0" smtClean="0"/>
              <a:t>B1 H 2.21 V 2.07  B2H 2.59 V 2.80 um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10/3/2010</a:t>
            </a:fld>
            <a:endParaRPr lang="en-US" dirty="0"/>
          </a:p>
        </p:txBody>
      </p:sp>
      <p:pic>
        <p:nvPicPr>
          <p:cNvPr id="3074" name="Picture 2" descr="http://elogbook/eLogbook/attach_reader?attach_id=1111264"/>
          <p:cNvPicPr>
            <a:picLocks noChangeAspect="1" noChangeArrowheads="1"/>
          </p:cNvPicPr>
          <p:nvPr/>
        </p:nvPicPr>
        <p:blipFill>
          <a:blip r:embed="rId2" cstate="print"/>
          <a:srcRect t="9841" b="57950"/>
          <a:stretch>
            <a:fillRect/>
          </a:stretch>
        </p:blipFill>
        <p:spPr bwMode="auto">
          <a:xfrm>
            <a:off x="251400" y="3356990"/>
            <a:ext cx="8569190" cy="2348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B268AC-8D51-4740-9E71-9AB0155CDFCD}" type="datetime1">
              <a:rPr lang="en-US" smtClean="0"/>
              <a:pPr/>
              <a:t>10/3/2010</a:t>
            </a:fld>
            <a:endParaRPr lang="en-US" dirty="0"/>
          </a:p>
        </p:txBody>
      </p:sp>
      <p:pic>
        <p:nvPicPr>
          <p:cNvPr id="2050" name="Picture 2" descr="http://elogbook/eLogbook/attach_reader?attach_id=1111268"/>
          <p:cNvPicPr>
            <a:picLocks noChangeAspect="1" noChangeArrowheads="1"/>
          </p:cNvPicPr>
          <p:nvPr/>
        </p:nvPicPr>
        <p:blipFill>
          <a:blip r:embed="rId2" cstate="print"/>
          <a:srcRect l="4550" t="20891" r="12133" b="19896"/>
          <a:stretch>
            <a:fillRect/>
          </a:stretch>
        </p:blipFill>
        <p:spPr bwMode="auto">
          <a:xfrm>
            <a:off x="0" y="1412720"/>
            <a:ext cx="8983282" cy="48663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24410" y="6309400"/>
            <a:ext cx="988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 </a:t>
            </a:r>
            <a:r>
              <a:rPr lang="en-US" dirty="0" err="1" smtClean="0"/>
              <a:t>Kain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B268AC-8D51-4740-9E71-9AB0155CDFCD}" type="datetime1">
              <a:rPr lang="en-US" smtClean="0"/>
              <a:pPr/>
              <a:t>10/3/2010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620610"/>
            <a:ext cx="9144000" cy="3888540"/>
          </a:xfrm>
        </p:spPr>
        <p:txBody>
          <a:bodyPr/>
          <a:lstStyle/>
          <a:p>
            <a:r>
              <a:rPr lang="pt-BR" dirty="0" smtClean="0"/>
              <a:t>Some LHCb separation tests done : no effects on CMS and ATLAS seen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\\cern.ch\dfs\Users\l\lpc\Public\lhcb_separation_t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88800"/>
            <a:ext cx="9220205" cy="396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5904820"/>
          </a:xfrm>
        </p:spPr>
        <p:txBody>
          <a:bodyPr/>
          <a:lstStyle/>
          <a:p>
            <a:r>
              <a:rPr lang="pt-BR" dirty="0" smtClean="0"/>
              <a:t>10:56 – 13:09 : Stable beams - ~2h15 – Beams dump by an apparent </a:t>
            </a:r>
            <a:r>
              <a:rPr lang="en-US" dirty="0" smtClean="0"/>
              <a:t>communication problem of QPS (trip of sector 56). </a:t>
            </a:r>
            <a:r>
              <a:rPr lang="pt-BR" dirty="0" smtClean="0"/>
              <a:t>~360 nb-1 (ATLAS) accumulated.</a:t>
            </a:r>
          </a:p>
          <a:p>
            <a:r>
              <a:rPr lang="en-US" dirty="0" smtClean="0"/>
              <a:t>13:09 – 23:56 : Investigation - access and repair on going. </a:t>
            </a:r>
            <a:r>
              <a:rPr lang="en-US" dirty="0" err="1" smtClean="0"/>
              <a:t>Mirko</a:t>
            </a:r>
            <a:r>
              <a:rPr lang="en-US" dirty="0" smtClean="0"/>
              <a:t> </a:t>
            </a:r>
            <a:r>
              <a:rPr lang="en-US" dirty="0" err="1" smtClean="0"/>
              <a:t>Pojer’s</a:t>
            </a:r>
            <a:r>
              <a:rPr lang="en-US" dirty="0" smtClean="0"/>
              <a:t> summary:</a:t>
            </a:r>
          </a:p>
          <a:p>
            <a:pPr lvl="1">
              <a:buNone/>
            </a:pPr>
            <a:r>
              <a:rPr lang="en-US" dirty="0" smtClean="0"/>
              <a:t>	Access by QPS and CO piquet: it turned out to be a problem of a computer (the one controlling the Mains global bus bar detector) whose power supply burned, producing the opening of the circuit breaker of the whole rack, where also the </a:t>
            </a:r>
            <a:r>
              <a:rPr lang="en-US" dirty="0" err="1" smtClean="0"/>
              <a:t>WorldFIP</a:t>
            </a:r>
            <a:r>
              <a:rPr lang="en-US" dirty="0" smtClean="0"/>
              <a:t> is contained. </a:t>
            </a:r>
            <a:br>
              <a:rPr lang="en-US" dirty="0" smtClean="0"/>
            </a:br>
            <a:r>
              <a:rPr lang="en-US" dirty="0" smtClean="0"/>
              <a:t>After replacement of the PS on his office, </a:t>
            </a:r>
            <a:r>
              <a:rPr lang="en-US" dirty="0" err="1" smtClean="0"/>
              <a:t>Gert</a:t>
            </a:r>
            <a:r>
              <a:rPr lang="en-US" dirty="0" smtClean="0"/>
              <a:t> went back to the tunnel and re-installed the computer. While cleaning all circuits that had been affected by the COMM lost, we had to carry out many power-cycles, both software and hardware. Unfortunately, we realized that one QPS controller with its four circuits (RCDs and RCSs) was not behaving correctly; investigations showed that the communication board was dead. </a:t>
            </a:r>
            <a:br>
              <a:rPr lang="en-US" dirty="0" smtClean="0"/>
            </a:br>
            <a:r>
              <a:rPr lang="en-US" dirty="0" err="1" smtClean="0"/>
              <a:t>Gert</a:t>
            </a:r>
            <a:r>
              <a:rPr lang="en-US" dirty="0" smtClean="0"/>
              <a:t> went back to his office to look for a new one and reprogrammed it. </a:t>
            </a:r>
            <a:br>
              <a:rPr lang="en-US" dirty="0" smtClean="0"/>
            </a:br>
            <a:r>
              <a:rPr lang="en-US" dirty="0" smtClean="0"/>
              <a:t>And back to point 6 to re-install the board.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10/3/2010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</a:t>
            </a:r>
            <a:r>
              <a:rPr lang="en-US" baseline="30000" dirty="0" smtClean="0"/>
              <a:t>nd</a:t>
            </a:r>
            <a:r>
              <a:rPr lang="en-US" dirty="0" smtClean="0"/>
              <a:t> October to Sunday 3</a:t>
            </a:r>
            <a:r>
              <a:rPr lang="en-US" baseline="30000" dirty="0" smtClean="0"/>
              <a:t>rd</a:t>
            </a:r>
            <a:r>
              <a:rPr lang="en-US" dirty="0" smtClean="0"/>
              <a:t>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5400750"/>
          </a:xfrm>
        </p:spPr>
        <p:txBody>
          <a:bodyPr/>
          <a:lstStyle/>
          <a:p>
            <a:r>
              <a:rPr lang="en-US" dirty="0" smtClean="0"/>
              <a:t>Midnight – 03:25 : Recovering the machine conditions for injection (trips, BETS) and setting up with pilots</a:t>
            </a:r>
          </a:p>
          <a:p>
            <a:r>
              <a:rPr lang="en-US" dirty="0" smtClean="0"/>
              <a:t>03:25 – 08:30 : PC for the Main circuits in the SPS tripped and could not be reset. The piquet was called but for remainder of the shift there was no beam from the SPS</a:t>
            </a:r>
          </a:p>
          <a:p>
            <a:r>
              <a:rPr lang="en-US" dirty="0" smtClean="0"/>
              <a:t>8:30 : LHC in injection for </a:t>
            </a:r>
            <a:r>
              <a:rPr lang="en-US" smtClean="0"/>
              <a:t>Physics fill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TODAY</a:t>
            </a:r>
          </a:p>
          <a:p>
            <a:r>
              <a:rPr lang="en-US" dirty="0" smtClean="0"/>
              <a:t>…. Same a yesterday : get that last 152bx152b in the machine for a LONG physics fill…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10/3/2010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42031</TotalTime>
  <Words>323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Saturday 2nd October</vt:lpstr>
      <vt:lpstr>Saturday 2nd October</vt:lpstr>
      <vt:lpstr>Saturday 2nd October</vt:lpstr>
      <vt:lpstr>Saturday 2nd October</vt:lpstr>
      <vt:lpstr>Saturday 2nd October</vt:lpstr>
      <vt:lpstr>Saturday 2nd October to Sunday 3rd October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meddahi</cp:lastModifiedBy>
  <cp:revision>2141</cp:revision>
  <dcterms:created xsi:type="dcterms:W3CDTF">2010-07-26T05:43:59Z</dcterms:created>
  <dcterms:modified xsi:type="dcterms:W3CDTF">2010-10-03T06:53:42Z</dcterms:modified>
</cp:coreProperties>
</file>