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6"/>
  </p:notesMasterIdLst>
  <p:handoutMasterIdLst>
    <p:handoutMasterId r:id="rId17"/>
  </p:handoutMasterIdLst>
  <p:sldIdLst>
    <p:sldId id="1019" r:id="rId2"/>
    <p:sldId id="1022" r:id="rId3"/>
    <p:sldId id="1021" r:id="rId4"/>
    <p:sldId id="1023" r:id="rId5"/>
    <p:sldId id="1020" r:id="rId6"/>
    <p:sldId id="1025" r:id="rId7"/>
    <p:sldId id="1026" r:id="rId8"/>
    <p:sldId id="1027" r:id="rId9"/>
    <p:sldId id="1028" r:id="rId10"/>
    <p:sldId id="1024" r:id="rId11"/>
    <p:sldId id="1029" r:id="rId12"/>
    <p:sldId id="1030" r:id="rId13"/>
    <p:sldId id="1031" r:id="rId14"/>
    <p:sldId id="1032" r:id="rId15"/>
  </p:sldIdLst>
  <p:sldSz cx="9144000" cy="6858000" type="screen4x3"/>
  <p:notesSz cx="6797675" cy="9928225"/>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5" autoAdjust="0"/>
    <p:restoredTop sz="95326" autoAdjust="0"/>
  </p:normalViewPr>
  <p:slideViewPr>
    <p:cSldViewPr>
      <p:cViewPr>
        <p:scale>
          <a:sx n="70" d="100"/>
          <a:sy n="70" d="100"/>
        </p:scale>
        <p:origin x="-1074" y="-204"/>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0271544C-6647-7A44-A30B-40518DF4CE46}" type="datetimeFigureOut">
              <a:rPr lang="en-US" smtClean="0"/>
              <a:pPr/>
              <a:t>10/2/2010</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 xmlns:p14="http://schemas.microsoft.com/office/powerpoint/2010/main"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 xmlns:p14="http://schemas.microsoft.com/office/powerpoint/2010/main"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fld id="{3B536230-5D6D-45AB-AC73-BC26BA5A6E3F}" type="datetime1">
              <a:rPr lang="en-US" smtClean="0"/>
              <a:pPr/>
              <a:t>10/2/2010</a:t>
            </a:fld>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1F02B6FF-8B44-40C4-8C5D-213F3DFE117A}" type="datetime1">
              <a:rPr lang="en-US" smtClean="0"/>
              <a:pPr/>
              <a:t>10/2/2010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B09F3D76-CF6B-477E-B4BF-1B2B287B6291}" type="datetime1">
              <a:rPr lang="en-US" smtClean="0"/>
              <a:pPr/>
              <a:t>10/2/2010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fld id="{59F560A3-A5FB-4615-AFEF-8E3331DC42D3}" type="datetime1">
              <a:rPr lang="en-US" smtClean="0"/>
              <a:pPr/>
              <a:t>10/2/2010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fld id="{8BE800BF-8471-4C87-93A5-B16D24CC18FA}" type="datetime1">
              <a:rPr lang="en-US" smtClean="0"/>
              <a:pPr/>
              <a:t>10/2/2010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fld id="{63592CD1-AF6D-4BA4-B6FB-77FD927258C2}" type="datetime1">
              <a:rPr lang="en-US" smtClean="0"/>
              <a:pPr>
                <a:defRPr/>
              </a:pPr>
              <a:t>10/2/2010</a:t>
            </a:fld>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EFB268AC-8D51-4740-9E71-9AB0155CDFCD}" type="datetime1">
              <a:rPr lang="en-US" smtClean="0"/>
              <a:pPr/>
              <a:t>10/2/2010</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C27D0631-56F1-4DDC-A29D-6CBA9196605F}" type="datetime1">
              <a:rPr lang="en-US" smtClean="0"/>
              <a:pPr/>
              <a:t>10/2/2010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287CF8A2-D1C4-4491-A486-00E5A78F963A}" type="datetime1">
              <a:rPr lang="en-US" smtClean="0"/>
              <a:pPr/>
              <a:t>10/2/2010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F4A3F2BB-34F9-4A6C-81BA-792FA8B59856}" type="datetime1">
              <a:rPr lang="en-US" smtClean="0"/>
              <a:pPr/>
              <a:t>10/2/2010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CC29FF63-F272-4A46-8D39-F30C1DB5D2D1}" type="datetime1">
              <a:rPr lang="en-US" smtClean="0"/>
              <a:pPr/>
              <a:t>10/2/2010</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D49CCBFF-5059-47F9-8261-A102E77A6A68}" type="datetime1">
              <a:rPr lang="en-US" smtClean="0"/>
              <a:pPr/>
              <a:t>10/2/2010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06C0A45B-921A-42C2-B58E-44B8C95283A7}" type="datetime1">
              <a:rPr lang="en-US" smtClean="0"/>
              <a:pPr/>
              <a:t>10/2/2010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E3FBF2D2-FF6A-4DE5-9991-3E28AD3137E1}" type="datetime1">
              <a:rPr lang="en-US" smtClean="0"/>
              <a:pPr/>
              <a:t>10/2/2010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fld id="{6613082A-9C96-4972-A211-541EF3BBCBE0}" type="datetime1">
              <a:rPr lang="en-US" smtClean="0"/>
              <a:pPr/>
              <a:t>10/2/2010</a:t>
            </a:fld>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1</a:t>
            </a:r>
            <a:r>
              <a:rPr lang="en-US" baseline="30000" dirty="0" smtClean="0"/>
              <a:t>st</a:t>
            </a:r>
            <a:r>
              <a:rPr lang="en-US" dirty="0" smtClean="0"/>
              <a:t> October : Van </a:t>
            </a:r>
            <a:r>
              <a:rPr lang="en-US" dirty="0" err="1" smtClean="0"/>
              <a:t>der</a:t>
            </a:r>
            <a:r>
              <a:rPr lang="en-US" dirty="0" smtClean="0"/>
              <a:t> Meer scans</a:t>
            </a:r>
            <a:endParaRPr lang="en-US" dirty="0"/>
          </a:p>
        </p:txBody>
      </p:sp>
      <p:sp>
        <p:nvSpPr>
          <p:cNvPr id="3" name="Content Placeholder 2"/>
          <p:cNvSpPr>
            <a:spLocks noGrp="1"/>
          </p:cNvSpPr>
          <p:nvPr>
            <p:ph idx="1"/>
          </p:nvPr>
        </p:nvSpPr>
        <p:spPr>
          <a:xfrm>
            <a:off x="0" y="692620"/>
            <a:ext cx="9144000" cy="5832810"/>
          </a:xfrm>
        </p:spPr>
        <p:txBody>
          <a:bodyPr/>
          <a:lstStyle/>
          <a:p>
            <a:r>
              <a:rPr lang="en-US" dirty="0" smtClean="0"/>
              <a:t>7:00 – 12:00 : Filling 19 single bunches/beam, ~8e10p/bunch! </a:t>
            </a:r>
          </a:p>
          <a:p>
            <a:pPr lvl="1"/>
            <a:r>
              <a:rPr lang="en-US" dirty="0" smtClean="0"/>
              <a:t>Every ~10 minutes TT60 MBB PC tripped due to over temperature. Reset it each time. Required intervention only done while ramping (PO piquet was working all day long)</a:t>
            </a:r>
          </a:p>
          <a:p>
            <a:pPr lvl="1"/>
            <a:r>
              <a:rPr lang="en-US" dirty="0" smtClean="0"/>
              <a:t>Communication between the database and the injection sequencer during setting requests active. Initially wrongly thought it had been a problem with the CBCM. Several releases of the injection sequencer were necessary to make all the different modes work again. However, now the IQC RF bucket check always fails as the injected scheme is not correct in the DB. It is masked for the time being. </a:t>
            </a:r>
          </a:p>
          <a:p>
            <a:r>
              <a:rPr lang="en-US" dirty="0" smtClean="0"/>
              <a:t>13:30 – 16:30: Stable beams. Done ATLAS </a:t>
            </a:r>
            <a:r>
              <a:rPr lang="en-US" dirty="0" err="1" smtClean="0"/>
              <a:t>vdm</a:t>
            </a:r>
            <a:r>
              <a:rPr lang="en-US" dirty="0" smtClean="0"/>
              <a:t> scans and only half of the CMS scans. Could not make the </a:t>
            </a:r>
            <a:r>
              <a:rPr lang="en-US" dirty="0" err="1" smtClean="0"/>
              <a:t>vdm</a:t>
            </a:r>
            <a:r>
              <a:rPr lang="en-US" dirty="0" smtClean="0"/>
              <a:t> scans in </a:t>
            </a:r>
            <a:r>
              <a:rPr lang="en-US" dirty="0" err="1" smtClean="0"/>
              <a:t>LHCb</a:t>
            </a:r>
            <a:r>
              <a:rPr lang="en-US" dirty="0" smtClean="0"/>
              <a:t> and ALICE, and also no length scale calibrations, no longitudinal scans, etc.</a:t>
            </a:r>
          </a:p>
        </p:txBody>
      </p:sp>
      <p:sp>
        <p:nvSpPr>
          <p:cNvPr id="4" name="Footer Placeholder 3"/>
          <p:cNvSpPr>
            <a:spLocks noGrp="1"/>
          </p:cNvSpPr>
          <p:nvPr>
            <p:ph type="ftr" sz="quarter" idx="10"/>
          </p:nvPr>
        </p:nvSpPr>
        <p:spPr/>
        <p:txBody>
          <a:bodyPr/>
          <a:lstStyle/>
          <a:p>
            <a:r>
              <a:rPr lang="en-US" dirty="0" smtClean="0"/>
              <a:t>LHC status</a:t>
            </a:r>
            <a:endParaRPr lang="en-US" dirty="0"/>
          </a:p>
        </p:txBody>
      </p:sp>
      <p:sp>
        <p:nvSpPr>
          <p:cNvPr id="5" name="Date Placeholder 4"/>
          <p:cNvSpPr>
            <a:spLocks noGrp="1"/>
          </p:cNvSpPr>
          <p:nvPr>
            <p:ph type="dt" sz="half" idx="12"/>
          </p:nvPr>
        </p:nvSpPr>
        <p:spPr/>
        <p:txBody>
          <a:bodyPr/>
          <a:lstStyle/>
          <a:p>
            <a:fld id="{3E3662F5-9500-4990-8440-BA01D0DB81B6}" type="datetime1">
              <a:rPr lang="en-US" smtClean="0"/>
              <a:pPr/>
              <a:t>10/2/2010</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 2</a:t>
            </a:r>
            <a:r>
              <a:rPr lang="en-US" baseline="30000" dirty="0" smtClean="0"/>
              <a:t>nd</a:t>
            </a:r>
            <a:r>
              <a:rPr lang="en-US" dirty="0" smtClean="0"/>
              <a:t> October</a:t>
            </a:r>
            <a:endParaRPr lang="en-US" dirty="0"/>
          </a:p>
        </p:txBody>
      </p:sp>
      <p:sp>
        <p:nvSpPr>
          <p:cNvPr id="3" name="Content Placeholder 2"/>
          <p:cNvSpPr>
            <a:spLocks noGrp="1"/>
          </p:cNvSpPr>
          <p:nvPr>
            <p:ph idx="1"/>
          </p:nvPr>
        </p:nvSpPr>
        <p:spPr>
          <a:xfrm>
            <a:off x="0" y="764630"/>
            <a:ext cx="8229600" cy="1296180"/>
          </a:xfrm>
        </p:spPr>
        <p:txBody>
          <a:bodyPr/>
          <a:lstStyle/>
          <a:p>
            <a:r>
              <a:rPr lang="en-US" dirty="0" smtClean="0"/>
              <a:t>5:08 – 7:08 : stable beams</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36866" name="Picture 2" descr="http://elogbook/eLogbook/attach_reader?attach_id=1111201"/>
          <p:cNvPicPr>
            <a:picLocks noChangeAspect="1" noChangeArrowheads="1"/>
          </p:cNvPicPr>
          <p:nvPr/>
        </p:nvPicPr>
        <p:blipFill>
          <a:blip r:embed="rId2" cstate="print"/>
          <a:srcRect t="9841" b="53576"/>
          <a:stretch>
            <a:fillRect/>
          </a:stretch>
        </p:blipFill>
        <p:spPr bwMode="auto">
          <a:xfrm>
            <a:off x="0" y="1340710"/>
            <a:ext cx="9031930" cy="28110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 2</a:t>
            </a:r>
            <a:r>
              <a:rPr lang="en-US" baseline="30000" dirty="0" smtClean="0"/>
              <a:t>nd</a:t>
            </a:r>
            <a:r>
              <a:rPr lang="en-US" dirty="0" smtClean="0"/>
              <a:t> October</a:t>
            </a:r>
            <a:endParaRPr lang="en-US" dirty="0"/>
          </a:p>
        </p:txBody>
      </p:sp>
      <p:sp>
        <p:nvSpPr>
          <p:cNvPr id="3" name="Content Placeholder 2"/>
          <p:cNvSpPr>
            <a:spLocks noGrp="1"/>
          </p:cNvSpPr>
          <p:nvPr>
            <p:ph idx="1"/>
          </p:nvPr>
        </p:nvSpPr>
        <p:spPr>
          <a:xfrm>
            <a:off x="0" y="764630"/>
            <a:ext cx="8229600" cy="576080"/>
          </a:xfrm>
        </p:spPr>
        <p:txBody>
          <a:bodyPr/>
          <a:lstStyle/>
          <a:p>
            <a:r>
              <a:rPr lang="en-US" dirty="0" smtClean="0"/>
              <a:t>7:08: Dump beams. UFO point 2</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43010" name="Picture 2" descr="http://elogbook/eLogbook/attach_reader?attach_id=1111223"/>
          <p:cNvPicPr>
            <a:picLocks noChangeAspect="1" noChangeArrowheads="1"/>
          </p:cNvPicPr>
          <p:nvPr/>
        </p:nvPicPr>
        <p:blipFill>
          <a:blip r:embed="rId2" cstate="print"/>
          <a:srcRect/>
          <a:stretch>
            <a:fillRect/>
          </a:stretch>
        </p:blipFill>
        <p:spPr bwMode="auto">
          <a:xfrm>
            <a:off x="899490" y="1308429"/>
            <a:ext cx="7345020" cy="55495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41986" name="Picture 2" descr="http://elogbook/eLogbook/attach_reader?attach_id=1111222"/>
          <p:cNvPicPr>
            <a:picLocks noChangeAspect="1" noChangeArrowheads="1"/>
          </p:cNvPicPr>
          <p:nvPr/>
        </p:nvPicPr>
        <p:blipFill>
          <a:blip r:embed="rId2" cstate="print"/>
          <a:srcRect r="14281" b="42692"/>
          <a:stretch>
            <a:fillRect/>
          </a:stretch>
        </p:blipFill>
        <p:spPr bwMode="auto">
          <a:xfrm>
            <a:off x="0" y="620610"/>
            <a:ext cx="9879256" cy="454151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Refill in progress</a:t>
            </a:r>
          </a:p>
          <a:p>
            <a:r>
              <a:rPr lang="en-US" dirty="0" smtClean="0"/>
              <a:t>Physics fill 152b x 152b</a:t>
            </a:r>
          </a:p>
          <a:p>
            <a:endParaRPr lang="en-US" dirty="0" smtClean="0"/>
          </a:p>
          <a:p>
            <a:r>
              <a:rPr lang="en-US" dirty="0" smtClean="0"/>
              <a:t>Tomorrow: Physics 152b</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1</a:t>
            </a:r>
            <a:r>
              <a:rPr lang="en-US" baseline="30000" dirty="0" smtClean="0"/>
              <a:t>st</a:t>
            </a:r>
            <a:r>
              <a:rPr lang="en-US" dirty="0" smtClean="0"/>
              <a:t> October : Recovering</a:t>
            </a:r>
            <a:endParaRPr lang="en-US" dirty="0"/>
          </a:p>
        </p:txBody>
      </p:sp>
      <p:sp>
        <p:nvSpPr>
          <p:cNvPr id="3" name="Content Placeholder 2"/>
          <p:cNvSpPr>
            <a:spLocks noGrp="1"/>
          </p:cNvSpPr>
          <p:nvPr>
            <p:ph idx="1"/>
          </p:nvPr>
        </p:nvSpPr>
        <p:spPr>
          <a:xfrm>
            <a:off x="0" y="692620"/>
            <a:ext cx="9144000" cy="5832810"/>
          </a:xfrm>
        </p:spPr>
        <p:txBody>
          <a:bodyPr/>
          <a:lstStyle/>
          <a:p>
            <a:r>
              <a:rPr lang="en-US" dirty="0" smtClean="0"/>
              <a:t>~16:30 : Beams dumped. Electrical perturbation. SVCs at point 2, 6 and 8 were tripping, producing the trip of sector 81, the main dipoles of sector 12, 34 and 67, the ATLAS </a:t>
            </a:r>
            <a:r>
              <a:rPr lang="en-US" dirty="0" err="1" smtClean="0"/>
              <a:t>toroid</a:t>
            </a:r>
            <a:r>
              <a:rPr lang="en-US" dirty="0" smtClean="0"/>
              <a:t> and also one RF module. </a:t>
            </a:r>
          </a:p>
          <a:p>
            <a:r>
              <a:rPr lang="en-US" dirty="0" smtClean="0"/>
              <a:t>The electrical service was very efficient in reconnecting all SVCs </a:t>
            </a:r>
          </a:p>
          <a:p>
            <a:r>
              <a:rPr lang="en-US" dirty="0" smtClean="0"/>
              <a:t>~19:30 LHC back in service ! Start pre-cycle started and ramping up of all exp. magnets</a:t>
            </a:r>
          </a:p>
          <a:p>
            <a:r>
              <a:rPr lang="en-US" dirty="0" smtClean="0"/>
              <a:t>Until 23:00: Recovering beam conditions in the machine– Chromaticity evolution at 450 </a:t>
            </a:r>
            <a:r>
              <a:rPr lang="en-US" dirty="0" err="1" smtClean="0"/>
              <a:t>GeV</a:t>
            </a:r>
            <a:r>
              <a:rPr lang="en-US" dirty="0" smtClean="0"/>
              <a:t> for beam 2. MBB TT60 PC was preventing from injecting B1</a:t>
            </a:r>
          </a:p>
          <a:p>
            <a:pPr>
              <a:buNone/>
            </a:pPr>
            <a:r>
              <a:rPr lang="en-US" dirty="0" smtClean="0"/>
              <a:t>	Following corrections: </a:t>
            </a:r>
            <a:br>
              <a:rPr lang="en-US" dirty="0" smtClean="0"/>
            </a:br>
            <a:r>
              <a:rPr lang="en-US" dirty="0" err="1" smtClean="0"/>
              <a:t>chroma</a:t>
            </a:r>
            <a:r>
              <a:rPr lang="en-US" dirty="0" smtClean="0"/>
              <a:t> correction +12 in H and -12 in V; </a:t>
            </a:r>
            <a:br>
              <a:rPr lang="en-US" dirty="0" smtClean="0"/>
            </a:br>
            <a:r>
              <a:rPr lang="en-US" dirty="0" err="1" smtClean="0"/>
              <a:t>chroma</a:t>
            </a:r>
            <a:r>
              <a:rPr lang="en-US" dirty="0" smtClean="0"/>
              <a:t> correction of +3 in V after 40 min; </a:t>
            </a:r>
            <a:br>
              <a:rPr lang="en-US" dirty="0" smtClean="0"/>
            </a:br>
            <a:r>
              <a:rPr lang="en-US" dirty="0" err="1" smtClean="0"/>
              <a:t>Chroma</a:t>
            </a:r>
            <a:r>
              <a:rPr lang="en-US" dirty="0" smtClean="0"/>
              <a:t> values after about 2 hrs of about 8.5 in H and 1.5 in V. </a:t>
            </a:r>
            <a:br>
              <a:rPr lang="en-US" dirty="0" smtClean="0"/>
            </a:br>
            <a:endParaRPr lang="en-US" dirty="0" smtClean="0"/>
          </a:p>
        </p:txBody>
      </p:sp>
      <p:sp>
        <p:nvSpPr>
          <p:cNvPr id="4" name="Footer Placeholder 3"/>
          <p:cNvSpPr>
            <a:spLocks noGrp="1"/>
          </p:cNvSpPr>
          <p:nvPr>
            <p:ph type="ftr" sz="quarter" idx="10"/>
          </p:nvPr>
        </p:nvSpPr>
        <p:spPr/>
        <p:txBody>
          <a:bodyPr/>
          <a:lstStyle/>
          <a:p>
            <a:r>
              <a:rPr lang="en-US" dirty="0" smtClean="0"/>
              <a:t>LHC status</a:t>
            </a:r>
            <a:endParaRPr lang="en-US" dirty="0"/>
          </a:p>
        </p:txBody>
      </p:sp>
      <p:sp>
        <p:nvSpPr>
          <p:cNvPr id="5" name="Date Placeholder 4"/>
          <p:cNvSpPr>
            <a:spLocks noGrp="1"/>
          </p:cNvSpPr>
          <p:nvPr>
            <p:ph type="dt" sz="half" idx="12"/>
          </p:nvPr>
        </p:nvSpPr>
        <p:spPr/>
        <p:txBody>
          <a:bodyPr/>
          <a:lstStyle/>
          <a:p>
            <a:fld id="{3E3662F5-9500-4990-8440-BA01D0DB81B6}" type="datetime1">
              <a:rPr lang="en-US" smtClean="0"/>
              <a:pPr/>
              <a:t>10/2/2010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1</a:t>
            </a:r>
            <a:r>
              <a:rPr lang="en-US" baseline="30000" dirty="0" smtClean="0"/>
              <a:t>st</a:t>
            </a:r>
            <a:r>
              <a:rPr lang="en-US" dirty="0" smtClean="0"/>
              <a:t> October – Recovering</a:t>
            </a:r>
            <a:endParaRPr lang="en-US" dirty="0"/>
          </a:p>
        </p:txBody>
      </p:sp>
      <p:sp>
        <p:nvSpPr>
          <p:cNvPr id="3" name="Content Placeholder 2"/>
          <p:cNvSpPr>
            <a:spLocks noGrp="1"/>
          </p:cNvSpPr>
          <p:nvPr>
            <p:ph idx="1"/>
          </p:nvPr>
        </p:nvSpPr>
        <p:spPr>
          <a:xfrm>
            <a:off x="0" y="692620"/>
            <a:ext cx="9144000" cy="5832810"/>
          </a:xfrm>
        </p:spPr>
        <p:txBody>
          <a:bodyPr/>
          <a:lstStyle/>
          <a:p>
            <a:r>
              <a:rPr lang="en-US" dirty="0" smtClean="0"/>
              <a:t>.</a:t>
            </a:r>
            <a:br>
              <a:rPr lang="en-US" dirty="0" smtClean="0"/>
            </a:b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3E3662F5-9500-4990-8440-BA01D0DB81B6}" type="datetime1">
              <a:rPr lang="en-US" smtClean="0"/>
              <a:pPr/>
              <a:t>10/2/2010</a:t>
            </a:fld>
            <a:endParaRPr lang="en-US" dirty="0"/>
          </a:p>
        </p:txBody>
      </p:sp>
      <p:pic>
        <p:nvPicPr>
          <p:cNvPr id="18434" name="Picture 2" descr="http://elogbook/eLogbook/attach_reader?attach_id=1111148"/>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TextBox 6"/>
          <p:cNvSpPr txBox="1"/>
          <p:nvPr/>
        </p:nvSpPr>
        <p:spPr>
          <a:xfrm>
            <a:off x="0" y="6237390"/>
            <a:ext cx="1481496" cy="400110"/>
          </a:xfrm>
          <a:prstGeom prst="rect">
            <a:avLst/>
          </a:prstGeom>
          <a:noFill/>
        </p:spPr>
        <p:txBody>
          <a:bodyPr wrap="none" rtlCol="0">
            <a:spAutoFit/>
          </a:bodyPr>
          <a:lstStyle/>
          <a:p>
            <a:r>
              <a:rPr lang="en-US" dirty="0" err="1" smtClean="0"/>
              <a:t>Mirko</a:t>
            </a:r>
            <a:r>
              <a:rPr lang="en-US" dirty="0" smtClean="0"/>
              <a:t> </a:t>
            </a:r>
            <a:r>
              <a:rPr lang="en-US" dirty="0" err="1" smtClean="0"/>
              <a:t>Pojer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40" y="0"/>
            <a:ext cx="8892600" cy="523875"/>
          </a:xfrm>
        </p:spPr>
        <p:txBody>
          <a:bodyPr/>
          <a:lstStyle/>
          <a:p>
            <a:r>
              <a:rPr lang="en-US" dirty="0" smtClean="0"/>
              <a:t>Friday 1</a:t>
            </a:r>
            <a:r>
              <a:rPr lang="en-US" baseline="30000" dirty="0" smtClean="0"/>
              <a:t>st</a:t>
            </a:r>
            <a:r>
              <a:rPr lang="en-US" dirty="0" smtClean="0"/>
              <a:t> to Saturday 2</a:t>
            </a:r>
            <a:r>
              <a:rPr lang="en-US" baseline="30000" dirty="0" smtClean="0"/>
              <a:t>nd</a:t>
            </a:r>
            <a:r>
              <a:rPr lang="en-US" dirty="0" smtClean="0"/>
              <a:t> 0ct – to stable beams</a:t>
            </a:r>
            <a:endParaRPr lang="en-US" dirty="0"/>
          </a:p>
        </p:txBody>
      </p:sp>
      <p:sp>
        <p:nvSpPr>
          <p:cNvPr id="3" name="Content Placeholder 2"/>
          <p:cNvSpPr>
            <a:spLocks noGrp="1"/>
          </p:cNvSpPr>
          <p:nvPr>
            <p:ph idx="1"/>
          </p:nvPr>
        </p:nvSpPr>
        <p:spPr>
          <a:xfrm>
            <a:off x="0" y="692620"/>
            <a:ext cx="9144000" cy="5832810"/>
          </a:xfrm>
        </p:spPr>
        <p:txBody>
          <a:bodyPr/>
          <a:lstStyle/>
          <a:p>
            <a:r>
              <a:rPr lang="en-US" dirty="0" smtClean="0"/>
              <a:t>23:00 – 07:00 : </a:t>
            </a:r>
            <a:r>
              <a:rPr lang="en-US" dirty="0" err="1" smtClean="0"/>
              <a:t>Alick</a:t>
            </a:r>
            <a:r>
              <a:rPr lang="en-US" dirty="0" smtClean="0"/>
              <a:t> and Ron on shift : Great work done in re-establishing stable beams</a:t>
            </a:r>
            <a:br>
              <a:rPr lang="en-US" dirty="0" smtClean="0"/>
            </a:br>
            <a:r>
              <a:rPr lang="en-US" dirty="0" smtClean="0"/>
              <a:t>Injection of 152b x 152b, with 8b+8b injection filling pattern</a:t>
            </a:r>
          </a:p>
          <a:p>
            <a:pPr>
              <a:buNone/>
            </a:pPr>
            <a:r>
              <a:rPr lang="en-US" dirty="0" smtClean="0"/>
              <a:t>	Careful monitoring of the beam parameters from the injectors and injection oscillations</a:t>
            </a:r>
          </a:p>
          <a:p>
            <a:pPr>
              <a:buNone/>
            </a:pPr>
            <a:r>
              <a:rPr lang="en-US" dirty="0" smtClean="0"/>
              <a:t>	Vacuum expert in CCC G. Schneider during the whole process</a:t>
            </a:r>
          </a:p>
        </p:txBody>
      </p:sp>
      <p:sp>
        <p:nvSpPr>
          <p:cNvPr id="4" name="Footer Placeholder 3"/>
          <p:cNvSpPr>
            <a:spLocks noGrp="1"/>
          </p:cNvSpPr>
          <p:nvPr>
            <p:ph type="ftr" sz="quarter" idx="10"/>
          </p:nvPr>
        </p:nvSpPr>
        <p:spPr/>
        <p:txBody>
          <a:bodyPr/>
          <a:lstStyle/>
          <a:p>
            <a:r>
              <a:rPr lang="en-US" dirty="0" smtClean="0"/>
              <a:t>LHC status</a:t>
            </a:r>
            <a:endParaRPr lang="en-US" dirty="0"/>
          </a:p>
        </p:txBody>
      </p:sp>
      <p:sp>
        <p:nvSpPr>
          <p:cNvPr id="5" name="Date Placeholder 4"/>
          <p:cNvSpPr>
            <a:spLocks noGrp="1"/>
          </p:cNvSpPr>
          <p:nvPr>
            <p:ph type="dt" sz="half" idx="12"/>
          </p:nvPr>
        </p:nvSpPr>
        <p:spPr/>
        <p:txBody>
          <a:bodyPr/>
          <a:lstStyle/>
          <a:p>
            <a:fld id="{3E3662F5-9500-4990-8440-BA01D0DB81B6}" type="datetime1">
              <a:rPr lang="en-US" smtClean="0"/>
              <a:pPr/>
              <a:t>10/2/2010</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1</a:t>
            </a:r>
            <a:r>
              <a:rPr lang="en-US" baseline="30000" dirty="0" smtClean="0"/>
              <a:t>st</a:t>
            </a:r>
            <a:r>
              <a:rPr lang="en-US" dirty="0" smtClean="0"/>
              <a:t> to Saturday 2</a:t>
            </a:r>
            <a:r>
              <a:rPr lang="en-US" baseline="30000" dirty="0" smtClean="0"/>
              <a:t>nd</a:t>
            </a:r>
            <a:r>
              <a:rPr lang="en-US" dirty="0" smtClean="0"/>
              <a:t> October</a:t>
            </a:r>
            <a:endParaRPr lang="en-US" dirty="0"/>
          </a:p>
        </p:txBody>
      </p:sp>
      <p:sp>
        <p:nvSpPr>
          <p:cNvPr id="3" name="Content Placeholder 2"/>
          <p:cNvSpPr>
            <a:spLocks noGrp="1"/>
          </p:cNvSpPr>
          <p:nvPr>
            <p:ph idx="1"/>
          </p:nvPr>
        </p:nvSpPr>
        <p:spPr>
          <a:xfrm>
            <a:off x="0" y="692620"/>
            <a:ext cx="9144000" cy="5832810"/>
          </a:xfrm>
        </p:spPr>
        <p:txBody>
          <a:bodyPr/>
          <a:lstStyle/>
          <a:p>
            <a:r>
              <a:rPr lang="en-US" dirty="0" smtClean="0"/>
              <a:t/>
            </a:r>
            <a:br>
              <a:rPr lang="en-US" dirty="0" smtClean="0"/>
            </a:b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3E3662F5-9500-4990-8440-BA01D0DB81B6}" type="datetime1">
              <a:rPr lang="en-US" smtClean="0"/>
              <a:pPr/>
              <a:t>10/2/2010</a:t>
            </a:fld>
            <a:endParaRPr lang="en-US" dirty="0"/>
          </a:p>
        </p:txBody>
      </p:sp>
      <p:pic>
        <p:nvPicPr>
          <p:cNvPr id="17410" name="Picture 2" descr="http://elogbook/eLogbook/attach_reader?attach_id=1111228"/>
          <p:cNvPicPr>
            <a:picLocks noChangeAspect="1" noChangeArrowheads="1"/>
          </p:cNvPicPr>
          <p:nvPr/>
        </p:nvPicPr>
        <p:blipFill>
          <a:blip r:embed="rId2" cstate="print"/>
          <a:srcRect/>
          <a:stretch>
            <a:fillRect/>
          </a:stretch>
        </p:blipFill>
        <p:spPr bwMode="auto">
          <a:xfrm>
            <a:off x="0" y="620610"/>
            <a:ext cx="9230530" cy="6751557"/>
          </a:xfrm>
          <a:prstGeom prst="rect">
            <a:avLst/>
          </a:prstGeom>
          <a:noFill/>
        </p:spPr>
      </p:pic>
      <p:sp>
        <p:nvSpPr>
          <p:cNvPr id="7" name="TextBox 6"/>
          <p:cNvSpPr txBox="1"/>
          <p:nvPr/>
        </p:nvSpPr>
        <p:spPr>
          <a:xfrm>
            <a:off x="6732300" y="1124680"/>
            <a:ext cx="2209259" cy="400110"/>
          </a:xfrm>
          <a:prstGeom prst="rect">
            <a:avLst/>
          </a:prstGeom>
          <a:solidFill>
            <a:schemeClr val="accent3"/>
          </a:solidFill>
        </p:spPr>
        <p:txBody>
          <a:bodyPr wrap="none" rtlCol="0">
            <a:spAutoFit/>
          </a:bodyPr>
          <a:lstStyle/>
          <a:p>
            <a:r>
              <a:rPr lang="en-US" dirty="0" err="1" smtClean="0"/>
              <a:t>Alick</a:t>
            </a:r>
            <a:r>
              <a:rPr lang="en-US" dirty="0" smtClean="0"/>
              <a:t> Macpherson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37892" name="Picture 4" descr="http://elogbook/eLogbook/attach_reader?attach_id=1111211"/>
          <p:cNvPicPr>
            <a:picLocks noChangeAspect="1" noChangeArrowheads="1"/>
          </p:cNvPicPr>
          <p:nvPr/>
        </p:nvPicPr>
        <p:blipFill>
          <a:blip r:embed="rId2" cstate="print"/>
          <a:srcRect/>
          <a:stretch>
            <a:fillRect/>
          </a:stretch>
        </p:blipFill>
        <p:spPr bwMode="auto">
          <a:xfrm>
            <a:off x="323410" y="591921"/>
            <a:ext cx="8566800" cy="62660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ALICE</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38916" name="Picture 4" descr="http://elogbook/eLogbook/attach_reader?attach_id=1111213"/>
          <p:cNvPicPr>
            <a:picLocks noChangeAspect="1" noChangeArrowheads="1"/>
          </p:cNvPicPr>
          <p:nvPr/>
        </p:nvPicPr>
        <p:blipFill>
          <a:blip r:embed="rId2" cstate="print"/>
          <a:srcRect/>
          <a:stretch>
            <a:fillRect/>
          </a:stretch>
        </p:blipFill>
        <p:spPr bwMode="auto">
          <a:xfrm>
            <a:off x="179390" y="692620"/>
            <a:ext cx="8676570" cy="63463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39940" name="Picture 4" descr="http://elogbook/eLogbook/attach_reader?attach_id=1111212"/>
          <p:cNvPicPr>
            <a:picLocks noChangeAspect="1" noChangeArrowheads="1"/>
          </p:cNvPicPr>
          <p:nvPr/>
        </p:nvPicPr>
        <p:blipFill>
          <a:blip r:embed="rId2" cstate="print"/>
          <a:srcRect/>
          <a:stretch>
            <a:fillRect/>
          </a:stretch>
        </p:blipFill>
        <p:spPr bwMode="auto">
          <a:xfrm>
            <a:off x="467430" y="620611"/>
            <a:ext cx="8527576" cy="623739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LHCb</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EFB268AC-8D51-4740-9E71-9AB0155CDFCD}" type="datetime1">
              <a:rPr lang="en-US" smtClean="0"/>
              <a:pPr/>
              <a:t>10/2/2010</a:t>
            </a:fld>
            <a:endParaRPr lang="en-US" dirty="0"/>
          </a:p>
        </p:txBody>
      </p:sp>
      <p:pic>
        <p:nvPicPr>
          <p:cNvPr id="40964" name="Picture 4" descr="http://elogbook/eLogbook/attach_reader?attach_id=1111214"/>
          <p:cNvPicPr>
            <a:picLocks noChangeAspect="1" noChangeArrowheads="1"/>
          </p:cNvPicPr>
          <p:nvPr/>
        </p:nvPicPr>
        <p:blipFill>
          <a:blip r:embed="rId2" cstate="print"/>
          <a:srcRect/>
          <a:stretch>
            <a:fillRect/>
          </a:stretch>
        </p:blipFill>
        <p:spPr bwMode="auto">
          <a:xfrm>
            <a:off x="179390" y="590173"/>
            <a:ext cx="8569190" cy="6267827"/>
          </a:xfrm>
          <a:prstGeom prst="rect">
            <a:avLst/>
          </a:prstGeom>
          <a:noFill/>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41938</TotalTime>
  <Words>396</Words>
  <Application>Microsoft Office PowerPoint</Application>
  <PresentationFormat>On-screen Show (4:3)</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Pixel</vt:lpstr>
      <vt:lpstr>Friday 1st October : Van der Meer scans</vt:lpstr>
      <vt:lpstr>Friday 1st October : Recovering</vt:lpstr>
      <vt:lpstr>Friday 1st October – Recovering</vt:lpstr>
      <vt:lpstr>Friday 1st to Saturday 2nd 0ct – to stable beams</vt:lpstr>
      <vt:lpstr>Friday 1st to Saturday 2nd October</vt:lpstr>
      <vt:lpstr>ATLAS</vt:lpstr>
      <vt:lpstr>ALICE</vt:lpstr>
      <vt:lpstr>CMS</vt:lpstr>
      <vt:lpstr>LHCb</vt:lpstr>
      <vt:lpstr>Saturday 2nd October</vt:lpstr>
      <vt:lpstr>Saturday 2nd October</vt:lpstr>
      <vt:lpstr>Slide 12</vt:lpstr>
      <vt:lpstr>TODAY</vt:lpstr>
      <vt:lpstr>Slide 14</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meddahi</cp:lastModifiedBy>
  <cp:revision>2107</cp:revision>
  <dcterms:created xsi:type="dcterms:W3CDTF">2010-07-26T05:43:59Z</dcterms:created>
  <dcterms:modified xsi:type="dcterms:W3CDTF">2010-10-02T06:19:51Z</dcterms:modified>
</cp:coreProperties>
</file>