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997" r:id="rId2"/>
    <p:sldId id="1006" r:id="rId3"/>
    <p:sldId id="1007" r:id="rId4"/>
    <p:sldId id="1008" r:id="rId5"/>
    <p:sldId id="1009" r:id="rId6"/>
    <p:sldId id="1010" r:id="rId7"/>
    <p:sldId id="1011" r:id="rId8"/>
    <p:sldId id="1001" r:id="rId9"/>
    <p:sldId id="1002" r:id="rId10"/>
    <p:sldId id="1005" r:id="rId11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114" d="100"/>
          <a:sy n="114" d="100"/>
        </p:scale>
        <p:origin x="-1554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5235A8-3F30-CD4B-93C3-534293F9D99E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EB0835-724C-DB4C-B87E-E5087EDD3B4C}" type="datetime1">
              <a:rPr lang="en-US" smtClean="0"/>
              <a:pPr/>
              <a:t>9/30/2010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C8375E1-4E61-3444-AD31-027B9FCB23D9}" type="datetime1">
              <a:rPr lang="en-US" smtClean="0"/>
              <a:pPr/>
              <a:t>9/30/2010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A374CA7F-3769-7E42-8A21-FB86B1656F95}" type="datetime1">
              <a:rPr lang="en-US" smtClean="0"/>
              <a:pPr/>
              <a:t>9/30/2010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6FCAEBFB-D3B7-5C4D-9F05-2939C62AA7B9}" type="datetime1">
              <a:rPr lang="en-US" smtClean="0"/>
              <a:pPr/>
              <a:t>9/30/2010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3AB7DAF-1FA9-1144-9D4E-316596D676A8}" type="datetime1">
              <a:rPr lang="en-US" smtClean="0"/>
              <a:pPr>
                <a:defRPr/>
              </a:pPr>
              <a:t>9/30/2010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30/9/2010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99B340B-B6C7-C244-BBB6-929F08A9C8F7}" type="datetime1">
              <a:rPr lang="en-US" smtClean="0"/>
              <a:pPr/>
              <a:t>9/30/2010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18A62C-E5F6-204F-BE87-40A651DA39B6}" type="datetime1">
              <a:rPr lang="en-US" smtClean="0"/>
              <a:pPr/>
              <a:t>9/30/2010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EACDEB-B86A-A245-A93D-B51381F6EE9B}" type="datetime1">
              <a:rPr lang="en-US" smtClean="0"/>
              <a:pPr/>
              <a:t>9/30/2010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BB0F48-4862-994E-8CDE-8D34C81B5B35}" type="datetime1">
              <a:rPr lang="en-US" smtClean="0"/>
              <a:pPr/>
              <a:t>9/30/2010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048975A-2FA0-5C48-9028-A7DBE418C15D}" type="datetime1">
              <a:rPr lang="en-US" smtClean="0"/>
              <a:pPr/>
              <a:t>9/30/2010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3BDDA5-D933-FA44-A43D-BCC1CC882D52}" type="datetime1">
              <a:rPr lang="en-US" smtClean="0"/>
              <a:pPr/>
              <a:t>9/30/2010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9950CC-3B82-5E45-A678-5CFAC51B5E2A}" type="datetime1">
              <a:rPr lang="en-US" smtClean="0"/>
              <a:pPr/>
              <a:t>9/30/2010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174C0405-9B1B-A14E-B00B-BFBFE2BB4C58}" type="datetime1">
              <a:rPr lang="en-US" smtClean="0"/>
              <a:pPr/>
              <a:t>9/30/2010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29</a:t>
            </a:r>
            <a:r>
              <a:rPr lang="en-US" baseline="30000" dirty="0" smtClean="0"/>
              <a:t>th</a:t>
            </a:r>
            <a:r>
              <a:rPr lang="en-US" dirty="0" smtClean="0"/>
              <a:t> September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30/9/2010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5111750"/>
          </a:xfrm>
        </p:spPr>
        <p:txBody>
          <a:bodyPr/>
          <a:lstStyle/>
          <a:p>
            <a:r>
              <a:rPr lang="en-US" dirty="0" smtClean="0"/>
              <a:t>08:15</a:t>
            </a:r>
          </a:p>
          <a:p>
            <a:pPr lvl="1"/>
            <a:r>
              <a:rPr lang="en-US" dirty="0" smtClean="0"/>
              <a:t>QPS ok</a:t>
            </a:r>
          </a:p>
          <a:p>
            <a:pPr lvl="1"/>
            <a:r>
              <a:rPr lang="en-US" dirty="0" smtClean="0"/>
              <a:t>Prepare for injection studies 8 &amp; 16 bunches</a:t>
            </a:r>
          </a:p>
          <a:p>
            <a:r>
              <a:rPr lang="en-US" dirty="0" smtClean="0"/>
              <a:t>09:15 Sector 56, 3 circuits trip during </a:t>
            </a:r>
            <a:r>
              <a:rPr lang="en-US" dirty="0" err="1" smtClean="0"/>
              <a:t>precycle</a:t>
            </a:r>
            <a:r>
              <a:rPr lang="en-US" dirty="0" smtClean="0"/>
              <a:t>... RSD1.A56B1, RSD2.A45B1, RSF2.A56B1</a:t>
            </a:r>
          </a:p>
          <a:p>
            <a:pPr lvl="1"/>
            <a:r>
              <a:rPr lang="en-US" dirty="0" smtClean="0"/>
              <a:t>RSF2.A56B1 tripped first with VS fault. The other 2 circuits tripped as a consequence. </a:t>
            </a:r>
          </a:p>
          <a:p>
            <a:pPr lvl="1"/>
            <a:r>
              <a:rPr lang="en-US" dirty="0" smtClean="0"/>
              <a:t>Access needed to replace the power module on the RSF2.A56B1</a:t>
            </a:r>
          </a:p>
          <a:p>
            <a:r>
              <a:rPr lang="en-US" dirty="0" smtClean="0"/>
              <a:t>13:00 access over</a:t>
            </a:r>
          </a:p>
          <a:p>
            <a:pPr lvl="1"/>
            <a:r>
              <a:rPr lang="en-US" dirty="0" smtClean="0"/>
              <a:t>- Power module replacement on RSF2.A56B1: tested OK </a:t>
            </a:r>
            <a:br>
              <a:rPr lang="en-US" dirty="0" smtClean="0"/>
            </a:br>
            <a:r>
              <a:rPr lang="en-US" dirty="0" smtClean="0"/>
              <a:t>- QPS firmware update for quench test</a:t>
            </a:r>
            <a:br>
              <a:rPr lang="en-US" dirty="0" smtClean="0"/>
            </a:br>
            <a:r>
              <a:rPr lang="en-US" dirty="0" smtClean="0"/>
              <a:t>- RADMONs installation on the QPS for quench test</a:t>
            </a:r>
            <a:br>
              <a:rPr lang="en-US" dirty="0" smtClean="0"/>
            </a:br>
            <a:r>
              <a:rPr lang="en-US" dirty="0" smtClean="0"/>
              <a:t>- MQKA diagnostics by R. Barlow. Not fixed. AC-dipole problem.</a:t>
            </a:r>
            <a:br>
              <a:rPr lang="en-US" dirty="0" smtClean="0"/>
            </a:br>
            <a:r>
              <a:rPr lang="en-US" dirty="0" smtClean="0"/>
              <a:t>- RF verifications following the recent trips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 MD  - c/o JJG – One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</a:rPr>
              <a:t>PLL studies</a:t>
            </a:r>
          </a:p>
          <a:p>
            <a:r>
              <a:rPr lang="en-US" sz="1800" dirty="0" smtClean="0"/>
              <a:t>Measure </a:t>
            </a:r>
            <a:r>
              <a:rPr lang="en-US" sz="1800" dirty="0"/>
              <a:t>the sensitivity of </a:t>
            </a:r>
            <a:r>
              <a:rPr lang="en-US" sz="1800" dirty="0" err="1"/>
              <a:t>Marek’s</a:t>
            </a:r>
            <a:r>
              <a:rPr lang="en-US" sz="1800" dirty="0"/>
              <a:t> new beam presence detection system</a:t>
            </a:r>
          </a:p>
          <a:p>
            <a:r>
              <a:rPr lang="en-US" sz="1800" dirty="0" smtClean="0"/>
              <a:t>Check </a:t>
            </a:r>
            <a:r>
              <a:rPr lang="en-US" sz="1800" dirty="0"/>
              <a:t>the linearity of the fast BCT’s in the new configuration for nominal bunches</a:t>
            </a:r>
          </a:p>
          <a:p>
            <a:r>
              <a:rPr lang="en-US" sz="1800" dirty="0" smtClean="0"/>
              <a:t>Tune </a:t>
            </a:r>
            <a:r>
              <a:rPr lang="en-US" sz="1800" dirty="0"/>
              <a:t>the High BW/Low Gain fast BCT calibration for the coming ion run</a:t>
            </a:r>
          </a:p>
          <a:p>
            <a:r>
              <a:rPr lang="en-US" sz="1800" dirty="0" smtClean="0"/>
              <a:t>Measure </a:t>
            </a:r>
            <a:r>
              <a:rPr lang="en-US" sz="1800" dirty="0"/>
              <a:t>the High BW/Low Gain fast BCT sensitivity limit and linearity for low intensity bunches (ion run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Re</a:t>
            </a:r>
            <a:r>
              <a:rPr lang="en-US" sz="1800" dirty="0"/>
              <a:t>-check BPM sensitivity limit</a:t>
            </a:r>
          </a:p>
          <a:p>
            <a:r>
              <a:rPr lang="en-US" sz="1800" dirty="0" smtClean="0"/>
              <a:t>Calibrate </a:t>
            </a:r>
            <a:r>
              <a:rPr lang="en-US" sz="1800" dirty="0"/>
              <a:t>the abort gap over the whole ramp</a:t>
            </a:r>
          </a:p>
          <a:p>
            <a:r>
              <a:rPr lang="en-US" sz="1800" dirty="0" smtClean="0"/>
              <a:t>Check </a:t>
            </a:r>
            <a:r>
              <a:rPr lang="en-US" sz="1800" dirty="0"/>
              <a:t>the abort gap acquisition gate timing resolution and stability</a:t>
            </a:r>
          </a:p>
          <a:p>
            <a:r>
              <a:rPr lang="en-US" sz="1800" dirty="0" smtClean="0"/>
              <a:t>Commission </a:t>
            </a:r>
            <a:r>
              <a:rPr lang="en-US" sz="1800" dirty="0"/>
              <a:t>BGI in preparation to ions</a:t>
            </a:r>
          </a:p>
          <a:p>
            <a:r>
              <a:rPr lang="en-US" sz="1800" dirty="0" smtClean="0"/>
              <a:t>Check </a:t>
            </a:r>
            <a:r>
              <a:rPr lang="en-US" sz="1800" dirty="0"/>
              <a:t>BSRT/BGI/BWS cross-calibration including corresponding emittance logging</a:t>
            </a:r>
          </a:p>
          <a:p>
            <a:r>
              <a:rPr lang="en-US" sz="1800" dirty="0" smtClean="0"/>
              <a:t>Test </a:t>
            </a:r>
            <a:r>
              <a:rPr lang="en-US" sz="1800" dirty="0"/>
              <a:t>and compare bunch/bunch profile measurement via BWS and/or </a:t>
            </a:r>
            <a:r>
              <a:rPr lang="en-US" sz="1800" dirty="0" smtClean="0"/>
              <a:t>BSRT</a:t>
            </a:r>
            <a:endParaRPr lang="en-US" sz="1800" dirty="0"/>
          </a:p>
          <a:p>
            <a:r>
              <a:rPr lang="en-US" sz="1800" dirty="0"/>
              <a:t>For all this, we would need the 2 rings for a few hours at 450 GeV then a ramp and again a few hours at 3.5 TeV.</a:t>
            </a:r>
          </a:p>
          <a:p>
            <a:r>
              <a:rPr lang="en-US" sz="1800" dirty="0"/>
              <a:t>This would be really difficult to fit in a 4 hour slot. 8 would be perfect but we could try with 6.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29/9/2010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862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29</a:t>
            </a:r>
            <a:r>
              <a:rPr lang="en-US" baseline="30000" dirty="0" smtClean="0"/>
              <a:t>th</a:t>
            </a:r>
            <a:r>
              <a:rPr lang="en-US" dirty="0" smtClean="0"/>
              <a:t> September,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2952125"/>
          </a:xfrm>
        </p:spPr>
        <p:txBody>
          <a:bodyPr/>
          <a:lstStyle/>
          <a:p>
            <a:r>
              <a:rPr lang="en-US" dirty="0" smtClean="0"/>
              <a:t>Prepare (again) for 16 bunch injection tests</a:t>
            </a:r>
          </a:p>
          <a:p>
            <a:r>
              <a:rPr lang="en-US" dirty="0" smtClean="0"/>
              <a:t>16:00 SPS beam back….</a:t>
            </a:r>
          </a:p>
          <a:p>
            <a:pPr lvl="1"/>
            <a:r>
              <a:rPr lang="en-US" dirty="0" smtClean="0"/>
              <a:t>Q' measurement from on demand tune viewer not working</a:t>
            </a:r>
          </a:p>
          <a:p>
            <a:pPr lvl="1"/>
            <a:r>
              <a:rPr lang="en-US" dirty="0" smtClean="0"/>
              <a:t>Setting up different beams (pilot, 8 bunches, 16 bunches) rather time consuming in the SPS</a:t>
            </a:r>
          </a:p>
          <a:p>
            <a:r>
              <a:rPr lang="en-US" dirty="0" smtClean="0"/>
              <a:t>17:00 Injection set-up:</a:t>
            </a:r>
          </a:p>
          <a:p>
            <a:pPr lvl="1"/>
            <a:r>
              <a:rPr lang="en-US" dirty="0" smtClean="0"/>
              <a:t>B1 injection clean after trajectory correction. OK 8 &amp; 16 bunches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30/9/2010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90" y="4221110"/>
            <a:ext cx="3578305" cy="210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90" y="4005080"/>
            <a:ext cx="4773170" cy="247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29</a:t>
            </a:r>
            <a:r>
              <a:rPr lang="en-US" baseline="30000" dirty="0" smtClean="0"/>
              <a:t>th</a:t>
            </a:r>
            <a:r>
              <a:rPr lang="en-US" dirty="0" smtClean="0"/>
              <a:t> September,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2160015"/>
          </a:xfrm>
        </p:spPr>
        <p:txBody>
          <a:bodyPr/>
          <a:lstStyle/>
          <a:p>
            <a:r>
              <a:rPr lang="en-US" dirty="0" smtClean="0"/>
              <a:t>20:30 Injection set-up B2</a:t>
            </a:r>
          </a:p>
          <a:p>
            <a:r>
              <a:rPr lang="en-US" dirty="0" smtClean="0"/>
              <a:t>20:30 Lost towards the end of complete fill of 152 bunches with 16 bunch injection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Injection B1</a:t>
            </a:r>
          </a:p>
          <a:p>
            <a:pPr lvl="1"/>
            <a:r>
              <a:rPr lang="en-US" dirty="0" smtClean="0"/>
              <a:t>RF module M1B1 tripped off -&gt; </a:t>
            </a:r>
            <a:r>
              <a:rPr lang="en-US" dirty="0" err="1" smtClean="0"/>
              <a:t>debunched</a:t>
            </a:r>
            <a:r>
              <a:rPr lang="en-US" dirty="0" smtClean="0"/>
              <a:t> beam being kicked out on the TDI dumped the beam. Found corrupted settings.</a:t>
            </a:r>
          </a:p>
          <a:p>
            <a:pPr lvl="1"/>
            <a:r>
              <a:rPr lang="en-US" dirty="0" smtClean="0"/>
              <a:t>beam dumped on losses on TCTVB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30/9/2010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480" y="3645030"/>
            <a:ext cx="3048509" cy="280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40" y="3429000"/>
            <a:ext cx="3221167" cy="312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 bwMode="auto">
          <a:xfrm>
            <a:off x="4211950" y="4797190"/>
            <a:ext cx="936130" cy="360050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Injection Studies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30/9/2010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5111750"/>
          </a:xfrm>
        </p:spPr>
        <p:txBody>
          <a:bodyPr/>
          <a:lstStyle/>
          <a:p>
            <a:r>
              <a:rPr lang="en-US" dirty="0" smtClean="0"/>
              <a:t>Steered TI2 to reference in H and V. TI8 not touched. Injection oscillations in LHC below about 0.5-0.7mm for both planes, both beams</a:t>
            </a:r>
          </a:p>
          <a:p>
            <a:r>
              <a:rPr lang="en-US" dirty="0" smtClean="0"/>
              <a:t>16b injection tried for both beams - worked fine with low losses on LHC BLMs from TCDIs - IQCs green and no BLM warnings from this source</a:t>
            </a:r>
          </a:p>
          <a:p>
            <a:r>
              <a:rPr lang="en-US" dirty="0" smtClean="0"/>
              <a:t>Ran through nominal filling sequence for 152b using 16b injections. At 10</a:t>
            </a:r>
            <a:r>
              <a:rPr lang="en-US" baseline="30000" dirty="0" smtClean="0"/>
              <a:t>th</a:t>
            </a:r>
            <a:r>
              <a:rPr lang="en-US" dirty="0" smtClean="0"/>
              <a:t> injection RF problem…</a:t>
            </a:r>
          </a:p>
          <a:p>
            <a:r>
              <a:rPr lang="en-US" dirty="0" smtClean="0"/>
              <a:t>Some tests with orbit acquisition for IQC - still issues to solve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16b injection looks fine = injecting above SBF limit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2250" y="5661310"/>
            <a:ext cx="208829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Brennan, Malika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3888540"/>
          </a:xfrm>
        </p:spPr>
        <p:txBody>
          <a:bodyPr/>
          <a:lstStyle/>
          <a:p>
            <a:r>
              <a:rPr lang="en-US" dirty="0" smtClean="0"/>
              <a:t>22:15 Test interlocked BPMs point 6</a:t>
            </a:r>
          </a:p>
          <a:p>
            <a:r>
              <a:rPr lang="en-US" dirty="0" smtClean="0"/>
              <a:t>22:30 Fill 1381</a:t>
            </a:r>
          </a:p>
          <a:p>
            <a:pPr lvl="1"/>
            <a:r>
              <a:rPr lang="en-US" dirty="0" smtClean="0"/>
              <a:t>Fill for physics 152 bunches, injecting 16 bunches</a:t>
            </a:r>
          </a:p>
          <a:p>
            <a:pPr lvl="1"/>
            <a:r>
              <a:rPr lang="en-US" dirty="0" smtClean="0"/>
              <a:t>Problems clearing the interlock from the interlocked BPMs, reboot of BPM crate "cfv-sr6-bpmint1" to reload the latest version of the firmware - it cleared the interlock.</a:t>
            </a:r>
          </a:p>
          <a:p>
            <a:pPr lvl="1"/>
            <a:r>
              <a:rPr lang="en-US" dirty="0" smtClean="0"/>
              <a:t>Missing 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smtClean="0"/>
              <a:t>bunch – check SPS</a:t>
            </a:r>
            <a:endParaRPr lang="en-US" dirty="0" smtClean="0"/>
          </a:p>
          <a:p>
            <a:r>
              <a:rPr lang="en-US" dirty="0" smtClean="0"/>
              <a:t>00:40 Start ramp</a:t>
            </a:r>
          </a:p>
          <a:p>
            <a:r>
              <a:rPr lang="en-US" dirty="0" smtClean="0"/>
              <a:t>02:25 Stable Beams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30/9/2010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1381 152 bunches into physics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30/9/2010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650" y="548600"/>
            <a:ext cx="5149552" cy="388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520" y="4509150"/>
            <a:ext cx="6884285" cy="204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390" y="1124680"/>
            <a:ext cx="1512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Lumi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9390" y="4005080"/>
            <a:ext cx="129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Cleaning: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1381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1944270"/>
          </a:xfrm>
        </p:spPr>
        <p:txBody>
          <a:bodyPr/>
          <a:lstStyle/>
          <a:p>
            <a:r>
              <a:rPr lang="en-US" dirty="0" smtClean="0"/>
              <a:t>ATLAS called back. Their background2 today is 3 times higher than yesterday... so they are running, but they are not completely happy. </a:t>
            </a:r>
          </a:p>
          <a:p>
            <a:r>
              <a:rPr lang="en-US" dirty="0" smtClean="0"/>
              <a:t>05:29 UFO # 11, UFO #2 with 152 bunches</a:t>
            </a:r>
          </a:p>
          <a:p>
            <a:r>
              <a:rPr lang="en-US" dirty="0" smtClean="0"/>
              <a:t>Total </a:t>
            </a:r>
            <a:r>
              <a:rPr lang="en-US" dirty="0" err="1" smtClean="0"/>
              <a:t>lumis</a:t>
            </a:r>
            <a:r>
              <a:rPr lang="en-US" dirty="0" smtClean="0"/>
              <a:t> after about 3 hours of fill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30/9/2010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0" y="3140960"/>
            <a:ext cx="4509490" cy="317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90" y="3068950"/>
            <a:ext cx="4179390" cy="313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084210" y="5517290"/>
            <a:ext cx="1656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Loss </a:t>
            </a:r>
            <a:r>
              <a:rPr lang="en-US" dirty="0" smtClean="0"/>
              <a:t>25R8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450" y="1628750"/>
          <a:ext cx="8137130" cy="24917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15619"/>
                <a:gridCol w="648751"/>
                <a:gridCol w="5472760"/>
              </a:tblGrid>
              <a:tr h="462921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 30</a:t>
                      </a:r>
                      <a:r>
                        <a:rPr lang="en-US" baseline="30000" dirty="0" smtClean="0"/>
                        <a:t>th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Abort Gap Cleaning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Feedback Controller update and tests at 450 </a:t>
                      </a:r>
                      <a:r>
                        <a:rPr lang="en-US" baseline="0" dirty="0" err="1" smtClean="0"/>
                        <a:t>GeV</a:t>
                      </a:r>
                      <a:endParaRPr lang="en-US" baseline="0" dirty="0" smtClean="0"/>
                    </a:p>
                  </a:txBody>
                  <a:tcPr/>
                </a:tc>
              </a:tr>
              <a:tr h="462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Thursday 30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A/N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Physics 152 b</a:t>
                      </a:r>
                      <a:endParaRPr lang="en-US" dirty="0"/>
                    </a:p>
                  </a:txBody>
                  <a:tcPr/>
                </a:tc>
              </a:tr>
              <a:tr h="462921">
                <a:tc>
                  <a:txBody>
                    <a:bodyPr/>
                    <a:lstStyle/>
                    <a:p>
                      <a:r>
                        <a:rPr lang="en-US" dirty="0" smtClean="0"/>
                        <a:t>Friday 1st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VdM</a:t>
                      </a:r>
                      <a:r>
                        <a:rPr lang="en-US" baseline="0" dirty="0" smtClean="0"/>
                        <a:t> Atlas &amp; CMS  </a:t>
                      </a:r>
                      <a:r>
                        <a:rPr lang="en-US" baseline="0" dirty="0" smtClean="0"/>
                        <a:t>(Alice &amp; </a:t>
                      </a:r>
                      <a:r>
                        <a:rPr lang="en-US" baseline="0" dirty="0" err="1" smtClean="0"/>
                        <a:t>LHCb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next </a:t>
                      </a:r>
                      <a:r>
                        <a:rPr lang="en-US" baseline="0" dirty="0" smtClean="0"/>
                        <a:t>week?)</a:t>
                      </a:r>
                      <a:endParaRPr lang="en-US" dirty="0" smtClean="0"/>
                    </a:p>
                  </a:txBody>
                  <a:tcPr/>
                </a:tc>
              </a:tr>
              <a:tr h="462921">
                <a:tc>
                  <a:txBody>
                    <a:bodyPr/>
                    <a:lstStyle/>
                    <a:p>
                      <a:r>
                        <a:rPr lang="en-US" dirty="0" smtClean="0"/>
                        <a:t>Friday 1</a:t>
                      </a:r>
                      <a:r>
                        <a:rPr lang="en-US" baseline="30000" dirty="0" smtClean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A/N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Physics</a:t>
                      </a:r>
                    </a:p>
                  </a:txBody>
                  <a:tcPr/>
                </a:tc>
              </a:tr>
              <a:tr h="462921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 2</a:t>
                      </a:r>
                      <a:r>
                        <a:rPr lang="en-US" baseline="30000" dirty="0" smtClean="0"/>
                        <a:t>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Quench Tests with beam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95670" y="836640"/>
            <a:ext cx="4248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TOTEM – 1 to 2 hours before EOF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29/9/2010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Transverse damper – 2 hours without beam – no access</a:t>
            </a:r>
          </a:p>
          <a:p>
            <a:r>
              <a:rPr lang="en-US" dirty="0" smtClean="0"/>
              <a:t>MKQA &amp; </a:t>
            </a:r>
            <a:r>
              <a:rPr lang="en-US" u="sng" dirty="0" smtClean="0"/>
              <a:t>AC-dipole</a:t>
            </a:r>
            <a:r>
              <a:rPr lang="en-US" dirty="0" smtClean="0"/>
              <a:t> – will need another access</a:t>
            </a:r>
          </a:p>
          <a:p>
            <a:r>
              <a:rPr lang="en-US" dirty="0" smtClean="0"/>
              <a:t>Voltage </a:t>
            </a:r>
            <a:r>
              <a:rPr lang="en-US" dirty="0" err="1" smtClean="0"/>
              <a:t>rampdown@injection</a:t>
            </a:r>
            <a:endParaRPr lang="en-US" dirty="0" smtClean="0"/>
          </a:p>
          <a:p>
            <a:r>
              <a:rPr lang="en-US" dirty="0" smtClean="0"/>
              <a:t>Lift maintenance</a:t>
            </a:r>
          </a:p>
          <a:p>
            <a:r>
              <a:rPr lang="en-US" dirty="0" smtClean="0"/>
              <a:t>Intensity effects</a:t>
            </a:r>
          </a:p>
          <a:p>
            <a:pPr lvl="1"/>
            <a:r>
              <a:rPr lang="en-US" dirty="0" smtClean="0"/>
              <a:t>Vacuum – point 5 – sharp increase during ramp, dropping back off after end</a:t>
            </a:r>
          </a:p>
          <a:p>
            <a:r>
              <a:rPr lang="en-US" dirty="0" smtClean="0"/>
              <a:t>Quench test with circulating beam </a:t>
            </a:r>
            <a:r>
              <a:rPr lang="en-US" strike="sngStrike" dirty="0" smtClean="0"/>
              <a:t>– access required first to install RADMONs</a:t>
            </a:r>
          </a:p>
          <a:p>
            <a:pPr lvl="0" eaLnBrk="0" hangingPunct="0">
              <a:defRPr/>
            </a:pPr>
            <a:r>
              <a:rPr lang="en-GB" dirty="0"/>
              <a:t>Test of new beam presence flag system – M. </a:t>
            </a:r>
            <a:r>
              <a:rPr lang="en-GB" dirty="0" err="1"/>
              <a:t>Gasior</a:t>
            </a:r>
            <a:endParaRPr lang="en-GB" dirty="0"/>
          </a:p>
          <a:p>
            <a:pPr lvl="0" eaLnBrk="0" hangingPunct="0">
              <a:defRPr/>
            </a:pPr>
            <a:r>
              <a:rPr lang="en-US" dirty="0" smtClean="0"/>
              <a:t>CO </a:t>
            </a:r>
            <a:r>
              <a:rPr lang="en-US" dirty="0"/>
              <a:t>security intervention to be scheduled - </a:t>
            </a:r>
            <a:r>
              <a:rPr lang="en-US" dirty="0" err="1"/>
              <a:t>A.Bland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29/9/2010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41260</TotalTime>
  <Words>725</Words>
  <Application>Microsoft Office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Wednesday 29th September</vt:lpstr>
      <vt:lpstr>Wednesday 29th September, continued</vt:lpstr>
      <vt:lpstr>Wednesday 29th September, continued</vt:lpstr>
      <vt:lpstr>Conclusion Injection Studies</vt:lpstr>
      <vt:lpstr>Wednesday Night</vt:lpstr>
      <vt:lpstr>Fill 1381 152 bunches into physics</vt:lpstr>
      <vt:lpstr>Fill 1381</vt:lpstr>
      <vt:lpstr>Plans</vt:lpstr>
      <vt:lpstr>On the list</vt:lpstr>
      <vt:lpstr>BI MD  - c/o JJG – One Shift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Jan Uythoven</cp:lastModifiedBy>
  <cp:revision>2085</cp:revision>
  <dcterms:created xsi:type="dcterms:W3CDTF">2010-07-26T05:43:59Z</dcterms:created>
  <dcterms:modified xsi:type="dcterms:W3CDTF">2010-09-30T07:09:47Z</dcterms:modified>
</cp:coreProperties>
</file>