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9" r:id="rId1"/>
  </p:sldMasterIdLst>
  <p:notesMasterIdLst>
    <p:notesMasterId r:id="rId11"/>
  </p:notesMasterIdLst>
  <p:handoutMasterIdLst>
    <p:handoutMasterId r:id="rId12"/>
  </p:handoutMasterIdLst>
  <p:sldIdLst>
    <p:sldId id="997" r:id="rId2"/>
    <p:sldId id="1007" r:id="rId3"/>
    <p:sldId id="1009" r:id="rId4"/>
    <p:sldId id="1010" r:id="rId5"/>
    <p:sldId id="1008" r:id="rId6"/>
    <p:sldId id="1011" r:id="rId7"/>
    <p:sldId id="1001" r:id="rId8"/>
    <p:sldId id="1002" r:id="rId9"/>
    <p:sldId id="1005" r:id="rId10"/>
  </p:sldIdLst>
  <p:sldSz cx="9144000" cy="6858000" type="screen4x3"/>
  <p:notesSz cx="7010400" cy="9296400"/>
  <p:defaultTextStyle>
    <a:defPPr>
      <a:defRPr lang="en-US"/>
    </a:defPPr>
    <a:lvl1pPr algn="ctr" rtl="0" eaLnBrk="0" fontAlgn="base" hangingPunct="0">
      <a:spcBef>
        <a:spcPct val="50000"/>
      </a:spcBef>
      <a:spcAft>
        <a:spcPct val="0"/>
      </a:spcAft>
      <a:defRPr sz="2000" kern="1200">
        <a:solidFill>
          <a:schemeClr val="bg2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50000"/>
      </a:spcBef>
      <a:spcAft>
        <a:spcPct val="0"/>
      </a:spcAft>
      <a:defRPr sz="2000" kern="1200">
        <a:solidFill>
          <a:schemeClr val="bg2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50000"/>
      </a:spcBef>
      <a:spcAft>
        <a:spcPct val="0"/>
      </a:spcAft>
      <a:defRPr sz="2000" kern="1200">
        <a:solidFill>
          <a:schemeClr val="bg2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50000"/>
      </a:spcBef>
      <a:spcAft>
        <a:spcPct val="0"/>
      </a:spcAft>
      <a:defRPr sz="2000" kern="1200">
        <a:solidFill>
          <a:schemeClr val="bg2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50000"/>
      </a:spcBef>
      <a:spcAft>
        <a:spcPct val="0"/>
      </a:spcAft>
      <a:defRPr sz="2000" kern="1200">
        <a:solidFill>
          <a:schemeClr val="bg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bg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bg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bg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bg2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  <a:srgbClr val="99FF99"/>
    <a:srgbClr val="0000FF"/>
    <a:srgbClr val="FFCCCC"/>
    <a:srgbClr val="9FCAFF"/>
    <a:srgbClr val="DDDDDD"/>
    <a:srgbClr val="99FFCC"/>
    <a:srgbClr val="33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971" autoAdjust="0"/>
    <p:restoredTop sz="95262" autoAdjust="0"/>
  </p:normalViewPr>
  <p:slideViewPr>
    <p:cSldViewPr>
      <p:cViewPr varScale="1">
        <p:scale>
          <a:sx n="114" d="100"/>
          <a:sy n="114" d="100"/>
        </p:scale>
        <p:origin x="-1566" y="-132"/>
      </p:cViewPr>
      <p:guideLst>
        <p:guide orient="horz" pos="2160"/>
        <p:guide pos="510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71544C-6647-7A44-A30B-40518DF4CE46}" type="datetimeFigureOut">
              <a:rPr lang="en-US" smtClean="0"/>
              <a:pPr/>
              <a:t>9/29/2010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1DEE20-7222-3F4B-902C-214D1A5332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02695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fld id="{1EE94C69-A77A-4829-890D-081FF2A674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61731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5603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spcBef>
                  <a:spcPct val="0"/>
                </a:spcBef>
              </a:pPr>
              <a:endParaRPr lang="en-US" sz="24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25604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1" hangingPunct="1">
                <a:spcBef>
                  <a:spcPct val="0"/>
                </a:spcBef>
              </a:pPr>
              <a:endParaRPr lang="en-US" sz="24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grpSp>
          <p:nvGrpSpPr>
            <p:cNvPr id="25605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25606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1" hangingPunct="1">
                  <a:spcBef>
                    <a:spcPct val="0"/>
                  </a:spcBef>
                </a:pPr>
                <a:endParaRPr lang="en-US" sz="240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607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1" hangingPunct="1">
                  <a:spcBef>
                    <a:spcPct val="0"/>
                  </a:spcBef>
                </a:pPr>
                <a:endParaRPr lang="en-US" sz="240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608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1" hangingPunct="1">
                  <a:spcBef>
                    <a:spcPct val="0"/>
                  </a:spcBef>
                </a:pPr>
                <a:endParaRPr lang="en-US" sz="240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609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1" hangingPunct="1">
                  <a:spcBef>
                    <a:spcPct val="0"/>
                  </a:spcBef>
                </a:pPr>
                <a:endParaRPr lang="en-US" sz="240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610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1" hangingPunct="1">
                  <a:spcBef>
                    <a:spcPct val="0"/>
                  </a:spcBef>
                </a:pPr>
                <a:endParaRPr lang="en-US" sz="240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611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1" hangingPunct="1">
                  <a:spcBef>
                    <a:spcPct val="0"/>
                  </a:spcBef>
                </a:pPr>
                <a:endParaRPr lang="en-US" sz="240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612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1" hangingPunct="1">
                  <a:spcBef>
                    <a:spcPct val="0"/>
                  </a:spcBef>
                </a:pPr>
                <a:endParaRPr lang="en-US" sz="240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613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1" hangingPunct="1">
                  <a:spcBef>
                    <a:spcPct val="0"/>
                  </a:spcBef>
                </a:pPr>
                <a:endParaRPr lang="en-US" sz="240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614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1" hangingPunct="1">
                  <a:spcBef>
                    <a:spcPct val="0"/>
                  </a:spcBef>
                </a:pPr>
                <a:endParaRPr lang="en-US" sz="240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615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1" hangingPunct="1">
                  <a:spcBef>
                    <a:spcPct val="0"/>
                  </a:spcBef>
                </a:pPr>
                <a:endParaRPr lang="en-US" sz="240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25616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75235A8-3F30-CD4B-93C3-534293F9D99E}" type="datetime1">
              <a:rPr lang="en-US" smtClean="0"/>
              <a:pPr/>
              <a:t>9/29/2010</a:t>
            </a:fld>
            <a:endParaRPr lang="en-US"/>
          </a:p>
        </p:txBody>
      </p:sp>
      <p:sp>
        <p:nvSpPr>
          <p:cNvPr id="25617" name="Rectangle 17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LHC status</a:t>
            </a:r>
            <a:endParaRPr lang="en-US"/>
          </a:p>
        </p:txBody>
      </p:sp>
      <p:sp>
        <p:nvSpPr>
          <p:cNvPr id="25618" name="Rectangle 1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fld id="{42080964-D815-4D51-9BE1-AC88875DFBA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561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38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62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LHC status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DD70A9-BAE9-49B5-BB4A-4022358022C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B5EB0835-724C-DB4C-B87E-E5087EDD3B4C}" type="datetime1">
              <a:rPr lang="en-US" smtClean="0"/>
              <a:pPr/>
              <a:t>9/29/2010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25400"/>
            <a:ext cx="2112963" cy="6283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400"/>
            <a:ext cx="6191250" cy="6283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LHC status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E8FBF62-69F5-429E-9AEA-628EF2B2989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3C8375E1-4E61-3444-AD31-027B9FCB23D9}" type="datetime1">
              <a:rPr lang="en-US" smtClean="0"/>
              <a:pPr/>
              <a:t>9/29/2010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25400"/>
            <a:ext cx="8229600" cy="5238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96975"/>
            <a:ext cx="4038600" cy="5111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4038600" cy="5111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632575"/>
            <a:ext cx="2895600" cy="25241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LHC status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902450" y="6632575"/>
            <a:ext cx="2133600" cy="252413"/>
          </a:xfrm>
        </p:spPr>
        <p:txBody>
          <a:bodyPr/>
          <a:lstStyle>
            <a:lvl1pPr>
              <a:defRPr/>
            </a:lvl1pPr>
          </a:lstStyle>
          <a:p>
            <a:fld id="{C49955D0-AFF1-4FD6-B1E6-F241286C4CD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34925" y="6616700"/>
            <a:ext cx="2133600" cy="268288"/>
          </a:xfrm>
        </p:spPr>
        <p:txBody>
          <a:bodyPr/>
          <a:lstStyle>
            <a:lvl1pPr>
              <a:defRPr/>
            </a:lvl1pPr>
          </a:lstStyle>
          <a:p>
            <a:fld id="{A374CA7F-3769-7E42-8A21-FB86B1656F95}" type="datetime1">
              <a:rPr lang="en-US" smtClean="0"/>
              <a:pPr/>
              <a:t>9/29/2010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25400"/>
            <a:ext cx="8229600" cy="5238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196975"/>
            <a:ext cx="8229600" cy="511175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632575"/>
            <a:ext cx="2895600" cy="25241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LHC status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902450" y="6632575"/>
            <a:ext cx="2133600" cy="252413"/>
          </a:xfrm>
        </p:spPr>
        <p:txBody>
          <a:bodyPr/>
          <a:lstStyle>
            <a:lvl1pPr>
              <a:defRPr/>
            </a:lvl1pPr>
          </a:lstStyle>
          <a:p>
            <a:fld id="{4F3283CE-86ED-4A5A-9952-48D6A180EE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34925" y="6616700"/>
            <a:ext cx="2133600" cy="268288"/>
          </a:xfrm>
        </p:spPr>
        <p:txBody>
          <a:bodyPr/>
          <a:lstStyle>
            <a:lvl1pPr>
              <a:defRPr/>
            </a:lvl1pPr>
          </a:lstStyle>
          <a:p>
            <a:fld id="{6FCAEBFB-D3B7-5C4D-9F05-2939C62AA7B9}" type="datetime1">
              <a:rPr lang="en-US" smtClean="0"/>
              <a:pPr/>
              <a:t>9/29/2010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wlhc logo1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681848" y="0"/>
            <a:ext cx="1357346" cy="1357346"/>
          </a:xfrm>
          <a:prstGeom prst="rect">
            <a:avLst/>
          </a:prstGeom>
          <a:effectLst>
            <a:glow rad="101600">
              <a:schemeClr val="accent1">
                <a:lumMod val="40000"/>
                <a:lumOff val="60000"/>
                <a:alpha val="40000"/>
              </a:schemeClr>
            </a:glow>
            <a:reflection blurRad="6350" stA="50000" endA="300" endPos="55000" dir="5400000" sy="-100000" algn="bl" rotWithShape="0"/>
            <a:softEdge rad="12700"/>
          </a:effectLst>
        </p:spPr>
      </p:pic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685800" y="1295400"/>
            <a:ext cx="8128000" cy="4597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itle Placeholder 1"/>
          <p:cNvSpPr>
            <a:spLocks noGrp="1"/>
          </p:cNvSpPr>
          <p:nvPr>
            <p:ph type="title"/>
          </p:nvPr>
        </p:nvSpPr>
        <p:spPr bwMode="auto">
          <a:xfrm>
            <a:off x="1600200" y="152400"/>
            <a:ext cx="73152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1"/>
          </p:nvPr>
        </p:nvSpPr>
        <p:spPr>
          <a:xfrm>
            <a:off x="204788" y="6553200"/>
            <a:ext cx="1199009" cy="198438"/>
          </a:xfr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23AB7DAF-1FA9-1144-9D4E-316596D676A8}" type="datetime1">
              <a:rPr lang="en-US" smtClean="0"/>
              <a:pPr>
                <a:defRPr/>
              </a:pPr>
              <a:t>9/29/2010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1764402" y="6553200"/>
            <a:ext cx="5615189" cy="198438"/>
          </a:xfr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 smtClean="0"/>
              <a:t>LHC status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8433851" y="6553200"/>
            <a:ext cx="495837" cy="198438"/>
          </a:xfr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F5548BC7-4E35-4494-AD1E-CD52997EA5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LHC status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C3E7D3-E8A8-4E1B-881E-DBC7929F152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29/9/2010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LHC status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6E0ED20-7A76-4972-AE92-35B37E63204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399B340B-B6C7-C244-BBB6-929F08A9C8F7}" type="datetime1">
              <a:rPr lang="en-US" smtClean="0"/>
              <a:pPr/>
              <a:t>9/29/2010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975"/>
            <a:ext cx="4038600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4038600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LHC status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C3C834-58DF-41D7-88B7-80F9B44404A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918A62C-E5F6-204F-BE87-40A651DA39B6}" type="datetime1">
              <a:rPr lang="en-US" smtClean="0"/>
              <a:pPr/>
              <a:t>9/29/2010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LHC status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5E1D296-40C6-4194-BE1B-ED8CF69751C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DEACDEB-B86A-A245-A93D-B51381F6EE9B}" type="datetime1">
              <a:rPr lang="en-US" smtClean="0"/>
              <a:pPr/>
              <a:t>9/29/2010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LHC status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D66058-8582-419F-AA3B-A79C8D77E78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B5BB0F48-4862-994E-8CDE-8D34C81B5B35}" type="datetime1">
              <a:rPr lang="en-US" smtClean="0"/>
              <a:pPr/>
              <a:t>9/29/2010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LHC status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5627ED7-E218-4887-B885-6131837B135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6048975A-2FA0-5C48-9028-A7DBE418C15D}" type="datetime1">
              <a:rPr lang="en-US" smtClean="0"/>
              <a:pPr/>
              <a:t>9/29/2010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LHC status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5E8A60-F04D-4DB5-AB5E-D47017D00F3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73BDDA5-D933-FA44-A43D-BCC1CC882D52}" type="datetime1">
              <a:rPr lang="en-US" smtClean="0"/>
              <a:pPr/>
              <a:t>9/29/2010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LHC status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76E6735-74B0-4165-999F-8C826942DD7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09950CC-3B82-5E45-A678-5CFAC51B5E2A}" type="datetime1">
              <a:rPr lang="en-US" smtClean="0"/>
              <a:pPr/>
              <a:t>9/29/2010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32575"/>
            <a:ext cx="2895600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/>
            </a:lvl1pPr>
          </a:lstStyle>
          <a:p>
            <a:r>
              <a:rPr lang="en-US" smtClean="0"/>
              <a:t>LHC status</a:t>
            </a: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02450" y="6632575"/>
            <a:ext cx="2133600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000"/>
            </a:lvl1pPr>
          </a:lstStyle>
          <a:p>
            <a:fld id="{212BBE4B-11BF-433F-B4D5-C48334632EB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459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25400"/>
            <a:ext cx="822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459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459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925" y="6616700"/>
            <a:ext cx="2133600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/>
            </a:lvl1pPr>
          </a:lstStyle>
          <a:p>
            <a:fld id="{174C0405-9B1B-A14E-B00B-BFBFE2BB4C58}" type="datetime1">
              <a:rPr lang="en-US" smtClean="0"/>
              <a:pPr/>
              <a:t>9/29/2010</a:t>
            </a:fld>
            <a:endParaRPr lang="en-US" dirty="0"/>
          </a:p>
        </p:txBody>
      </p:sp>
      <p:sp>
        <p:nvSpPr>
          <p:cNvPr id="24593" name="Line 17"/>
          <p:cNvSpPr>
            <a:spLocks noChangeShapeType="1"/>
          </p:cNvSpPr>
          <p:nvPr userDrawn="1"/>
        </p:nvSpPr>
        <p:spPr bwMode="auto">
          <a:xfrm>
            <a:off x="684213" y="620713"/>
            <a:ext cx="8280400" cy="0"/>
          </a:xfrm>
          <a:prstGeom prst="line">
            <a:avLst/>
          </a:prstGeom>
          <a:noFill/>
          <a:ln w="25400" cap="sq">
            <a:solidFill>
              <a:schemeClr val="bg2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4594" name="Picture 18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0"/>
            <a:ext cx="654050" cy="623888"/>
          </a:xfrm>
          <a:prstGeom prst="rect">
            <a:avLst/>
          </a:prstGeom>
          <a:noFill/>
          <a:ln w="12700" cap="sq" algn="ctr">
            <a:noFill/>
            <a:miter lim="800000"/>
            <a:headEnd/>
            <a:tailEnd type="none" w="lg" len="lg"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</p:sldLayoutIdLst>
  <p:hf sldNum="0" hdr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24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000">
          <a:solidFill>
            <a:srgbClr val="0000FF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16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Tuesday 28</a:t>
            </a:r>
            <a:r>
              <a:rPr lang="en-US" baseline="30000" dirty="0" smtClean="0"/>
              <a:t>th</a:t>
            </a:r>
            <a:r>
              <a:rPr lang="en-US" dirty="0" smtClean="0"/>
              <a:t> September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430" y="836640"/>
            <a:ext cx="8229600" cy="5111750"/>
          </a:xfrm>
        </p:spPr>
        <p:txBody>
          <a:bodyPr/>
          <a:lstStyle/>
          <a:p>
            <a:r>
              <a:rPr lang="en-US" dirty="0" smtClean="0"/>
              <a:t>Fill 1375 ongoing</a:t>
            </a:r>
          </a:p>
          <a:p>
            <a:r>
              <a:rPr lang="en-US" dirty="0" smtClean="0"/>
              <a:t>09:00 Move in Roman Pots</a:t>
            </a:r>
          </a:p>
          <a:p>
            <a:pPr lvl="1"/>
            <a:r>
              <a:rPr lang="en-US" dirty="0" smtClean="0"/>
              <a:t>‘Safe ones’ first</a:t>
            </a:r>
          </a:p>
          <a:p>
            <a:pPr lvl="1"/>
            <a:r>
              <a:rPr lang="en-US" dirty="0" smtClean="0"/>
              <a:t>Vertical one, which in the past caused UFO, move in 15 minutes before end of fill</a:t>
            </a:r>
          </a:p>
          <a:p>
            <a:pPr lvl="1"/>
            <a:r>
              <a:rPr lang="en-US" dirty="0" smtClean="0"/>
              <a:t>No problem! </a:t>
            </a:r>
          </a:p>
          <a:p>
            <a:r>
              <a:rPr lang="en-US" dirty="0" smtClean="0"/>
              <a:t>11:25 End of Fill 1375 (104 bunches)</a:t>
            </a:r>
          </a:p>
          <a:p>
            <a:pPr lvl="1"/>
            <a:r>
              <a:rPr lang="en-US" dirty="0" err="1" smtClean="0"/>
              <a:t>Lumi</a:t>
            </a:r>
            <a:r>
              <a:rPr lang="en-US" dirty="0" smtClean="0"/>
              <a:t>: 952, 1.59, 932, 889 nb-1</a:t>
            </a:r>
          </a:p>
          <a:p>
            <a:r>
              <a:rPr lang="en-US" dirty="0" smtClean="0"/>
              <a:t>PM: Planned for injection studies. Instead we had:</a:t>
            </a:r>
          </a:p>
          <a:p>
            <a:pPr lvl="1"/>
            <a:r>
              <a:rPr lang="en-US" dirty="0" smtClean="0"/>
              <a:t>RQD.A81 trip</a:t>
            </a:r>
          </a:p>
          <a:p>
            <a:pPr lvl="1"/>
            <a:r>
              <a:rPr lang="en-US" dirty="0" smtClean="0"/>
              <a:t>PS MPS problem (DCCT and controls)</a:t>
            </a:r>
          </a:p>
          <a:p>
            <a:pPr lvl="1"/>
            <a:r>
              <a:rPr lang="en-US" dirty="0" smtClean="0"/>
              <a:t>No beam most of the afternoon</a:t>
            </a:r>
          </a:p>
          <a:p>
            <a:r>
              <a:rPr lang="en-US" dirty="0" smtClean="0"/>
              <a:t>17:30 Inject for the first time 152 – 8 =144 bunches !</a:t>
            </a:r>
          </a:p>
          <a:p>
            <a:pPr lvl="1"/>
            <a:r>
              <a:rPr lang="en-US" dirty="0" smtClean="0"/>
              <a:t>8 bunches did not go in because of Abort Gap Keeper</a:t>
            </a:r>
          </a:p>
          <a:p>
            <a:pPr lvl="1"/>
            <a:r>
              <a:rPr lang="en-US" dirty="0" smtClean="0"/>
              <a:t>Successful test of Software and Hardware Interlocks</a:t>
            </a:r>
          </a:p>
          <a:p>
            <a:endParaRPr lang="en-US" dirty="0" smtClean="0"/>
          </a:p>
          <a:p>
            <a:pPr lvl="1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LHC status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 smtClean="0"/>
              <a:t>29/9/2010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Tune FB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420" y="692620"/>
            <a:ext cx="8229600" cy="2952125"/>
          </a:xfrm>
        </p:spPr>
        <p:txBody>
          <a:bodyPr/>
          <a:lstStyle/>
          <a:p>
            <a:r>
              <a:rPr lang="en-US" dirty="0" smtClean="0"/>
              <a:t>Preliminary look at Tune-FB outage during the last ramp:</a:t>
            </a:r>
            <a:br>
              <a:rPr lang="en-US" dirty="0" smtClean="0"/>
            </a:br>
            <a:endParaRPr lang="en-US" dirty="0" smtClean="0"/>
          </a:p>
          <a:p>
            <a:r>
              <a:rPr lang="en-US" sz="1600" dirty="0" smtClean="0"/>
              <a:t>Swapped the 'development' with 'old operational' BBQ system</a:t>
            </a:r>
            <a:r>
              <a:rPr lang="en-US" sz="1000" dirty="0" smtClean="0"/>
              <a:t>, now containing a 400 MHz low-pass filter prior to the BBQ detector. This </a:t>
            </a:r>
            <a:r>
              <a:rPr lang="en-US" sz="1000" dirty="0" err="1" smtClean="0"/>
              <a:t>fillter</a:t>
            </a:r>
            <a:r>
              <a:rPr lang="en-US" sz="1000" dirty="0" smtClean="0"/>
              <a:t> effectively reduces the intensity seen by the BBQ by more than a factor of two. Still, the time the B1/2 switched 'off' during the ramp seems to coincide with the longitudinal activity which may indicate that this switch-off is primarily related to the BBQ sensitivity to longitudinal effects (bunch shape/filling pattern) than the bunch intensity itself. </a:t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600" dirty="0" smtClean="0"/>
              <a:t>While noisy, tunes seemed to be tracked </a:t>
            </a:r>
            <a:r>
              <a:rPr lang="en-US" sz="1000" dirty="0" smtClean="0"/>
              <a:t>-- in contrast to previous ramps where the tune lines were swamped by an increasing noise-level in the BBQ spectra. Attached measured tunes during ramp, flat-top, squeeze and physics. Suspect additional interference lines in the spectra. </a:t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>Tune-FB switched 'off' for B1 during the squeeze due to (possibly spurious) </a:t>
            </a:r>
            <a:r>
              <a:rPr lang="en-US" sz="1000" dirty="0" err="1" smtClean="0"/>
              <a:t>betatron</a:t>
            </a:r>
            <a:r>
              <a:rPr lang="en-US" sz="1000" dirty="0" smtClean="0"/>
              <a:t> coupling dominating the effective tune-split. B2 signals and measured seemed to be fine though... </a:t>
            </a:r>
            <a:endParaRPr lang="en-US" dirty="0" smtClean="0"/>
          </a:p>
          <a:p>
            <a:r>
              <a:rPr lang="en-US" dirty="0" smtClean="0"/>
              <a:t>Further analysis is required... 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0" y="3861060"/>
            <a:ext cx="3605760" cy="2746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7092350" y="3356990"/>
            <a:ext cx="1224170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Ralph S.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632575"/>
            <a:ext cx="2895600" cy="252413"/>
          </a:xfrm>
        </p:spPr>
        <p:txBody>
          <a:bodyPr/>
          <a:lstStyle/>
          <a:p>
            <a:r>
              <a:rPr lang="en-US" smtClean="0"/>
              <a:t>LHC status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2"/>
          </p:nvPr>
        </p:nvSpPr>
        <p:spPr>
          <a:xfrm>
            <a:off x="34925" y="6616700"/>
            <a:ext cx="2133600" cy="268288"/>
          </a:xfrm>
        </p:spPr>
        <p:txBody>
          <a:bodyPr/>
          <a:lstStyle/>
          <a:p>
            <a:r>
              <a:rPr lang="en-US" dirty="0" smtClean="0"/>
              <a:t>29/9/2010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420" y="3855386"/>
            <a:ext cx="3948111" cy="2886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Roman Pots – all going fine…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420" y="1340710"/>
            <a:ext cx="8229600" cy="1007855"/>
          </a:xfrm>
        </p:spPr>
        <p:txBody>
          <a:bodyPr/>
          <a:lstStyle/>
          <a:p>
            <a:r>
              <a:rPr lang="en-US" dirty="0" smtClean="0"/>
              <a:t>After all pots were in TOTEM took data for ~20 min (20 </a:t>
            </a:r>
            <a:r>
              <a:rPr lang="en-US" dirty="0" err="1" smtClean="0"/>
              <a:t>nb</a:t>
            </a:r>
            <a:r>
              <a:rPr lang="en-US" dirty="0" smtClean="0"/>
              <a:t>^-1) before the beam was dumped with a programmed dump. No "UFO" type losses were seen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410" y="2852920"/>
            <a:ext cx="8451969" cy="3881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632575"/>
            <a:ext cx="2895600" cy="252413"/>
          </a:xfrm>
        </p:spPr>
        <p:txBody>
          <a:bodyPr/>
          <a:lstStyle/>
          <a:p>
            <a:r>
              <a:rPr lang="en-US" smtClean="0"/>
              <a:t>LHC status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2"/>
          </p:nvPr>
        </p:nvSpPr>
        <p:spPr>
          <a:xfrm>
            <a:off x="34925" y="6616700"/>
            <a:ext cx="2133600" cy="268288"/>
          </a:xfrm>
        </p:spPr>
        <p:txBody>
          <a:bodyPr/>
          <a:lstStyle/>
          <a:p>
            <a:r>
              <a:rPr lang="en-US" dirty="0" smtClean="0"/>
              <a:t>29/9/2010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12:00 RQD.A81 trip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430" y="692620"/>
            <a:ext cx="8229600" cy="1007855"/>
          </a:xfrm>
        </p:spPr>
        <p:txBody>
          <a:bodyPr/>
          <a:lstStyle/>
          <a:p>
            <a:r>
              <a:rPr lang="en-US" sz="2000" dirty="0" smtClean="0"/>
              <a:t>Trip due to QPS at the end of the cycle. </a:t>
            </a:r>
          </a:p>
          <a:p>
            <a:r>
              <a:rPr lang="en-US" sz="2000" dirty="0" smtClean="0"/>
              <a:t>On the </a:t>
            </a:r>
            <a:r>
              <a:rPr lang="en-US" sz="2000" dirty="0" err="1" smtClean="0"/>
              <a:t>rampdown</a:t>
            </a:r>
            <a:r>
              <a:rPr lang="en-US" sz="2000" dirty="0" smtClean="0"/>
              <a:t> the RQD.A81 tripped near the end of the cycle. There was clearly some noise on the U_RES around RQD./RQF at 11R8 but the trip ( with heaters firing) appears to be triggered 0.1mv below the 0.5mV threshold.</a:t>
            </a:r>
            <a:endParaRPr lang="en-US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530" y="2564880"/>
            <a:ext cx="6534905" cy="4031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632575"/>
            <a:ext cx="2895600" cy="252413"/>
          </a:xfrm>
        </p:spPr>
        <p:txBody>
          <a:bodyPr/>
          <a:lstStyle/>
          <a:p>
            <a:r>
              <a:rPr lang="en-US" smtClean="0"/>
              <a:t>LHC status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2"/>
          </p:nvPr>
        </p:nvSpPr>
        <p:spPr>
          <a:xfrm>
            <a:off x="34925" y="6616700"/>
            <a:ext cx="2133600" cy="268288"/>
          </a:xfrm>
        </p:spPr>
        <p:txBody>
          <a:bodyPr/>
          <a:lstStyle/>
          <a:p>
            <a:r>
              <a:rPr lang="en-US" dirty="0" smtClean="0"/>
              <a:t>29/9/2010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Tuesday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410" y="620610"/>
            <a:ext cx="8229600" cy="3024135"/>
          </a:xfrm>
        </p:spPr>
        <p:txBody>
          <a:bodyPr/>
          <a:lstStyle/>
          <a:p>
            <a:r>
              <a:rPr lang="en-US" dirty="0" smtClean="0"/>
              <a:t>20:00 Shift last injection by 250 ns to avoid AGK stopping injection and successfully inject 152 bunches</a:t>
            </a:r>
          </a:p>
          <a:p>
            <a:pPr lvl="1"/>
            <a:r>
              <a:rPr lang="en-US" dirty="0" smtClean="0"/>
              <a:t>Dump for interlocked BPM test: OK</a:t>
            </a:r>
          </a:p>
          <a:p>
            <a:pPr lvl="1"/>
            <a:r>
              <a:rPr lang="en-US" dirty="0" smtClean="0"/>
              <a:t>Fill for physics (the plan)</a:t>
            </a:r>
          </a:p>
          <a:p>
            <a:r>
              <a:rPr lang="en-US" dirty="0" smtClean="0"/>
              <a:t>21:45 Beams dumped at end of 1st squeeze step. </a:t>
            </a:r>
          </a:p>
          <a:p>
            <a:pPr lvl="1"/>
            <a:r>
              <a:rPr lang="en-US" dirty="0" smtClean="0"/>
              <a:t>BLMs left of 2 triggered, fast localized loss. </a:t>
            </a:r>
            <a:br>
              <a:rPr lang="en-US" dirty="0" smtClean="0"/>
            </a:br>
            <a:r>
              <a:rPr lang="en-US" dirty="0" smtClean="0"/>
              <a:t>Possibly another UFO event. </a:t>
            </a:r>
            <a:br>
              <a:rPr lang="en-US" dirty="0" smtClean="0"/>
            </a:br>
            <a:r>
              <a:rPr lang="en-US" dirty="0" smtClean="0"/>
              <a:t>Orbit was fine, tunes under control, lifetime above 25 hours.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632575"/>
            <a:ext cx="2895600" cy="252413"/>
          </a:xfrm>
        </p:spPr>
        <p:txBody>
          <a:bodyPr/>
          <a:lstStyle/>
          <a:p>
            <a:r>
              <a:rPr lang="en-US" smtClean="0"/>
              <a:t>LHC status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2"/>
          </p:nvPr>
        </p:nvSpPr>
        <p:spPr>
          <a:xfrm>
            <a:off x="34925" y="6616700"/>
            <a:ext cx="2133600" cy="268288"/>
          </a:xfrm>
        </p:spPr>
        <p:txBody>
          <a:bodyPr/>
          <a:lstStyle/>
          <a:p>
            <a:r>
              <a:rPr lang="en-US" dirty="0" smtClean="0"/>
              <a:t>29/9/2010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420" y="3643691"/>
            <a:ext cx="4291001" cy="3025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48195" y="3633837"/>
            <a:ext cx="4014843" cy="303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Tuesday Night / Wednesday Morning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00:00 Fill again with152 bunches</a:t>
            </a:r>
          </a:p>
          <a:p>
            <a:pPr lvl="1"/>
            <a:r>
              <a:rPr lang="en-US" dirty="0" smtClean="0"/>
              <a:t>IQC fine again</a:t>
            </a:r>
          </a:p>
          <a:p>
            <a:r>
              <a:rPr lang="en-US" dirty="0" smtClean="0"/>
              <a:t>01:02 Beams dumped in ramp around 1 </a:t>
            </a:r>
            <a:r>
              <a:rPr lang="en-US" dirty="0" err="1" smtClean="0"/>
              <a:t>TeV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Trip of </a:t>
            </a:r>
            <a:r>
              <a:rPr lang="en-US" dirty="0" err="1" smtClean="0"/>
              <a:t>undulator</a:t>
            </a:r>
            <a:r>
              <a:rPr lang="en-US" dirty="0" smtClean="0"/>
              <a:t> RU.L4, </a:t>
            </a:r>
            <a:r>
              <a:rPr lang="en-US" dirty="0" err="1" smtClean="0"/>
              <a:t>Ures</a:t>
            </a:r>
            <a:r>
              <a:rPr lang="en-US" dirty="0" smtClean="0"/>
              <a:t> above thresholds</a:t>
            </a:r>
          </a:p>
          <a:p>
            <a:pPr lvl="1"/>
            <a:r>
              <a:rPr lang="en-US" dirty="0" smtClean="0"/>
              <a:t>Trip of RQ9.R1 during the ramp down, can be reset </a:t>
            </a:r>
          </a:p>
          <a:p>
            <a:pPr lvl="1"/>
            <a:r>
              <a:rPr lang="en-US" dirty="0" smtClean="0"/>
              <a:t>At the end of </a:t>
            </a:r>
            <a:r>
              <a:rPr lang="en-US" dirty="0" err="1" smtClean="0"/>
              <a:t>precycle</a:t>
            </a:r>
            <a:r>
              <a:rPr lang="en-US" dirty="0" smtClean="0"/>
              <a:t> of S12, RQT13.L2B2 tripped at zero </a:t>
            </a:r>
            <a:r>
              <a:rPr lang="en-US" dirty="0" smtClean="0"/>
              <a:t>current</a:t>
            </a:r>
            <a:endParaRPr lang="en-US" dirty="0" smtClean="0"/>
          </a:p>
          <a:p>
            <a:r>
              <a:rPr lang="en-US" dirty="0" smtClean="0"/>
              <a:t>04:00 Pilots in again</a:t>
            </a:r>
          </a:p>
          <a:p>
            <a:pPr lvl="1"/>
            <a:r>
              <a:rPr lang="en-US" dirty="0" smtClean="0"/>
              <a:t>Lost QPS-OK on RB.67 because of a heater discharging on MBA8.L7-&gt; Access: Standard </a:t>
            </a:r>
            <a:r>
              <a:rPr lang="en-US" dirty="0" smtClean="0"/>
              <a:t>change of switch</a:t>
            </a:r>
            <a:endParaRPr lang="en-US" dirty="0" smtClean="0"/>
          </a:p>
          <a:p>
            <a:r>
              <a:rPr lang="en-US" dirty="0" smtClean="0"/>
              <a:t>08:15</a:t>
            </a:r>
          </a:p>
          <a:p>
            <a:pPr lvl="1"/>
            <a:r>
              <a:rPr lang="en-US" dirty="0" smtClean="0"/>
              <a:t>QPS ok</a:t>
            </a:r>
          </a:p>
          <a:p>
            <a:pPr lvl="1"/>
            <a:r>
              <a:rPr lang="en-US" dirty="0" smtClean="0"/>
              <a:t>Prepare for injection studies 8 &amp; 16 bunches</a:t>
            </a:r>
            <a:br>
              <a:rPr lang="en-US" dirty="0" smtClean="0"/>
            </a:b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LHC status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29/9/2010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11450" y="1628750"/>
          <a:ext cx="8137130" cy="266892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015619"/>
                <a:gridCol w="648751"/>
                <a:gridCol w="5472760"/>
              </a:tblGrid>
              <a:tr h="462921">
                <a:tc>
                  <a:txBody>
                    <a:bodyPr/>
                    <a:lstStyle/>
                    <a:p>
                      <a:r>
                        <a:rPr lang="en-US" dirty="0" smtClean="0"/>
                        <a:t>Wednesday</a:t>
                      </a:r>
                      <a:r>
                        <a:rPr lang="en-US" baseline="0" dirty="0" smtClean="0"/>
                        <a:t> 29</a:t>
                      </a:r>
                      <a:r>
                        <a:rPr lang="en-US" baseline="30000" dirty="0" smtClean="0"/>
                        <a:t>th</a:t>
                      </a:r>
                      <a:endParaRPr lang="en-US" baseline="0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M/A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Injection Studies 16 bunches</a:t>
                      </a:r>
                    </a:p>
                  </a:txBody>
                  <a:tcPr/>
                </a:tc>
              </a:tr>
              <a:tr h="462921">
                <a:tc>
                  <a:txBody>
                    <a:bodyPr/>
                    <a:lstStyle/>
                    <a:p>
                      <a:r>
                        <a:rPr lang="en-US" dirty="0" smtClean="0"/>
                        <a:t>Wednesday 29</a:t>
                      </a:r>
                      <a:r>
                        <a:rPr lang="en-US" baseline="30000" dirty="0" smtClean="0"/>
                        <a:t>th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A/N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Physics </a:t>
                      </a:r>
                      <a:r>
                        <a:rPr lang="en-US" dirty="0" smtClean="0"/>
                        <a:t>152 b</a:t>
                      </a:r>
                      <a:endParaRPr lang="en-US" dirty="0"/>
                    </a:p>
                  </a:txBody>
                  <a:tcPr/>
                </a:tc>
              </a:tr>
              <a:tr h="462921">
                <a:tc>
                  <a:txBody>
                    <a:bodyPr/>
                    <a:lstStyle/>
                    <a:p>
                      <a:r>
                        <a:rPr lang="en-US" dirty="0" smtClean="0"/>
                        <a:t>Thursday 30</a:t>
                      </a:r>
                      <a:r>
                        <a:rPr lang="en-US" baseline="30000" dirty="0" smtClean="0"/>
                        <a:t>th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Abort Gap Cleaning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Feedback Controller update and tests at 450 </a:t>
                      </a:r>
                      <a:r>
                        <a:rPr lang="en-US" baseline="0" dirty="0" err="1" smtClean="0"/>
                        <a:t>GeV</a:t>
                      </a:r>
                      <a:endParaRPr lang="en-US" baseline="0" dirty="0" smtClean="0"/>
                    </a:p>
                  </a:txBody>
                  <a:tcPr/>
                </a:tc>
              </a:tr>
              <a:tr h="4629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Thursday 30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Physics 152 b</a:t>
                      </a:r>
                      <a:endParaRPr lang="en-US" dirty="0"/>
                    </a:p>
                  </a:txBody>
                  <a:tcPr/>
                </a:tc>
              </a:tr>
              <a:tr h="462921">
                <a:tc>
                  <a:txBody>
                    <a:bodyPr/>
                    <a:lstStyle/>
                    <a:p>
                      <a:r>
                        <a:rPr lang="en-US" dirty="0" smtClean="0"/>
                        <a:t>Friday 1st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VdM</a:t>
                      </a:r>
                      <a:r>
                        <a:rPr lang="en-US" baseline="0" dirty="0" smtClean="0"/>
                        <a:t> Atlas &amp; CMS  (</a:t>
                      </a:r>
                      <a:r>
                        <a:rPr lang="en-US" baseline="0" dirty="0" err="1" smtClean="0"/>
                        <a:t>LHCb</a:t>
                      </a:r>
                      <a:r>
                        <a:rPr lang="en-US" baseline="0" dirty="0" smtClean="0"/>
                        <a:t> next week)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195670" y="836640"/>
            <a:ext cx="42485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TOTEM – 1 to 2 hours before EOF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632575"/>
            <a:ext cx="2895600" cy="252413"/>
          </a:xfrm>
        </p:spPr>
        <p:txBody>
          <a:bodyPr/>
          <a:lstStyle/>
          <a:p>
            <a:r>
              <a:rPr lang="en-US" smtClean="0"/>
              <a:t>LHC status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2"/>
          </p:nvPr>
        </p:nvSpPr>
        <p:spPr>
          <a:xfrm>
            <a:off x="34925" y="6616700"/>
            <a:ext cx="2133600" cy="268288"/>
          </a:xfrm>
        </p:spPr>
        <p:txBody>
          <a:bodyPr/>
          <a:lstStyle/>
          <a:p>
            <a:r>
              <a:rPr lang="en-US" dirty="0" smtClean="0"/>
              <a:t>29/9/2010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the list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Transverse damper – 2 hours without beam – no access</a:t>
            </a:r>
          </a:p>
          <a:p>
            <a:r>
              <a:rPr lang="en-US" dirty="0" smtClean="0"/>
              <a:t>MKQA – possible access</a:t>
            </a:r>
          </a:p>
          <a:p>
            <a:r>
              <a:rPr lang="en-US" dirty="0" smtClean="0"/>
              <a:t>Voltage </a:t>
            </a:r>
            <a:r>
              <a:rPr lang="en-US" dirty="0" err="1" smtClean="0"/>
              <a:t>rampdown@injection</a:t>
            </a:r>
            <a:endParaRPr lang="en-US" dirty="0" smtClean="0"/>
          </a:p>
          <a:p>
            <a:r>
              <a:rPr lang="en-US" dirty="0" smtClean="0"/>
              <a:t>Lift maintenance</a:t>
            </a:r>
          </a:p>
          <a:p>
            <a:r>
              <a:rPr lang="en-US" dirty="0" smtClean="0"/>
              <a:t>Intensity effects</a:t>
            </a:r>
          </a:p>
          <a:p>
            <a:pPr lvl="1"/>
            <a:r>
              <a:rPr lang="en-US" dirty="0" smtClean="0"/>
              <a:t>Vacuum – point 5 – sharp increase during ramp, dropping back off after end</a:t>
            </a:r>
          </a:p>
          <a:p>
            <a:r>
              <a:rPr lang="en-US" dirty="0" smtClean="0"/>
              <a:t>Quench test with circulating beam – access required first to install RADMONs</a:t>
            </a:r>
          </a:p>
          <a:p>
            <a:pPr lvl="0" eaLnBrk="0" hangingPunct="0">
              <a:defRPr/>
            </a:pPr>
            <a:r>
              <a:rPr lang="en-GB" dirty="0"/>
              <a:t>Test of new beam presence flag system – M. </a:t>
            </a:r>
            <a:r>
              <a:rPr lang="en-GB" dirty="0" err="1"/>
              <a:t>Gasior</a:t>
            </a:r>
            <a:endParaRPr lang="en-GB" dirty="0"/>
          </a:p>
          <a:p>
            <a:pPr lvl="0" eaLnBrk="0" hangingPunct="0">
              <a:defRPr/>
            </a:pPr>
            <a:r>
              <a:rPr lang="en-US" dirty="0" smtClean="0"/>
              <a:t>CO </a:t>
            </a:r>
            <a:r>
              <a:rPr lang="en-US" dirty="0"/>
              <a:t>security intervention to be scheduled - </a:t>
            </a:r>
            <a:r>
              <a:rPr lang="en-US" dirty="0" err="1"/>
              <a:t>A.Bland</a:t>
            </a:r>
            <a:r>
              <a:rPr lang="en-US" dirty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632575"/>
            <a:ext cx="2895600" cy="252413"/>
          </a:xfrm>
        </p:spPr>
        <p:txBody>
          <a:bodyPr/>
          <a:lstStyle/>
          <a:p>
            <a:r>
              <a:rPr lang="en-US" smtClean="0"/>
              <a:t>LHC status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2"/>
          </p:nvPr>
        </p:nvSpPr>
        <p:spPr>
          <a:xfrm>
            <a:off x="34925" y="6616700"/>
            <a:ext cx="2133600" cy="268288"/>
          </a:xfrm>
        </p:spPr>
        <p:txBody>
          <a:bodyPr/>
          <a:lstStyle/>
          <a:p>
            <a:r>
              <a:rPr lang="en-US" dirty="0" smtClean="0"/>
              <a:t>29/9/2010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 MD  - c/o JJG – One Shift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430" y="908650"/>
            <a:ext cx="8229600" cy="5111750"/>
          </a:xfrm>
        </p:spPr>
        <p:txBody>
          <a:bodyPr/>
          <a:lstStyle/>
          <a:p>
            <a:r>
              <a:rPr lang="en-US" sz="1800" dirty="0"/>
              <a:t>Measure the sensitivity of </a:t>
            </a:r>
            <a:r>
              <a:rPr lang="en-US" sz="1800" dirty="0" err="1"/>
              <a:t>Marek’s</a:t>
            </a:r>
            <a:r>
              <a:rPr lang="en-US" sz="1800" dirty="0"/>
              <a:t> new beam presence detection system</a:t>
            </a:r>
          </a:p>
          <a:p>
            <a:r>
              <a:rPr lang="en-US" sz="1800" dirty="0" smtClean="0"/>
              <a:t>Check </a:t>
            </a:r>
            <a:r>
              <a:rPr lang="en-US" sz="1800" dirty="0"/>
              <a:t>the linearity of the fast BCT’s in the new configuration for nominal bunches</a:t>
            </a:r>
          </a:p>
          <a:p>
            <a:r>
              <a:rPr lang="en-US" sz="1800" dirty="0" smtClean="0"/>
              <a:t>Tune </a:t>
            </a:r>
            <a:r>
              <a:rPr lang="en-US" sz="1800" dirty="0"/>
              <a:t>the High BW/Low Gain fast BCT calibration for the coming ion run</a:t>
            </a:r>
          </a:p>
          <a:p>
            <a:r>
              <a:rPr lang="en-US" sz="1800" dirty="0" smtClean="0"/>
              <a:t>Measure </a:t>
            </a:r>
            <a:r>
              <a:rPr lang="en-US" sz="1800" dirty="0"/>
              <a:t>the High BW/Low Gain fast BCT sensitivity limit and linearity for low intensity bunches (ion run</a:t>
            </a:r>
            <a:r>
              <a:rPr lang="en-US" sz="1800" dirty="0" smtClean="0"/>
              <a:t>)</a:t>
            </a:r>
          </a:p>
          <a:p>
            <a:r>
              <a:rPr lang="en-US" sz="1800" dirty="0" smtClean="0"/>
              <a:t>Re</a:t>
            </a:r>
            <a:r>
              <a:rPr lang="en-US" sz="1800" dirty="0"/>
              <a:t>-check BPM sensitivity limit</a:t>
            </a:r>
          </a:p>
          <a:p>
            <a:r>
              <a:rPr lang="en-US" sz="1800" dirty="0" smtClean="0"/>
              <a:t>Calibrate </a:t>
            </a:r>
            <a:r>
              <a:rPr lang="en-US" sz="1800" dirty="0"/>
              <a:t>the abort gap over the whole ramp</a:t>
            </a:r>
          </a:p>
          <a:p>
            <a:r>
              <a:rPr lang="en-US" sz="1800" dirty="0" smtClean="0"/>
              <a:t>Check </a:t>
            </a:r>
            <a:r>
              <a:rPr lang="en-US" sz="1800" dirty="0"/>
              <a:t>the abort gap acquisition gate timing resolution and stability</a:t>
            </a:r>
          </a:p>
          <a:p>
            <a:r>
              <a:rPr lang="en-US" sz="1800" dirty="0" smtClean="0"/>
              <a:t>Commission </a:t>
            </a:r>
            <a:r>
              <a:rPr lang="en-US" sz="1800" dirty="0"/>
              <a:t>BGI in preparation to ions</a:t>
            </a:r>
          </a:p>
          <a:p>
            <a:r>
              <a:rPr lang="en-US" sz="1800" dirty="0" smtClean="0"/>
              <a:t>Check </a:t>
            </a:r>
            <a:r>
              <a:rPr lang="en-US" sz="1800" dirty="0"/>
              <a:t>BSRT/BGI/BWS cross-calibration including corresponding emittance logging</a:t>
            </a:r>
          </a:p>
          <a:p>
            <a:r>
              <a:rPr lang="en-US" sz="1800" dirty="0" smtClean="0"/>
              <a:t>Test </a:t>
            </a:r>
            <a:r>
              <a:rPr lang="en-US" sz="1800" dirty="0"/>
              <a:t>and compare bunch/bunch profile measurement via BWS and/or </a:t>
            </a:r>
            <a:r>
              <a:rPr lang="en-US" sz="1800" dirty="0" smtClean="0"/>
              <a:t>BSRT</a:t>
            </a:r>
            <a:endParaRPr lang="en-US" sz="1800" dirty="0"/>
          </a:p>
          <a:p>
            <a:r>
              <a:rPr lang="en-US" sz="1800" dirty="0"/>
              <a:t>For all this, we would need the 2 rings for a few hours at 450 GeV then a ramp and again a few hours at 3.5 TeV.</a:t>
            </a:r>
          </a:p>
          <a:p>
            <a:r>
              <a:rPr lang="en-US" sz="1800" dirty="0"/>
              <a:t>This would be really difficult to fit in a 4 hour slot. 8 would be perfect but we could try with 6.</a:t>
            </a: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632575"/>
            <a:ext cx="2895600" cy="252413"/>
          </a:xfrm>
        </p:spPr>
        <p:txBody>
          <a:bodyPr/>
          <a:lstStyle/>
          <a:p>
            <a:r>
              <a:rPr lang="en-US" smtClean="0"/>
              <a:t>LHC status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2"/>
          </p:nvPr>
        </p:nvSpPr>
        <p:spPr>
          <a:xfrm>
            <a:off x="34925" y="6616700"/>
            <a:ext cx="2133600" cy="268288"/>
          </a:xfrm>
        </p:spPr>
        <p:txBody>
          <a:bodyPr/>
          <a:lstStyle/>
          <a:p>
            <a:r>
              <a:rPr lang="en-US" dirty="0" smtClean="0"/>
              <a:t>29/9/2010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48626600"/>
      </p:ext>
    </p:extLst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41175</TotalTime>
  <Words>682</Words>
  <Application>Microsoft Office PowerPoint</Application>
  <PresentationFormat>On-screen Show (4:3)</PresentationFormat>
  <Paragraphs>104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Pixel</vt:lpstr>
      <vt:lpstr>Tuesday 28th September</vt:lpstr>
      <vt:lpstr>Tune FB</vt:lpstr>
      <vt:lpstr>Roman Pots – all going fine…</vt:lpstr>
      <vt:lpstr>12:00 RQD.A81 trip </vt:lpstr>
      <vt:lpstr>Tuesday continued</vt:lpstr>
      <vt:lpstr>Tuesday Night / Wednesday Morning</vt:lpstr>
      <vt:lpstr>Plans</vt:lpstr>
      <vt:lpstr>On the list</vt:lpstr>
      <vt:lpstr>BI MD  - c/o JJG – One Shift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FGC Software Design Review</dc:title>
  <dc:creator>Quentin King</dc:creator>
  <cp:lastModifiedBy>NICE</cp:lastModifiedBy>
  <cp:revision>2064</cp:revision>
  <dcterms:created xsi:type="dcterms:W3CDTF">2010-07-26T05:43:59Z</dcterms:created>
  <dcterms:modified xsi:type="dcterms:W3CDTF">2010-09-29T07:11:02Z</dcterms:modified>
</cp:coreProperties>
</file>