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997" r:id="rId2"/>
    <p:sldId id="1007" r:id="rId3"/>
    <p:sldId id="1009" r:id="rId4"/>
    <p:sldId id="1010" r:id="rId5"/>
    <p:sldId id="1008" r:id="rId6"/>
    <p:sldId id="1011" r:id="rId7"/>
    <p:sldId id="1001" r:id="rId8"/>
    <p:sldId id="1002" r:id="rId9"/>
    <p:sldId id="1005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4" d="100"/>
          <a:sy n="114" d="100"/>
        </p:scale>
        <p:origin x="-1566" y="-13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9/29/2010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9/29/2010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9/29/2010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9/29/2010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28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Fill 1375 ongoing</a:t>
            </a:r>
          </a:p>
          <a:p>
            <a:r>
              <a:rPr lang="en-US" dirty="0" smtClean="0"/>
              <a:t>09:00 Move in Roman Pots</a:t>
            </a:r>
          </a:p>
          <a:p>
            <a:pPr lvl="1"/>
            <a:r>
              <a:rPr lang="en-US" dirty="0" smtClean="0"/>
              <a:t>‘Safe ones’ first</a:t>
            </a:r>
          </a:p>
          <a:p>
            <a:pPr lvl="1"/>
            <a:r>
              <a:rPr lang="en-US" dirty="0" smtClean="0"/>
              <a:t>Vertical one, which in the past caused UFO, move in 15 minutes before end of fill</a:t>
            </a:r>
          </a:p>
          <a:p>
            <a:pPr lvl="1"/>
            <a:r>
              <a:rPr lang="en-US" dirty="0" smtClean="0"/>
              <a:t>No problem! </a:t>
            </a:r>
          </a:p>
          <a:p>
            <a:r>
              <a:rPr lang="en-US" dirty="0" smtClean="0"/>
              <a:t>11:25 End of Fill 1375 (104 bunches)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: 952, 1.59, 932, 889 nb-1</a:t>
            </a:r>
          </a:p>
          <a:p>
            <a:r>
              <a:rPr lang="en-US" dirty="0" smtClean="0"/>
              <a:t>PM: Planned for injection studies. Instead we had:</a:t>
            </a:r>
          </a:p>
          <a:p>
            <a:pPr lvl="1"/>
            <a:r>
              <a:rPr lang="en-US" dirty="0" smtClean="0"/>
              <a:t>RQD.A81 trip</a:t>
            </a:r>
          </a:p>
          <a:p>
            <a:pPr lvl="1"/>
            <a:r>
              <a:rPr lang="en-US" dirty="0" smtClean="0"/>
              <a:t>PS MPS problem (DCCT and controls)</a:t>
            </a:r>
          </a:p>
          <a:p>
            <a:pPr lvl="1"/>
            <a:r>
              <a:rPr lang="en-US" dirty="0" smtClean="0"/>
              <a:t>No beam most of the afternoon</a:t>
            </a:r>
          </a:p>
          <a:p>
            <a:r>
              <a:rPr lang="en-US" dirty="0" smtClean="0"/>
              <a:t>17:30 Inject for the first time 152 – 8 =144 bunches !</a:t>
            </a:r>
          </a:p>
          <a:p>
            <a:pPr lvl="1"/>
            <a:r>
              <a:rPr lang="en-US" dirty="0" smtClean="0"/>
              <a:t>8 bunches did not go in because of Abort Gap Keeper</a:t>
            </a:r>
          </a:p>
          <a:p>
            <a:pPr lvl="1"/>
            <a:r>
              <a:rPr lang="en-US" dirty="0" smtClean="0"/>
              <a:t>Successful test of Software and Hardware Interlocks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2952125"/>
          </a:xfrm>
        </p:spPr>
        <p:txBody>
          <a:bodyPr/>
          <a:lstStyle/>
          <a:p>
            <a:r>
              <a:rPr lang="en-US" dirty="0" smtClean="0"/>
              <a:t>Preliminary look at Tune-FB outage during the last ramp:</a:t>
            </a:r>
            <a:br>
              <a:rPr lang="en-US" dirty="0" smtClean="0"/>
            </a:br>
            <a:endParaRPr lang="en-US" dirty="0" smtClean="0"/>
          </a:p>
          <a:p>
            <a:r>
              <a:rPr lang="en-US" sz="1600" dirty="0" smtClean="0"/>
              <a:t>Swapped the 'development' with 'old operational' BBQ system</a:t>
            </a:r>
            <a:r>
              <a:rPr lang="en-US" sz="1000" dirty="0" smtClean="0"/>
              <a:t>, now containing a 400 MHz low-pass filter prior to the BBQ detector. This </a:t>
            </a:r>
            <a:r>
              <a:rPr lang="en-US" sz="1000" dirty="0" err="1" smtClean="0"/>
              <a:t>fillter</a:t>
            </a:r>
            <a:r>
              <a:rPr lang="en-US" sz="1000" dirty="0" smtClean="0"/>
              <a:t> effectively reduces the intensity seen by the BBQ by more than a factor of two. Still, the time the B1/2 switched 'off' during the ramp seems to coincide with the longitudinal activity which may indicate that this switch-off is primarily related to the BBQ sensitivity to longitudinal effects (bunch shape/filling pattern) than the bunch intensity itself. 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600" dirty="0" smtClean="0"/>
              <a:t>While noisy, tunes seemed to be tracked </a:t>
            </a:r>
            <a:r>
              <a:rPr lang="en-US" sz="1000" dirty="0" smtClean="0"/>
              <a:t>-- in contrast to previous ramps where the tune lines were swamped by an increasing noise-level in the BBQ spectra. Attached measured tunes during ramp, flat-top, squeeze and physics. Suspect additional interference lines in the spectra. 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Tune-FB switched 'off' for B1 during the squeeze due to (possibly spurious) </a:t>
            </a:r>
            <a:r>
              <a:rPr lang="en-US" sz="1000" dirty="0" err="1" smtClean="0"/>
              <a:t>betatron</a:t>
            </a:r>
            <a:r>
              <a:rPr lang="en-US" sz="1000" dirty="0" smtClean="0"/>
              <a:t> coupling dominating the effective tune-split. B2 signals and measured seemed to be fine though... </a:t>
            </a:r>
            <a:endParaRPr lang="en-US" dirty="0" smtClean="0"/>
          </a:p>
          <a:p>
            <a:r>
              <a:rPr lang="en-US" dirty="0" smtClean="0"/>
              <a:t>Further analysis is required...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0" y="3861060"/>
            <a:ext cx="3605760" cy="274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092350" y="3356990"/>
            <a:ext cx="122417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Ralph S.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3855386"/>
            <a:ext cx="3948111" cy="28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Pots – all going fine…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340710"/>
            <a:ext cx="8229600" cy="1007855"/>
          </a:xfrm>
        </p:spPr>
        <p:txBody>
          <a:bodyPr/>
          <a:lstStyle/>
          <a:p>
            <a:r>
              <a:rPr lang="en-US" dirty="0" smtClean="0"/>
              <a:t>After all pots were in TOTEM took data for ~20 min (20 </a:t>
            </a:r>
            <a:r>
              <a:rPr lang="en-US" dirty="0" err="1" smtClean="0"/>
              <a:t>nb</a:t>
            </a:r>
            <a:r>
              <a:rPr lang="en-US" dirty="0" smtClean="0"/>
              <a:t>^-1) before the beam was dumped with a programmed dump. No "UFO" type losses were seen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2852920"/>
            <a:ext cx="8451969" cy="388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12:00 RQD.A81 trip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007855"/>
          </a:xfrm>
        </p:spPr>
        <p:txBody>
          <a:bodyPr/>
          <a:lstStyle/>
          <a:p>
            <a:r>
              <a:rPr lang="en-US" sz="2000" dirty="0" smtClean="0"/>
              <a:t>Trip due to QPS at the end of the cycle. </a:t>
            </a:r>
          </a:p>
          <a:p>
            <a:r>
              <a:rPr lang="en-US" sz="2000" dirty="0" smtClean="0"/>
              <a:t>On the </a:t>
            </a:r>
            <a:r>
              <a:rPr lang="en-US" sz="2000" dirty="0" err="1" smtClean="0"/>
              <a:t>rampdown</a:t>
            </a:r>
            <a:r>
              <a:rPr lang="en-US" sz="2000" dirty="0" smtClean="0"/>
              <a:t> the RQD.A81 tripped near the end of the cycle. There was clearly some noise on the U_RES around RQD./RQF at 11R8 but the trip ( with heaters firing) appears to be triggered 0.1mv below the 0.5mV threshold.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2564880"/>
            <a:ext cx="6534905" cy="403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3024135"/>
          </a:xfrm>
        </p:spPr>
        <p:txBody>
          <a:bodyPr/>
          <a:lstStyle/>
          <a:p>
            <a:r>
              <a:rPr lang="en-US" dirty="0" smtClean="0"/>
              <a:t>20:00 Shift last injection by 250 ns to avoid AGK stopping injection and successfully inject 152 bunches</a:t>
            </a:r>
          </a:p>
          <a:p>
            <a:pPr lvl="1"/>
            <a:r>
              <a:rPr lang="en-US" dirty="0" smtClean="0"/>
              <a:t>Dump for interlocked BPM test: OK</a:t>
            </a:r>
          </a:p>
          <a:p>
            <a:pPr lvl="1"/>
            <a:r>
              <a:rPr lang="en-US" dirty="0" smtClean="0"/>
              <a:t>Fill for physics (the plan)</a:t>
            </a:r>
          </a:p>
          <a:p>
            <a:r>
              <a:rPr lang="en-US" dirty="0" smtClean="0"/>
              <a:t>21:45 Beams dumped at end of 1st squeeze step. </a:t>
            </a:r>
          </a:p>
          <a:p>
            <a:pPr lvl="1"/>
            <a:r>
              <a:rPr lang="en-US" dirty="0" smtClean="0"/>
              <a:t>BLMs left of 2 triggered, fast localized loss. </a:t>
            </a:r>
            <a:br>
              <a:rPr lang="en-US" dirty="0" smtClean="0"/>
            </a:br>
            <a:r>
              <a:rPr lang="en-US" dirty="0" smtClean="0"/>
              <a:t>Possibly another UFO event. </a:t>
            </a:r>
            <a:br>
              <a:rPr lang="en-US" dirty="0" smtClean="0"/>
            </a:br>
            <a:r>
              <a:rPr lang="en-US" dirty="0" smtClean="0"/>
              <a:t>Orbit was fine, tunes under control, lifetime above 25 hours.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3643691"/>
            <a:ext cx="4291001" cy="302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195" y="3633837"/>
            <a:ext cx="4014843" cy="303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Night / Wednesday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00:00 Fill again with152 bunches</a:t>
            </a:r>
          </a:p>
          <a:p>
            <a:pPr lvl="1"/>
            <a:r>
              <a:rPr lang="en-US" dirty="0" smtClean="0"/>
              <a:t>IQC fine again</a:t>
            </a:r>
          </a:p>
          <a:p>
            <a:r>
              <a:rPr lang="en-US" dirty="0" smtClean="0"/>
              <a:t>01:02 Beams dumped in ramp around 1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Trip of </a:t>
            </a:r>
            <a:r>
              <a:rPr lang="en-US" dirty="0" err="1" smtClean="0"/>
              <a:t>undulator</a:t>
            </a:r>
            <a:r>
              <a:rPr lang="en-US" dirty="0" smtClean="0"/>
              <a:t> RU.L4, </a:t>
            </a:r>
            <a:r>
              <a:rPr lang="en-US" dirty="0" err="1" smtClean="0"/>
              <a:t>Ures</a:t>
            </a:r>
            <a:r>
              <a:rPr lang="en-US" dirty="0" smtClean="0"/>
              <a:t> above thresholds</a:t>
            </a:r>
          </a:p>
          <a:p>
            <a:pPr lvl="1"/>
            <a:r>
              <a:rPr lang="en-US" dirty="0" smtClean="0"/>
              <a:t>Trip of RQ9.R1 during the ramp down, can be reset </a:t>
            </a:r>
          </a:p>
          <a:p>
            <a:pPr lvl="1"/>
            <a:r>
              <a:rPr lang="en-US" dirty="0" smtClean="0"/>
              <a:t>At the end of </a:t>
            </a:r>
            <a:r>
              <a:rPr lang="en-US" dirty="0" err="1" smtClean="0"/>
              <a:t>precycle</a:t>
            </a:r>
            <a:r>
              <a:rPr lang="en-US" dirty="0" smtClean="0"/>
              <a:t> of S12, RQT13.L2B2 tripped at zero </a:t>
            </a:r>
            <a:r>
              <a:rPr lang="en-US" dirty="0" smtClean="0"/>
              <a:t>current</a:t>
            </a:r>
            <a:endParaRPr lang="en-US" dirty="0" smtClean="0"/>
          </a:p>
          <a:p>
            <a:r>
              <a:rPr lang="en-US" dirty="0" smtClean="0"/>
              <a:t>04:00 Pilots in again</a:t>
            </a:r>
          </a:p>
          <a:p>
            <a:pPr lvl="1"/>
            <a:r>
              <a:rPr lang="en-US" dirty="0" smtClean="0"/>
              <a:t>Lost QPS-OK on RB.67 because of a heater discharging on MBA8.L7-&gt; Access: Standard </a:t>
            </a:r>
            <a:r>
              <a:rPr lang="en-US" dirty="0" smtClean="0"/>
              <a:t>change of switch</a:t>
            </a:r>
            <a:endParaRPr lang="en-US" dirty="0" smtClean="0"/>
          </a:p>
          <a:p>
            <a:r>
              <a:rPr lang="en-US" dirty="0" smtClean="0"/>
              <a:t>08:15</a:t>
            </a:r>
          </a:p>
          <a:p>
            <a:pPr lvl="1"/>
            <a:r>
              <a:rPr lang="en-US" dirty="0" smtClean="0"/>
              <a:t>QPS ok</a:t>
            </a:r>
          </a:p>
          <a:p>
            <a:pPr lvl="1"/>
            <a:r>
              <a:rPr lang="en-US" dirty="0" smtClean="0"/>
              <a:t>Prepare for injection studies 8 &amp; 16 bunches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450" y="1628750"/>
          <a:ext cx="8137130" cy="26689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5619"/>
                <a:gridCol w="648751"/>
                <a:gridCol w="5472760"/>
              </a:tblGrid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r>
                        <a:rPr lang="en-US" baseline="0" dirty="0" smtClean="0"/>
                        <a:t> 29</a:t>
                      </a:r>
                      <a:r>
                        <a:rPr lang="en-US" baseline="30000" dirty="0" smtClean="0"/>
                        <a:t>th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Injection Studies 16 bunches</a:t>
                      </a:r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 29</a:t>
                      </a:r>
                      <a:r>
                        <a:rPr lang="en-US" baseline="30000" dirty="0" smtClean="0"/>
                        <a:t>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</a:t>
                      </a:r>
                      <a:r>
                        <a:rPr lang="en-US" dirty="0" smtClean="0"/>
                        <a:t>152 b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30</a:t>
                      </a:r>
                      <a:r>
                        <a:rPr lang="en-US" baseline="30000" dirty="0" smtClean="0"/>
                        <a:t>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Abort Gap Cleaning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Feedback Controller update and tests at 450 </a:t>
                      </a:r>
                      <a:r>
                        <a:rPr lang="en-US" baseline="0" dirty="0" err="1" smtClean="0"/>
                        <a:t>GeV</a:t>
                      </a:r>
                      <a:endParaRPr lang="en-US" baseline="0" dirty="0" smtClean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Thursday 30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152 b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VdM</a:t>
                      </a:r>
                      <a:r>
                        <a:rPr lang="en-US" baseline="0" dirty="0" smtClean="0"/>
                        <a:t> Atlas &amp; CMS  (</a:t>
                      </a:r>
                      <a:r>
                        <a:rPr lang="en-US" baseline="0" dirty="0" err="1" smtClean="0"/>
                        <a:t>LHCb</a:t>
                      </a:r>
                      <a:r>
                        <a:rPr lang="en-US" baseline="0" dirty="0" smtClean="0"/>
                        <a:t> next week)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5670" y="836640"/>
            <a:ext cx="424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TOTEM – 1 to 2 hours before EOF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Transverse damper – 2 hours without beam – no access</a:t>
            </a:r>
          </a:p>
          <a:p>
            <a:r>
              <a:rPr lang="en-US" dirty="0" smtClean="0"/>
              <a:t>MKQA – possible access</a:t>
            </a:r>
          </a:p>
          <a:p>
            <a:r>
              <a:rPr lang="en-US" dirty="0" smtClean="0"/>
              <a:t>Voltage </a:t>
            </a:r>
            <a:r>
              <a:rPr lang="en-US" dirty="0" err="1" smtClean="0"/>
              <a:t>rampdown@injection</a:t>
            </a:r>
            <a:endParaRPr lang="en-US" dirty="0" smtClean="0"/>
          </a:p>
          <a:p>
            <a:r>
              <a:rPr lang="en-US" dirty="0" smtClean="0"/>
              <a:t>Lift maintenance</a:t>
            </a:r>
          </a:p>
          <a:p>
            <a:r>
              <a:rPr lang="en-US" dirty="0" smtClean="0"/>
              <a:t>Intensity effects</a:t>
            </a:r>
          </a:p>
          <a:p>
            <a:pPr lvl="1"/>
            <a:r>
              <a:rPr lang="en-US" dirty="0" smtClean="0"/>
              <a:t>Vacuum – point 5 – sharp increase during ramp, dropping back off after end</a:t>
            </a:r>
          </a:p>
          <a:p>
            <a:r>
              <a:rPr lang="en-US" dirty="0" smtClean="0"/>
              <a:t>Quench test with circulating beam – access required first to install RADMONs</a:t>
            </a:r>
          </a:p>
          <a:p>
            <a:pPr lvl="0" eaLnBrk="0" hangingPunct="0">
              <a:defRPr/>
            </a:pPr>
            <a:r>
              <a:rPr lang="en-GB" dirty="0"/>
              <a:t>Test of new beam presence flag system – M. </a:t>
            </a:r>
            <a:r>
              <a:rPr lang="en-GB" dirty="0" err="1"/>
              <a:t>Gasior</a:t>
            </a:r>
            <a:endParaRPr lang="en-GB" dirty="0"/>
          </a:p>
          <a:p>
            <a:pPr lvl="0" eaLnBrk="0" hangingPunct="0">
              <a:defRPr/>
            </a:pPr>
            <a:r>
              <a:rPr lang="en-US" dirty="0" smtClean="0"/>
              <a:t>CO </a:t>
            </a:r>
            <a:r>
              <a:rPr lang="en-US" dirty="0"/>
              <a:t>security intervention to be scheduled - </a:t>
            </a:r>
            <a:r>
              <a:rPr lang="en-US" dirty="0" err="1"/>
              <a:t>A.Bland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MD  - c/o JJG – One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sz="1800" dirty="0"/>
              <a:t>Measure the sensitivity of </a:t>
            </a:r>
            <a:r>
              <a:rPr lang="en-US" sz="1800" dirty="0" err="1"/>
              <a:t>Marek’s</a:t>
            </a:r>
            <a:r>
              <a:rPr lang="en-US" sz="1800" dirty="0"/>
              <a:t> new beam presence detection system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linearity of the fast BCT’s in the new configuration for nominal bunches</a:t>
            </a:r>
          </a:p>
          <a:p>
            <a:r>
              <a:rPr lang="en-US" sz="1800" dirty="0" smtClean="0"/>
              <a:t>Tune </a:t>
            </a:r>
            <a:r>
              <a:rPr lang="en-US" sz="1800" dirty="0"/>
              <a:t>the High BW/Low Gain fast BCT calibration for the coming ion run</a:t>
            </a:r>
          </a:p>
          <a:p>
            <a:r>
              <a:rPr lang="en-US" sz="1800" dirty="0" smtClean="0"/>
              <a:t>Measure </a:t>
            </a:r>
            <a:r>
              <a:rPr lang="en-US" sz="1800" dirty="0"/>
              <a:t>the High BW/Low Gain fast BCT sensitivity limit and linearity for low intensity bunches (ion run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Re</a:t>
            </a:r>
            <a:r>
              <a:rPr lang="en-US" sz="1800" dirty="0"/>
              <a:t>-check BPM sensitivity limit</a:t>
            </a:r>
          </a:p>
          <a:p>
            <a:r>
              <a:rPr lang="en-US" sz="1800" dirty="0" smtClean="0"/>
              <a:t>Calibrate </a:t>
            </a:r>
            <a:r>
              <a:rPr lang="en-US" sz="1800" dirty="0"/>
              <a:t>the abort gap over the whole ramp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abort gap acquisition gate timing resolution and stability</a:t>
            </a:r>
          </a:p>
          <a:p>
            <a:r>
              <a:rPr lang="en-US" sz="1800" dirty="0" smtClean="0"/>
              <a:t>Commission </a:t>
            </a:r>
            <a:r>
              <a:rPr lang="en-US" sz="1800" dirty="0"/>
              <a:t>BGI in preparation to ions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BSRT/BGI/BWS cross-calibration including corresponding emittance logging</a:t>
            </a:r>
          </a:p>
          <a:p>
            <a:r>
              <a:rPr lang="en-US" sz="1800" dirty="0" smtClean="0"/>
              <a:t>Test </a:t>
            </a:r>
            <a:r>
              <a:rPr lang="en-US" sz="1800" dirty="0"/>
              <a:t>and compare bunch/bunch profile measurement via BWS and/or </a:t>
            </a:r>
            <a:r>
              <a:rPr lang="en-US" sz="1800" dirty="0" smtClean="0"/>
              <a:t>BSRT</a:t>
            </a:r>
            <a:endParaRPr lang="en-US" sz="1800" dirty="0"/>
          </a:p>
          <a:p>
            <a:r>
              <a:rPr lang="en-US" sz="1800" dirty="0"/>
              <a:t>For all this, we would need the 2 rings for a few hours at 450 GeV then a ramp and again a few hours at 3.5 TeV.</a:t>
            </a:r>
          </a:p>
          <a:p>
            <a:r>
              <a:rPr lang="en-US" sz="1800" dirty="0"/>
              <a:t>This would be really difficult to fit in a 4 hour slot. 8 would be perfect but we could try with 6.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86266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41175</TotalTime>
  <Words>682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Tuesday 28th September</vt:lpstr>
      <vt:lpstr>Tune FB</vt:lpstr>
      <vt:lpstr>Roman Pots – all going fine…</vt:lpstr>
      <vt:lpstr>12:00 RQD.A81 trip </vt:lpstr>
      <vt:lpstr>Tuesday continued</vt:lpstr>
      <vt:lpstr>Tuesday Night / Wednesday Morning</vt:lpstr>
      <vt:lpstr>Plans</vt:lpstr>
      <vt:lpstr>On the list</vt:lpstr>
      <vt:lpstr>BI MD  - c/o JJG – One Shift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2064</cp:revision>
  <dcterms:created xsi:type="dcterms:W3CDTF">2010-07-26T05:43:59Z</dcterms:created>
  <dcterms:modified xsi:type="dcterms:W3CDTF">2010-09-29T07:11:02Z</dcterms:modified>
</cp:coreProperties>
</file>