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997" r:id="rId2"/>
    <p:sldId id="998" r:id="rId3"/>
    <p:sldId id="999" r:id="rId4"/>
    <p:sldId id="1006" r:id="rId5"/>
    <p:sldId id="1003" r:id="rId6"/>
    <p:sldId id="1004" r:id="rId7"/>
    <p:sldId id="1001" r:id="rId8"/>
    <p:sldId id="1002" r:id="rId9"/>
    <p:sldId id="1005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02" d="100"/>
          <a:sy n="102" d="100"/>
        </p:scale>
        <p:origin x="-1496" y="-11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9/28/10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9/28/10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9/28/10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9/28/10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9/28/10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9/28/10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C83DC62-E000-8648-9895-ECAE66F57B54}" type="datetime1">
              <a:rPr lang="en-US" smtClean="0"/>
              <a:pPr/>
              <a:t>9/28/10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9/28/10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9/28/10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9/28/10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9/28/10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9/28/10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9/28/10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9/28/10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9/28/10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27</a:t>
            </a:r>
            <a:r>
              <a:rPr lang="en-US" baseline="30000" dirty="0" smtClean="0"/>
              <a:t>th</a:t>
            </a:r>
            <a:r>
              <a:rPr lang="en-US" dirty="0" smtClean="0"/>
              <a:t>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09:55 End Fill 1373</a:t>
            </a:r>
          </a:p>
          <a:p>
            <a:pPr lvl="1"/>
            <a:r>
              <a:rPr lang="en-US" dirty="0" smtClean="0"/>
              <a:t>1134,  ,960,1052 pb-1</a:t>
            </a:r>
          </a:p>
          <a:p>
            <a:r>
              <a:rPr lang="en-US" dirty="0" err="1" smtClean="0"/>
              <a:t>VdM</a:t>
            </a:r>
            <a:r>
              <a:rPr lang="en-US" dirty="0" smtClean="0"/>
              <a:t> scans</a:t>
            </a:r>
          </a:p>
          <a:p>
            <a:pPr lvl="1"/>
            <a:r>
              <a:rPr lang="en-US" dirty="0" smtClean="0"/>
              <a:t>1 &amp; 5</a:t>
            </a:r>
          </a:p>
          <a:p>
            <a:r>
              <a:rPr lang="en-US" dirty="0" smtClean="0"/>
              <a:t>10:34 beams dumped</a:t>
            </a:r>
          </a:p>
          <a:p>
            <a:r>
              <a:rPr lang="en-US" dirty="0" smtClean="0"/>
              <a:t>11:30 Access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9/28/10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sz="1200" dirty="0" smtClean="0"/>
              <a:t> </a:t>
            </a:r>
            <a:r>
              <a:rPr lang="en-US" sz="1600" dirty="0" smtClean="0"/>
              <a:t>FBCT CPU changed </a:t>
            </a:r>
          </a:p>
          <a:p>
            <a:r>
              <a:rPr lang="en-US" sz="1600" dirty="0" smtClean="0"/>
              <a:t>QPS heater for MB.C12L1 recovered </a:t>
            </a:r>
          </a:p>
          <a:p>
            <a:r>
              <a:rPr lang="en-US" sz="1600" dirty="0" smtClean="0"/>
              <a:t> Access for BBQ to re-apply filters </a:t>
            </a:r>
          </a:p>
          <a:p>
            <a:r>
              <a:rPr lang="en-US" sz="1600" dirty="0" smtClean="0"/>
              <a:t> RF - investigation of RF cavity trips</a:t>
            </a:r>
          </a:p>
          <a:p>
            <a:pPr lvl="1"/>
            <a:r>
              <a:rPr lang="en-US" sz="1400" dirty="0" smtClean="0"/>
              <a:t>Arc detector on waveguides (photodiodes – signals </a:t>
            </a:r>
            <a:r>
              <a:rPr lang="en-US" sz="1400" dirty="0" err="1" smtClean="0"/>
              <a:t>ANDed</a:t>
            </a:r>
            <a:r>
              <a:rPr lang="en-US" sz="1400" dirty="0" smtClean="0"/>
              <a:t> rather than </a:t>
            </a:r>
            <a:r>
              <a:rPr lang="en-US" sz="1400" dirty="0" err="1" smtClean="0"/>
              <a:t>Ored</a:t>
            </a:r>
            <a:r>
              <a:rPr lang="en-US" sz="1400" dirty="0" smtClean="0"/>
              <a:t> to reduce false alarms)</a:t>
            </a:r>
          </a:p>
          <a:p>
            <a:r>
              <a:rPr lang="en-US" sz="1600" dirty="0" smtClean="0"/>
              <a:t> BPM crates in S34 reset (could not be checked without beam) </a:t>
            </a:r>
          </a:p>
          <a:p>
            <a:r>
              <a:rPr lang="en-US" sz="1600" dirty="0" smtClean="0"/>
              <a:t> DCBCT: expert made an access to try to diagnose problem saturation/mismatch with FBCT</a:t>
            </a:r>
          </a:p>
          <a:p>
            <a:r>
              <a:rPr lang="en-US" sz="1600" dirty="0" smtClean="0"/>
              <a:t>Access was made for the MKQA for B2 but the expert was not able to resolve the problem, and suspects that there is a corruption of the software.</a:t>
            </a:r>
          </a:p>
          <a:p>
            <a:pPr lvl="1"/>
            <a:r>
              <a:rPr lang="en-US" sz="1200" dirty="0" smtClean="0"/>
              <a:t> Further investigation is needed. and for the moment the B2 tune kicker is not available </a:t>
            </a:r>
          </a:p>
          <a:p>
            <a:r>
              <a:rPr lang="en-US" sz="1600" dirty="0" smtClean="0"/>
              <a:t>At the end of the shift, TCDQ movement tests and investigations on the RF noise on Module 4B1 were ongoing. </a:t>
            </a:r>
          </a:p>
          <a:p>
            <a:r>
              <a:rPr lang="en-US" sz="1600" dirty="0" smtClean="0"/>
              <a:t>During the access period </a:t>
            </a:r>
          </a:p>
          <a:p>
            <a:pPr lvl="1"/>
            <a:r>
              <a:rPr lang="en-US" sz="1600" dirty="0" smtClean="0"/>
              <a:t>SVC at pt 2 was restarted</a:t>
            </a:r>
          </a:p>
          <a:p>
            <a:pPr lvl="1"/>
            <a:r>
              <a:rPr lang="en-US" sz="1600" dirty="0" smtClean="0"/>
              <a:t>ALICE dipole and Solenoid were ramped down, an intervention made, and then ramped up again </a:t>
            </a:r>
          </a:p>
          <a:p>
            <a:pPr lvl="1"/>
            <a:r>
              <a:rPr lang="en-US" sz="1600" dirty="0" smtClean="0"/>
              <a:t>An intervention was made on a </a:t>
            </a:r>
            <a:r>
              <a:rPr lang="en-US" sz="1600" dirty="0" err="1" smtClean="0"/>
              <a:t>cryo</a:t>
            </a:r>
            <a:r>
              <a:rPr lang="en-US" sz="1600" dirty="0" smtClean="0"/>
              <a:t> valve at pt 8 (DLAF09_RR13_CV891)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9/28/10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764630"/>
            <a:ext cx="8785220" cy="5832810"/>
          </a:xfrm>
        </p:spPr>
        <p:txBody>
          <a:bodyPr/>
          <a:lstStyle/>
          <a:p>
            <a:r>
              <a:rPr lang="en-US" dirty="0" smtClean="0"/>
              <a:t>RF noise tests M4B1</a:t>
            </a:r>
          </a:p>
          <a:p>
            <a:pPr lvl="1"/>
            <a:r>
              <a:rPr lang="en-US" sz="1800" dirty="0" smtClean="0"/>
              <a:t>Intermittent, violent, video available,</a:t>
            </a: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ransparent studies without beam in coming days &amp; then access UX45</a:t>
            </a:r>
          </a:p>
          <a:p>
            <a:r>
              <a:rPr lang="en-US" dirty="0" smtClean="0"/>
              <a:t>17:00 Pilots in</a:t>
            </a:r>
          </a:p>
          <a:p>
            <a:r>
              <a:rPr lang="en-US" dirty="0" smtClean="0"/>
              <a:t>17:54 Injection Kickers </a:t>
            </a:r>
          </a:p>
          <a:p>
            <a:pPr lvl="1"/>
            <a:r>
              <a:rPr lang="en-US" dirty="0" smtClean="0"/>
              <a:t>2nd MKI-B1 magnet had a break-down during the injection of the 1st nominal batch. beam didn't see it</a:t>
            </a:r>
          </a:p>
          <a:p>
            <a:r>
              <a:rPr lang="en-US" dirty="0" smtClean="0"/>
              <a:t>19:22 Started MKI soft start with modified parameters - expect to take about 45 minutes</a:t>
            </a:r>
          </a:p>
          <a:p>
            <a:r>
              <a:rPr lang="en-US" dirty="0" smtClean="0"/>
              <a:t>RF crowbar M2B1, also lost M1B2</a:t>
            </a:r>
          </a:p>
          <a:p>
            <a:r>
              <a:rPr lang="en-US" dirty="0" smtClean="0"/>
              <a:t>20:16 beam back in </a:t>
            </a:r>
          </a:p>
          <a:p>
            <a:r>
              <a:rPr lang="en-US" dirty="0" smtClean="0"/>
              <a:t>20:46 lost S67 &amp; S78</a:t>
            </a:r>
          </a:p>
          <a:p>
            <a:pPr lvl="1"/>
            <a:r>
              <a:rPr lang="en-US" dirty="0" smtClean="0"/>
              <a:t>In both cases the RQ10 (RQ10.R6 and RQ10.L8) triggered. A similar event was seen some days ago </a:t>
            </a:r>
            <a:br>
              <a:rPr lang="en-US" dirty="0" smtClean="0"/>
            </a:br>
            <a:r>
              <a:rPr lang="en-US" dirty="0" smtClean="0"/>
              <a:t>this is a known issue (can QPS experts explain better?)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9/28/10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noise </a:t>
            </a:r>
            <a:r>
              <a:rPr lang="en-US" smtClean="0"/>
              <a:t>– M4B1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9/28/10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60" y="836640"/>
            <a:ext cx="8100490" cy="58380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92100" y="188550"/>
            <a:ext cx="2448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</a:t>
            </a:r>
            <a:r>
              <a:rPr lang="en-US" dirty="0" err="1" smtClean="0"/>
              <a:t>Baudrenghien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1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QPS…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9/28/10</a:t>
            </a:fld>
            <a:endParaRPr lang="en-US" dirty="0"/>
          </a:p>
        </p:txBody>
      </p:sp>
      <p:pic>
        <p:nvPicPr>
          <p:cNvPr id="1026" name="Picture 2" descr="http://elogbook.cern.ch/eLogbook/attach_reader?attach_id=11097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836640"/>
            <a:ext cx="7143750" cy="557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morning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23:40 beam back</a:t>
            </a:r>
          </a:p>
          <a:p>
            <a:r>
              <a:rPr lang="en-US" dirty="0" smtClean="0"/>
              <a:t>IQC latched at almost each injection for beam 2, better for beam 1. </a:t>
            </a:r>
          </a:p>
          <a:p>
            <a:r>
              <a:rPr lang="en-US" dirty="0" smtClean="0"/>
              <a:t>Head tail measurements in ramp</a:t>
            </a:r>
          </a:p>
          <a:p>
            <a:r>
              <a:rPr lang="en-US" dirty="0" smtClean="0"/>
              <a:t>Lost tune feedback during the ramp around 750 </a:t>
            </a:r>
            <a:r>
              <a:rPr lang="en-US" dirty="0" err="1" smtClean="0"/>
              <a:t>GeV</a:t>
            </a:r>
            <a:r>
              <a:rPr lang="en-US" dirty="0" smtClean="0"/>
              <a:t> for beam 1 and a little later for beam 2 because of noise at the same level of tune signal. Signals back at the very end of the ramp. </a:t>
            </a:r>
          </a:p>
          <a:p>
            <a:r>
              <a:rPr lang="en-US" dirty="0" smtClean="0"/>
              <a:t>Tune feedback stopped again on beam 1 during the squeeze</a:t>
            </a:r>
          </a:p>
          <a:p>
            <a:r>
              <a:rPr lang="en-US" dirty="0" smtClean="0"/>
              <a:t>Fill 1375…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5BB0F48-4862-994E-8CDE-8D34C81B5B35}" type="datetime1">
              <a:rPr lang="en-US" smtClean="0"/>
              <a:pPr/>
              <a:t>9/28/10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9/28/10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40" y="1700760"/>
          <a:ext cx="8137130" cy="42062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15619"/>
                <a:gridCol w="648751"/>
                <a:gridCol w="5472760"/>
              </a:tblGrid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 28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 studies – optimization/16 bunches </a:t>
                      </a:r>
                      <a:endParaRPr lang="en-US" dirty="0"/>
                    </a:p>
                  </a:txBody>
                  <a:tcPr/>
                </a:tc>
              </a:tr>
              <a:tr h="514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Tuesday 28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 </a:t>
                      </a:r>
                      <a:endParaRPr lang="en-US" dirty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r>
                        <a:rPr lang="en-US" baseline="0" dirty="0" smtClean="0"/>
                        <a:t> 29</a:t>
                      </a:r>
                      <a:r>
                        <a:rPr lang="en-US" baseline="30000" dirty="0" smtClean="0"/>
                        <a:t>th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Transverse damper studies (4 hours)</a:t>
                      </a:r>
                    </a:p>
                    <a:p>
                      <a:r>
                        <a:rPr lang="en-US" dirty="0" smtClean="0"/>
                        <a:t>Orbit</a:t>
                      </a:r>
                      <a:r>
                        <a:rPr lang="en-US" baseline="0" dirty="0" smtClean="0"/>
                        <a:t> feedback controller update – test ramp</a:t>
                      </a:r>
                    </a:p>
                    <a:p>
                      <a:r>
                        <a:rPr lang="en-US" baseline="0" dirty="0" smtClean="0"/>
                        <a:t>Parallel luminosity optimization</a:t>
                      </a:r>
                      <a:endParaRPr lang="en-US" dirty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 29</a:t>
                      </a:r>
                      <a:r>
                        <a:rPr lang="en-US" baseline="30000" dirty="0" smtClean="0"/>
                        <a:t>th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</a:t>
                      </a:r>
                      <a:endParaRPr lang="en-US" dirty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 30</a:t>
                      </a:r>
                      <a:r>
                        <a:rPr lang="en-US" baseline="30000" dirty="0" smtClean="0"/>
                        <a:t>th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Abort gap cleaning </a:t>
                      </a:r>
                      <a:endParaRPr lang="en-US" dirty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Sunday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VdM</a:t>
                      </a:r>
                      <a:r>
                        <a:rPr lang="en-US" baseline="0" dirty="0" smtClean="0"/>
                        <a:t> Atlas &amp; CMS  (</a:t>
                      </a:r>
                      <a:r>
                        <a:rPr lang="en-US" baseline="0" dirty="0" err="1" smtClean="0"/>
                        <a:t>LHCb</a:t>
                      </a:r>
                      <a:r>
                        <a:rPr lang="en-US" baseline="0" dirty="0" smtClean="0"/>
                        <a:t> next week)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95670" y="836640"/>
            <a:ext cx="4248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TOTEM – 1 to 2 hours before EOF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Transverse damper – 2 hours without beam – no access</a:t>
            </a:r>
          </a:p>
          <a:p>
            <a:r>
              <a:rPr lang="en-US" dirty="0" smtClean="0"/>
              <a:t>MQKA – possible access</a:t>
            </a:r>
          </a:p>
          <a:p>
            <a:r>
              <a:rPr lang="en-US" dirty="0" smtClean="0"/>
              <a:t>Voltage </a:t>
            </a:r>
            <a:r>
              <a:rPr lang="en-US" dirty="0" err="1" smtClean="0"/>
              <a:t>rampdown@injection</a:t>
            </a:r>
            <a:endParaRPr lang="en-US" dirty="0" smtClean="0"/>
          </a:p>
          <a:p>
            <a:r>
              <a:rPr lang="en-US" dirty="0" smtClean="0"/>
              <a:t>Lift maintenance</a:t>
            </a:r>
          </a:p>
          <a:p>
            <a:r>
              <a:rPr lang="en-US" dirty="0" smtClean="0"/>
              <a:t>Intensity effects</a:t>
            </a:r>
          </a:p>
          <a:p>
            <a:pPr lvl="1"/>
            <a:r>
              <a:rPr lang="en-US" dirty="0" smtClean="0"/>
              <a:t>Vacuum – point 5 – sharp increase during ramp, dropping back off after end</a:t>
            </a:r>
          </a:p>
          <a:p>
            <a:r>
              <a:rPr lang="en-US" dirty="0" smtClean="0"/>
              <a:t>Quench test with circulating beam – access required first to install RADMONs</a:t>
            </a:r>
          </a:p>
          <a:p>
            <a:pPr lvl="0" eaLnBrk="0" hangingPunct="0">
              <a:defRPr/>
            </a:pPr>
            <a:r>
              <a:rPr lang="en-GB" dirty="0"/>
              <a:t>Test of new beam presence flag system – M. </a:t>
            </a:r>
            <a:r>
              <a:rPr lang="en-GB" dirty="0" err="1"/>
              <a:t>Gasior</a:t>
            </a:r>
            <a:endParaRPr lang="en-GB" dirty="0"/>
          </a:p>
          <a:p>
            <a:pPr lvl="0" eaLnBrk="0" hangingPunct="0">
              <a:defRPr/>
            </a:pPr>
            <a:r>
              <a:rPr lang="en-US" dirty="0" smtClean="0"/>
              <a:t>CO </a:t>
            </a:r>
            <a:r>
              <a:rPr lang="en-US" dirty="0"/>
              <a:t>security intervention to be scheduled - </a:t>
            </a:r>
            <a:r>
              <a:rPr lang="en-US" dirty="0" err="1"/>
              <a:t>A.Bland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5BB0F48-4862-994E-8CDE-8D34C81B5B35}" type="datetime1">
              <a:rPr lang="en-US" smtClean="0"/>
              <a:pPr/>
              <a:t>9/28/10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MD  - c/o JJG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sz="1800" dirty="0"/>
              <a:t>Measure the sensitivity of </a:t>
            </a:r>
            <a:r>
              <a:rPr lang="en-US" sz="1800" dirty="0" err="1"/>
              <a:t>Marek’s</a:t>
            </a:r>
            <a:r>
              <a:rPr lang="en-US" sz="1800" dirty="0"/>
              <a:t> new beam presence detection system</a:t>
            </a:r>
          </a:p>
          <a:p>
            <a:r>
              <a:rPr lang="en-US" sz="1800" dirty="0" smtClean="0"/>
              <a:t>Check </a:t>
            </a:r>
            <a:r>
              <a:rPr lang="en-US" sz="1800" dirty="0"/>
              <a:t>the linearity of the fast BCT’s in the new configuration for nominal bunches</a:t>
            </a:r>
          </a:p>
          <a:p>
            <a:r>
              <a:rPr lang="en-US" sz="1800" dirty="0" smtClean="0"/>
              <a:t>Tune </a:t>
            </a:r>
            <a:r>
              <a:rPr lang="en-US" sz="1800" dirty="0"/>
              <a:t>the High BW/Low Gain fast BCT calibration for the coming ion run</a:t>
            </a:r>
          </a:p>
          <a:p>
            <a:r>
              <a:rPr lang="en-US" sz="1800" dirty="0" smtClean="0"/>
              <a:t>Measure </a:t>
            </a:r>
            <a:r>
              <a:rPr lang="en-US" sz="1800" dirty="0"/>
              <a:t>the High BW/Low Gain fast BCT sensitivity limit and linearity for low intensity bunches (ion run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Re</a:t>
            </a:r>
            <a:r>
              <a:rPr lang="en-US" sz="1800" dirty="0"/>
              <a:t>-check BPM sensitivity limit</a:t>
            </a:r>
          </a:p>
          <a:p>
            <a:r>
              <a:rPr lang="en-US" sz="1800" dirty="0" smtClean="0"/>
              <a:t>Calibrate </a:t>
            </a:r>
            <a:r>
              <a:rPr lang="en-US" sz="1800" dirty="0"/>
              <a:t>the abort gap over the whole ramp</a:t>
            </a:r>
          </a:p>
          <a:p>
            <a:r>
              <a:rPr lang="en-US" sz="1800" dirty="0" smtClean="0"/>
              <a:t>Check </a:t>
            </a:r>
            <a:r>
              <a:rPr lang="en-US" sz="1800" dirty="0"/>
              <a:t>the abort gap acquisition gate timing resolution and stability</a:t>
            </a:r>
          </a:p>
          <a:p>
            <a:r>
              <a:rPr lang="en-US" sz="1800" dirty="0" smtClean="0"/>
              <a:t>Commission </a:t>
            </a:r>
            <a:r>
              <a:rPr lang="en-US" sz="1800" dirty="0"/>
              <a:t>BGI in preparation to ions</a:t>
            </a:r>
          </a:p>
          <a:p>
            <a:r>
              <a:rPr lang="en-US" sz="1800" dirty="0" smtClean="0"/>
              <a:t>Check </a:t>
            </a:r>
            <a:r>
              <a:rPr lang="en-US" sz="1800" dirty="0"/>
              <a:t>BSRT/BGI/BWS cross-calibration including corresponding emittance logging</a:t>
            </a:r>
          </a:p>
          <a:p>
            <a:r>
              <a:rPr lang="en-US" sz="1800" dirty="0" smtClean="0"/>
              <a:t>Test </a:t>
            </a:r>
            <a:r>
              <a:rPr lang="en-US" sz="1800" dirty="0"/>
              <a:t>and compare bunch/bunch profile measurement via BWS and/or </a:t>
            </a:r>
            <a:r>
              <a:rPr lang="en-US" sz="1800" dirty="0" smtClean="0"/>
              <a:t>BSRT</a:t>
            </a:r>
            <a:endParaRPr lang="en-US" sz="1800" dirty="0"/>
          </a:p>
          <a:p>
            <a:r>
              <a:rPr lang="en-US" sz="1800" dirty="0"/>
              <a:t>For all this, we would need the 2 rings for a few hours at 450 GeV then a ramp and again a few hours at 3.5 TeV.</a:t>
            </a:r>
          </a:p>
          <a:p>
            <a:r>
              <a:rPr lang="en-US" sz="1800" dirty="0"/>
              <a:t>This would be really difficult to fit in a 4 hour slot. 8 would be perfect but we could try with 6.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9/28/10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2660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40883</TotalTime>
  <Words>764</Words>
  <Application>Microsoft Macintosh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Monday 27th September</vt:lpstr>
      <vt:lpstr>Access…</vt:lpstr>
      <vt:lpstr>Monday continued</vt:lpstr>
      <vt:lpstr>RF noise – M4B1_x0013_</vt:lpstr>
      <vt:lpstr>QPS…</vt:lpstr>
      <vt:lpstr>Tuesday morning</vt:lpstr>
      <vt:lpstr>Plans</vt:lpstr>
      <vt:lpstr>On the list</vt:lpstr>
      <vt:lpstr>BI MD  - c/o JJG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2022</cp:revision>
  <dcterms:created xsi:type="dcterms:W3CDTF">2010-07-26T05:43:59Z</dcterms:created>
  <dcterms:modified xsi:type="dcterms:W3CDTF">2010-09-28T07:43:06Z</dcterms:modified>
</cp:coreProperties>
</file>