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2"/>
  </p:notesMasterIdLst>
  <p:handoutMasterIdLst>
    <p:handoutMasterId r:id="rId13"/>
  </p:handoutMasterIdLst>
  <p:sldIdLst>
    <p:sldId id="1015" r:id="rId2"/>
    <p:sldId id="1020" r:id="rId3"/>
    <p:sldId id="1031" r:id="rId4"/>
    <p:sldId id="1024" r:id="rId5"/>
    <p:sldId id="1030" r:id="rId6"/>
    <p:sldId id="1026" r:id="rId7"/>
    <p:sldId id="1027" r:id="rId8"/>
    <p:sldId id="1029" r:id="rId9"/>
    <p:sldId id="1028" r:id="rId10"/>
    <p:sldId id="1021" r:id="rId11"/>
  </p:sldIdLst>
  <p:sldSz cx="9144000" cy="6858000" type="screen4x3"/>
  <p:notesSz cx="6797675" cy="992822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99FF99"/>
    <a:srgbClr val="0000FF"/>
    <a:srgbClr val="FFCCCC"/>
    <a:srgbClr val="9FCAFF"/>
    <a:srgbClr val="DDDDDD"/>
    <a:srgbClr val="99FFCC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6" autoAdjust="0"/>
    <p:restoredTop sz="95238" autoAdjust="0"/>
  </p:normalViewPr>
  <p:slideViewPr>
    <p:cSldViewPr>
      <p:cViewPr varScale="1">
        <p:scale>
          <a:sx n="85" d="100"/>
          <a:sy n="85" d="100"/>
        </p:scale>
        <p:origin x="-1014" y="-78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5235A8-3F30-CD4B-93C3-534293F9D99E}" type="datetime1">
              <a:rPr lang="en-US" smtClean="0"/>
              <a:pPr/>
              <a:t>9/21/2010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EB0835-724C-DB4C-B87E-E5087EDD3B4C}" type="datetime1">
              <a:rPr lang="en-US" smtClean="0"/>
              <a:pPr/>
              <a:t>9/21/2010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C8375E1-4E61-3444-AD31-027B9FCB23D9}" type="datetime1">
              <a:rPr lang="en-US" smtClean="0"/>
              <a:pPr/>
              <a:t>9/21/2010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A374CA7F-3769-7E42-8A21-FB86B1656F95}" type="datetime1">
              <a:rPr lang="en-US" smtClean="0"/>
              <a:pPr/>
              <a:t>9/21/2010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6FCAEBFB-D3B7-5C4D-9F05-2939C62AA7B9}" type="datetime1">
              <a:rPr lang="en-US" smtClean="0"/>
              <a:pPr/>
              <a:t>9/21/2010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3AB7DAF-1FA9-1144-9D4E-316596D676A8}" type="datetime1">
              <a:rPr lang="en-US" smtClean="0"/>
              <a:pPr>
                <a:defRPr/>
              </a:pPr>
              <a:t>9/21/2010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C83DC62-E000-8648-9895-ECAE66F57B54}" type="datetime1">
              <a:rPr lang="en-US" smtClean="0"/>
              <a:pPr/>
              <a:t>9/21/2010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99B340B-B6C7-C244-BBB6-929F08A9C8F7}" type="datetime1">
              <a:rPr lang="en-US" smtClean="0"/>
              <a:pPr/>
              <a:t>9/21/2010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918A62C-E5F6-204F-BE87-40A651DA39B6}" type="datetime1">
              <a:rPr lang="en-US" smtClean="0"/>
              <a:pPr/>
              <a:t>9/21/2010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DEACDEB-B86A-A245-A93D-B51381F6EE9B}" type="datetime1">
              <a:rPr lang="en-US" smtClean="0"/>
              <a:pPr/>
              <a:t>9/21/2010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BB0F48-4862-994E-8CDE-8D34C81B5B35}" type="datetime1">
              <a:rPr lang="en-US" smtClean="0"/>
              <a:pPr/>
              <a:t>9/21/2010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048975A-2FA0-5C48-9028-A7DBE418C15D}" type="datetime1">
              <a:rPr lang="en-US" smtClean="0"/>
              <a:pPr/>
              <a:t>9/21/2010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73BDDA5-D933-FA44-A43D-BCC1CC882D52}" type="datetime1">
              <a:rPr lang="en-US" smtClean="0"/>
              <a:pPr/>
              <a:t>9/21/2010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9950CC-3B82-5E45-A678-5CFAC51B5E2A}" type="datetime1">
              <a:rPr lang="en-US" smtClean="0"/>
              <a:pPr/>
              <a:t>9/21/2010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5430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525430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6735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2543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174C0405-9B1B-A14E-B00B-BFBFE2BB4C58}" type="datetime1">
              <a:rPr lang="en-US" smtClean="0"/>
              <a:pPr/>
              <a:t>9/21/2010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96735"/>
            <a:ext cx="8229600" cy="523875"/>
          </a:xfrm>
        </p:spPr>
        <p:txBody>
          <a:bodyPr/>
          <a:lstStyle/>
          <a:p>
            <a:r>
              <a:rPr lang="en-US" dirty="0" smtClean="0"/>
              <a:t>LHC commissioning Week 38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446"/>
          </a:xfrm>
        </p:spPr>
        <p:txBody>
          <a:bodyPr/>
          <a:lstStyle/>
          <a:p>
            <a:r>
              <a:rPr lang="en-US" dirty="0" smtClean="0"/>
              <a:t>Coordination </a:t>
            </a:r>
            <a:r>
              <a:rPr lang="en-US" dirty="0" err="1" smtClean="0"/>
              <a:t>G.Arduini</a:t>
            </a:r>
            <a:r>
              <a:rPr lang="en-US" dirty="0" smtClean="0"/>
              <a:t>, </a:t>
            </a:r>
            <a:r>
              <a:rPr lang="en-US" dirty="0" err="1" smtClean="0"/>
              <a:t>R.Bailey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Aims for the week</a:t>
            </a:r>
          </a:p>
          <a:p>
            <a:pPr lvl="1"/>
            <a:r>
              <a:rPr lang="en-US" dirty="0" smtClean="0"/>
              <a:t>Finish qualification of the machine for operation with bunch trains</a:t>
            </a:r>
          </a:p>
          <a:p>
            <a:pPr lvl="1"/>
            <a:r>
              <a:rPr lang="en-US" dirty="0" smtClean="0"/>
              <a:t>Physics with bunch trains</a:t>
            </a:r>
          </a:p>
          <a:p>
            <a:pPr lvl="2"/>
            <a:r>
              <a:rPr lang="en-US" dirty="0" smtClean="0"/>
              <a:t>24 bunches</a:t>
            </a:r>
          </a:p>
          <a:p>
            <a:pPr lvl="2"/>
            <a:r>
              <a:rPr lang="en-US" dirty="0" smtClean="0"/>
              <a:t>48 bunches</a:t>
            </a:r>
          </a:p>
          <a:p>
            <a:pPr lvl="2"/>
            <a:r>
              <a:rPr lang="en-US" dirty="0" smtClean="0"/>
              <a:t>96 bunches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525430"/>
            <a:ext cx="2895600" cy="252413"/>
          </a:xfrm>
        </p:spPr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4925" y="6525430"/>
            <a:ext cx="2133600" cy="268288"/>
          </a:xfrm>
        </p:spPr>
        <p:txBody>
          <a:bodyPr/>
          <a:lstStyle/>
          <a:p>
            <a:fld id="{4C83DC62-E000-8648-9895-ECAE66F57B54}" type="datetime1">
              <a:rPr lang="en-US" smtClean="0"/>
              <a:pPr/>
              <a:t>9/21/2010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patterns envisaged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40"/>
            <a:ext cx="8229600" cy="5616780"/>
          </a:xfrm>
        </p:spPr>
        <p:txBody>
          <a:bodyPr/>
          <a:lstStyle/>
          <a:p>
            <a:r>
              <a:rPr lang="en-US" dirty="0" smtClean="0"/>
              <a:t>24 	with 3 trains of 8</a:t>
            </a:r>
          </a:p>
          <a:p>
            <a:r>
              <a:rPr lang="en-US" dirty="0" smtClean="0"/>
              <a:t>48 	with 6 trains of 8</a:t>
            </a:r>
          </a:p>
          <a:p>
            <a:r>
              <a:rPr lang="en-US" dirty="0" smtClean="0"/>
              <a:t>96 	with 12 trains of 8</a:t>
            </a:r>
          </a:p>
          <a:p>
            <a:r>
              <a:rPr lang="en-US" dirty="0" smtClean="0"/>
              <a:t>96 	with 8 trains of 12</a:t>
            </a:r>
          </a:p>
          <a:p>
            <a:r>
              <a:rPr lang="en-US" dirty="0" smtClean="0"/>
              <a:t>144 with 12 trains of 12</a:t>
            </a:r>
          </a:p>
          <a:p>
            <a:pPr lvl="0" eaLnBrk="0" hangingPunct="0">
              <a:buClr>
                <a:srgbClr val="00007D"/>
              </a:buClr>
              <a:defRPr/>
            </a:pPr>
            <a:endParaRPr lang="en-US" dirty="0" smtClean="0">
              <a:solidFill>
                <a:srgbClr val="00007D"/>
              </a:solidFill>
            </a:endParaRPr>
          </a:p>
          <a:p>
            <a:pPr lvl="0" eaLnBrk="0" hangingPunct="0">
              <a:buClr>
                <a:srgbClr val="00007D"/>
              </a:buClr>
              <a:defRPr/>
            </a:pPr>
            <a:r>
              <a:rPr lang="en-US" dirty="0" smtClean="0">
                <a:solidFill>
                  <a:srgbClr val="00007D"/>
                </a:solidFill>
              </a:rPr>
              <a:t>From the moment we reach 48 bunches</a:t>
            </a:r>
          </a:p>
          <a:p>
            <a:pPr marL="800100" lvl="1" indent="-342900" eaLnBrk="0" hangingPunct="0"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rgbClr val="00007D"/>
                </a:solidFill>
              </a:rPr>
              <a:t>Intensity steps ~ 48 bunches</a:t>
            </a:r>
          </a:p>
          <a:p>
            <a:pPr marL="800100" lvl="1" indent="-342900" eaLnBrk="0" hangingPunct="0"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rgbClr val="00007D"/>
                </a:solidFill>
              </a:rPr>
              <a:t>At a given intensity step at least 3 fills and around 20 hours (or more) of Stable beams are required</a:t>
            </a:r>
          </a:p>
          <a:p>
            <a:pPr marL="800100" lvl="1" indent="-342900" eaLnBrk="0" hangingPunct="0"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rgbClr val="00007D"/>
                </a:solidFill>
              </a:rPr>
              <a:t>Intensity increase possible if no problems are encountered on the MP side (checklist)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9/21/2010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>
            <a:off x="4068724" y="1484730"/>
            <a:ext cx="129618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858272" y="1340710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week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>
            <a:off x="4221124" y="2348056"/>
            <a:ext cx="129618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989834" y="2204036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week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96735"/>
            <a:ext cx="8229600" cy="523875"/>
          </a:xfrm>
        </p:spPr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5256445"/>
          </a:xfrm>
        </p:spPr>
        <p:txBody>
          <a:bodyPr/>
          <a:lstStyle/>
          <a:p>
            <a:pPr lvl="0" eaLnBrk="0" hangingPunct="0">
              <a:defRPr/>
            </a:pPr>
            <a:r>
              <a:rPr lang="en-US" dirty="0" smtClean="0"/>
              <a:t>QPS trigger in Sector 12 due to noise on RQ10.L2</a:t>
            </a:r>
          </a:p>
          <a:p>
            <a:pPr lvl="1" eaLnBrk="0" hangingPunct="0">
              <a:defRPr/>
            </a:pPr>
            <a:r>
              <a:rPr lang="en-US" dirty="0" smtClean="0"/>
              <a:t>2 hours no beam for TCDQ controls</a:t>
            </a:r>
          </a:p>
          <a:p>
            <a:pPr lvl="1" eaLnBrk="0" hangingPunct="0">
              <a:defRPr/>
            </a:pPr>
            <a:r>
              <a:rPr lang="en-US" dirty="0" smtClean="0"/>
              <a:t>Cycle machine</a:t>
            </a:r>
          </a:p>
          <a:p>
            <a:pPr lvl="0" eaLnBrk="0" hangingPunct="0">
              <a:defRPr/>
            </a:pPr>
            <a:r>
              <a:rPr lang="en-US" dirty="0" smtClean="0"/>
              <a:t>Beam back at midday</a:t>
            </a:r>
          </a:p>
          <a:p>
            <a:pPr lvl="0" eaLnBrk="0" hangingPunct="0">
              <a:defRPr/>
            </a:pPr>
            <a:r>
              <a:rPr lang="en-US" dirty="0" smtClean="0"/>
              <a:t>Ramp (with Q’ measurement) squeeze collide</a:t>
            </a:r>
          </a:p>
          <a:p>
            <a:pPr lvl="1" eaLnBrk="0" hangingPunct="0">
              <a:defRPr/>
            </a:pPr>
            <a:r>
              <a:rPr lang="en-US" dirty="0" smtClean="0"/>
              <a:t>B2 lifetime poor at end of squeeze</a:t>
            </a:r>
          </a:p>
          <a:p>
            <a:pPr lvl="1" eaLnBrk="0" hangingPunct="0">
              <a:defRPr/>
            </a:pPr>
            <a:r>
              <a:rPr lang="en-US" dirty="0" smtClean="0"/>
              <a:t>Q’ H pushed up (also in functions)</a:t>
            </a:r>
          </a:p>
          <a:p>
            <a:pPr lvl="1" eaLnBrk="0" hangingPunct="0">
              <a:defRPr/>
            </a:pPr>
            <a:r>
              <a:rPr lang="en-US" dirty="0" smtClean="0"/>
              <a:t>Momentum collimation setup</a:t>
            </a:r>
          </a:p>
          <a:p>
            <a:pPr lvl="1" eaLnBrk="0" hangingPunct="0">
              <a:defRPr/>
            </a:pPr>
            <a:r>
              <a:rPr lang="en-US" dirty="0" smtClean="0"/>
              <a:t>B1 dumped to make off momentum loss map with B2 (-1000Hz)</a:t>
            </a:r>
          </a:p>
          <a:p>
            <a:pPr lvl="0" eaLnBrk="0" hangingPunct="0">
              <a:defRPr/>
            </a:pPr>
            <a:r>
              <a:rPr lang="en-US" dirty="0" smtClean="0"/>
              <a:t>TCDQ controls test</a:t>
            </a:r>
          </a:p>
          <a:p>
            <a:pPr lvl="0" eaLnBrk="0" hangingPunct="0">
              <a:defRPr/>
            </a:pPr>
            <a:r>
              <a:rPr lang="en-US" dirty="0" smtClean="0"/>
              <a:t>Injection verification (TDIs, 4 bunch, 8 bunch)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525430"/>
            <a:ext cx="2895600" cy="252413"/>
          </a:xfrm>
        </p:spPr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4925" y="6525430"/>
            <a:ext cx="2133600" cy="268288"/>
          </a:xfrm>
        </p:spPr>
        <p:txBody>
          <a:bodyPr/>
          <a:lstStyle/>
          <a:p>
            <a:fld id="{4C83DC62-E000-8648-9895-ECAE66F57B54}" type="datetime1">
              <a:rPr lang="en-US" smtClean="0"/>
              <a:pPr/>
              <a:t>9/21/2010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96735"/>
            <a:ext cx="8229600" cy="523875"/>
          </a:xfrm>
        </p:spPr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5256445"/>
          </a:xfrm>
        </p:spPr>
        <p:txBody>
          <a:bodyPr/>
          <a:lstStyle/>
          <a:p>
            <a:pPr lvl="0" eaLnBrk="0" hangingPunct="0">
              <a:defRPr/>
            </a:pPr>
            <a:r>
              <a:rPr lang="en-US" dirty="0" smtClean="0"/>
              <a:t>Overnight</a:t>
            </a:r>
          </a:p>
          <a:p>
            <a:pPr lvl="1" eaLnBrk="0" hangingPunct="0">
              <a:defRPr/>
            </a:pPr>
            <a:r>
              <a:rPr lang="en-US" dirty="0" err="1" smtClean="0"/>
              <a:t>Asynch</a:t>
            </a:r>
            <a:r>
              <a:rPr lang="en-US" dirty="0" smtClean="0"/>
              <a:t>. dump test at end ramp, Xing reduced</a:t>
            </a:r>
          </a:p>
          <a:p>
            <a:pPr lvl="2" eaLnBrk="0" hangingPunct="0">
              <a:defRPr/>
            </a:pPr>
            <a:r>
              <a:rPr lang="en-US" dirty="0" err="1" smtClean="0"/>
              <a:t>Probs</a:t>
            </a:r>
            <a:r>
              <a:rPr lang="en-US" dirty="0" smtClean="0"/>
              <a:t> </a:t>
            </a:r>
            <a:r>
              <a:rPr lang="en-US" dirty="0" smtClean="0"/>
              <a:t>again with TCDQ </a:t>
            </a:r>
            <a:r>
              <a:rPr lang="en-US" dirty="0" smtClean="0"/>
              <a:t>control (to be followed up)</a:t>
            </a:r>
            <a:endParaRPr lang="en-US" dirty="0" smtClean="0"/>
          </a:p>
          <a:p>
            <a:pPr lvl="2" eaLnBrk="0" hangingPunct="0">
              <a:defRPr/>
            </a:pPr>
            <a:r>
              <a:rPr lang="en-US" dirty="0" smtClean="0"/>
              <a:t>Test performed OK</a:t>
            </a:r>
          </a:p>
          <a:p>
            <a:pPr lvl="1" eaLnBrk="0" hangingPunct="0">
              <a:defRPr/>
            </a:pPr>
            <a:r>
              <a:rPr lang="en-US" dirty="0" err="1" smtClean="0"/>
              <a:t>Asynch</a:t>
            </a:r>
            <a:r>
              <a:rPr lang="en-US" dirty="0" smtClean="0"/>
              <a:t> dump test at end squeeze separated</a:t>
            </a:r>
          </a:p>
          <a:p>
            <a:pPr lvl="2" eaLnBrk="0" hangingPunct="0">
              <a:defRPr/>
            </a:pPr>
            <a:r>
              <a:rPr lang="en-US" dirty="0" smtClean="0"/>
              <a:t>Trip of RQTF.A12B1 in squeeze</a:t>
            </a:r>
          </a:p>
          <a:p>
            <a:pPr lvl="2" eaLnBrk="0" hangingPunct="0">
              <a:defRPr/>
            </a:pPr>
            <a:r>
              <a:rPr lang="en-US" dirty="0" smtClean="0"/>
              <a:t>We found back the spikes on the correction (they were cleaned out!)</a:t>
            </a:r>
          </a:p>
          <a:p>
            <a:pPr lvl="2" eaLnBrk="0" hangingPunct="0"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525430"/>
            <a:ext cx="2895600" cy="252413"/>
          </a:xfrm>
        </p:spPr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4925" y="6525430"/>
            <a:ext cx="2133600" cy="268288"/>
          </a:xfrm>
        </p:spPr>
        <p:txBody>
          <a:bodyPr/>
          <a:lstStyle/>
          <a:p>
            <a:fld id="{4C83DC62-E000-8648-9895-ECAE66F57B54}" type="datetime1">
              <a:rPr lang="en-US" smtClean="0"/>
              <a:pPr/>
              <a:t>9/21/2010</a:t>
            </a:fld>
            <a:endParaRPr lang="en-US" dirty="0"/>
          </a:p>
        </p:txBody>
      </p:sp>
      <p:pic>
        <p:nvPicPr>
          <p:cNvPr id="1025" name="Picture 1" descr="https://ab-dep-op-elogbook.web.cern.ch/ab-dep-op-elogbook/elogbook/attach.php?attachId=1108109&amp;type=png&amp;fname=201009210433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325" y="3717040"/>
            <a:ext cx="4683985" cy="306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380" y="96735"/>
            <a:ext cx="8229600" cy="523875"/>
          </a:xfrm>
        </p:spPr>
        <p:txBody>
          <a:bodyPr/>
          <a:lstStyle/>
          <a:p>
            <a:r>
              <a:rPr lang="en-US" dirty="0" smtClean="0"/>
              <a:t>Q’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BB0F48-4862-994E-8CDE-8D34C81B5B35}" type="datetime1">
              <a:rPr lang="en-US" smtClean="0"/>
              <a:pPr/>
              <a:t>9/21/2010</a:t>
            </a:fld>
            <a:endParaRPr lang="en-US" dirty="0"/>
          </a:p>
        </p:txBody>
      </p:sp>
      <p:pic>
        <p:nvPicPr>
          <p:cNvPr id="1026" name="Picture 2" descr="http://elogbook.cern.ch/eLogbook/attach_reader?attach_id=11079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813" y="0"/>
            <a:ext cx="7758817" cy="41491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91150"/>
            <a:ext cx="4556760" cy="332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2440" y="3491150"/>
            <a:ext cx="4556760" cy="332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injection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TDI centering checked for both beams - of the order of 0.2 mm </a:t>
            </a:r>
            <a:r>
              <a:rPr lang="en-US" dirty="0" err="1" smtClean="0"/>
              <a:t>erro</a:t>
            </a:r>
            <a:r>
              <a:rPr lang="en-US" dirty="0" smtClean="0"/>
              <a:t> for both - inside the tolerance we've allocated so left TDIs at present positions</a:t>
            </a:r>
          </a:p>
          <a:p>
            <a:r>
              <a:rPr lang="en-US" dirty="0" smtClean="0"/>
              <a:t>Transfer line and injection losses checked with 4b 150ns trains - small adjustments made to both lines in H planes to bring RMS below 0.2 mm. Losses on B1 were higher than we've seen in the past - may need to revisit later</a:t>
            </a:r>
          </a:p>
          <a:p>
            <a:r>
              <a:rPr lang="en-US" dirty="0" smtClean="0"/>
              <a:t>Injection oscillations 0.5 - 0.7 mm everywhere</a:t>
            </a:r>
          </a:p>
          <a:p>
            <a:r>
              <a:rPr lang="en-US" dirty="0" smtClean="0"/>
              <a:t>Injected the 24b filling scheme with 3 trains of 8b - worked fine - with still no warnings from LHC BLMs, so OK at this intensity</a:t>
            </a:r>
          </a:p>
          <a:p>
            <a:pPr lvl="1"/>
            <a:r>
              <a:rPr lang="en-US" dirty="0" smtClean="0"/>
              <a:t>However IQC is latching with losses for B1, so will either have to readjust TCDIs (1 or 2) or increase the limits.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9/21/2010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loss maps of Monday afternoon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verified the beam-based centre of the secondary collimators in IP3. We found values that are consistent with the ones previously found (deltas &lt; 150 um, which is what we expect as orbit reproducibility).</a:t>
            </a:r>
          </a:p>
          <a:p>
            <a:r>
              <a:rPr lang="en-US" dirty="0" smtClean="0"/>
              <a:t>We defined new settings with TCP in IP3 for beam 2 closer to the beam: 10 </a:t>
            </a:r>
            <a:r>
              <a:rPr lang="en-US" dirty="0" err="1" smtClean="0"/>
              <a:t>sigmas</a:t>
            </a:r>
            <a:r>
              <a:rPr lang="en-US" dirty="0" smtClean="0"/>
              <a:t> instead than 12 </a:t>
            </a:r>
            <a:r>
              <a:rPr lang="en-US" dirty="0" err="1" smtClean="0"/>
              <a:t>sigmas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performed cleaner off-momentum loss maps with beam 2 only. </a:t>
            </a:r>
          </a:p>
          <a:p>
            <a:r>
              <a:rPr lang="en-US" dirty="0" smtClean="0"/>
              <a:t>Loss maps look ok now: the hierarchy is respected and the higher losses at the TCTs are 3.5e-3 lower than the peak at the TCP. </a:t>
            </a:r>
          </a:p>
          <a:p>
            <a:r>
              <a:rPr lang="en-US" dirty="0" smtClean="0"/>
              <a:t>This validates the collimator settings in physics conditions.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83DC62-E000-8648-9895-ECAE66F57B54}" type="datetime1">
              <a:rPr lang="en-US" smtClean="0"/>
              <a:pPr/>
              <a:t>9/21/2010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B2 off momentum (+) loss map after set-up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BB0F48-4862-994E-8CDE-8D34C81B5B35}" type="datetime1">
              <a:rPr lang="en-US" smtClean="0"/>
              <a:pPr/>
              <a:t>9/21/2010</a:t>
            </a:fld>
            <a:endParaRPr lang="en-US" dirty="0"/>
          </a:p>
        </p:txBody>
      </p:sp>
      <p:pic>
        <p:nvPicPr>
          <p:cNvPr id="24578" name="Picture 2" descr="http://elogbook.cern.ch/eLogbook/attach_reader?attach_id=1107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9" y="1700760"/>
            <a:ext cx="8768965" cy="357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 summary (Monday evening)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BB0F48-4862-994E-8CDE-8D34C81B5B35}" type="datetime1">
              <a:rPr lang="en-US" smtClean="0"/>
              <a:pPr/>
              <a:t>9/21/2010</a:t>
            </a:fld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70" y="908650"/>
            <a:ext cx="9032015" cy="546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to do (starting 20h)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8000"/>
                </a:solidFill>
              </a:rPr>
              <a:t>Asynch</a:t>
            </a:r>
            <a:r>
              <a:rPr lang="en-US" dirty="0" smtClean="0">
                <a:solidFill>
                  <a:srgbClr val="008000"/>
                </a:solidFill>
              </a:rPr>
              <a:t> dump end of ramp reduced Xing (5h)	OK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Asynch</a:t>
            </a:r>
            <a:r>
              <a:rPr lang="en-US" dirty="0" smtClean="0">
                <a:solidFill>
                  <a:srgbClr val="FF0000"/>
                </a:solidFill>
              </a:rPr>
              <a:t> dump end squeeze separated (5h)</a:t>
            </a:r>
          </a:p>
          <a:p>
            <a:r>
              <a:rPr lang="en-US" dirty="0" smtClean="0"/>
              <a:t>TOTEM and </a:t>
            </a:r>
            <a:r>
              <a:rPr lang="en-US" dirty="0" smtClean="0">
                <a:solidFill>
                  <a:srgbClr val="FF0000"/>
                </a:solidFill>
              </a:rPr>
              <a:t>transverse loss map </a:t>
            </a:r>
            <a:r>
              <a:rPr lang="en-US" dirty="0" smtClean="0"/>
              <a:t>(10h)</a:t>
            </a:r>
          </a:p>
          <a:p>
            <a:endParaRPr lang="en-US" dirty="0" smtClean="0"/>
          </a:p>
          <a:p>
            <a:r>
              <a:rPr lang="en-US" dirty="0" smtClean="0"/>
              <a:t>Review Tuesday during the day</a:t>
            </a:r>
          </a:p>
          <a:p>
            <a:endParaRPr lang="en-US" dirty="0" smtClean="0"/>
          </a:p>
          <a:p>
            <a:r>
              <a:rPr lang="en-US" dirty="0" smtClean="0"/>
              <a:t>Pilot run through ramp and squeeze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Loss map off momentum end of ramp reduced Xing (5h)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Loss map off momentum end squeeze separated (5h)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BB0F48-4862-994E-8CDE-8D34C81B5B35}" type="datetime1">
              <a:rPr lang="en-US" smtClean="0"/>
              <a:pPr/>
              <a:t>9/21/2010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37028</TotalTime>
  <Words>488</Words>
  <Application>Microsoft Office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Pixel</vt:lpstr>
      <vt:lpstr>LHC commissioning Week 38</vt:lpstr>
      <vt:lpstr>Monday</vt:lpstr>
      <vt:lpstr>Monday</vt:lpstr>
      <vt:lpstr>Q’</vt:lpstr>
      <vt:lpstr>Summary of injection checks</vt:lpstr>
      <vt:lpstr>Summary of loss maps of Monday afternoon</vt:lpstr>
      <vt:lpstr>B2 off momentum (+) loss map after set-up</vt:lpstr>
      <vt:lpstr>Loss map summary (Monday evening)</vt:lpstr>
      <vt:lpstr>Still to do (starting 20h)</vt:lpstr>
      <vt:lpstr>Filling patterns envisaged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roger bailey</cp:lastModifiedBy>
  <cp:revision>1945</cp:revision>
  <dcterms:created xsi:type="dcterms:W3CDTF">2010-07-05T06:11:43Z</dcterms:created>
  <dcterms:modified xsi:type="dcterms:W3CDTF">2010-09-21T06:01:43Z</dcterms:modified>
</cp:coreProperties>
</file>