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038" r:id="rId2"/>
    <p:sldId id="1037" r:id="rId3"/>
    <p:sldId id="1042" r:id="rId4"/>
    <p:sldId id="1036" r:id="rId5"/>
    <p:sldId id="1039" r:id="rId6"/>
    <p:sldId id="1040" r:id="rId7"/>
    <p:sldId id="1030" r:id="rId8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AFF"/>
    <a:srgbClr val="FF0000"/>
    <a:srgbClr val="008000"/>
    <a:srgbClr val="99FF99"/>
    <a:srgbClr val="0000FF"/>
    <a:srgbClr val="FFCCCC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6" autoAdjust="0"/>
    <p:restoredTop sz="95238" autoAdjust="0"/>
  </p:normalViewPr>
  <p:slideViewPr>
    <p:cSldViewPr>
      <p:cViewPr varScale="1">
        <p:scale>
          <a:sx n="104" d="100"/>
          <a:sy n="104" d="100"/>
        </p:scale>
        <p:origin x="-1020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5235A8-3F30-CD4B-93C3-534293F9D99E}" type="datetime1">
              <a:rPr lang="en-US" smtClean="0"/>
              <a:pPr/>
              <a:t>9/25/2010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EB0835-724C-DB4C-B87E-E5087EDD3B4C}" type="datetime1">
              <a:rPr lang="en-US" smtClean="0"/>
              <a:pPr/>
              <a:t>9/25/2010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C8375E1-4E61-3444-AD31-027B9FCB23D9}" type="datetime1">
              <a:rPr lang="en-US" smtClean="0"/>
              <a:pPr/>
              <a:t>9/25/2010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A374CA7F-3769-7E42-8A21-FB86B1656F95}" type="datetime1">
              <a:rPr lang="en-US" smtClean="0"/>
              <a:pPr/>
              <a:t>9/25/2010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6FCAEBFB-D3B7-5C4D-9F05-2939C62AA7B9}" type="datetime1">
              <a:rPr lang="en-US" smtClean="0"/>
              <a:pPr/>
              <a:t>9/25/2010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3AB7DAF-1FA9-1144-9D4E-316596D676A8}" type="datetime1">
              <a:rPr lang="en-US" smtClean="0"/>
              <a:pPr>
                <a:defRPr/>
              </a:pPr>
              <a:t>9/25/2010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C83DC62-E000-8648-9895-ECAE66F57B54}" type="datetime1">
              <a:rPr lang="en-US" smtClean="0"/>
              <a:pPr/>
              <a:t>9/25/2010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99B340B-B6C7-C244-BBB6-929F08A9C8F7}" type="datetime1">
              <a:rPr lang="en-US" smtClean="0"/>
              <a:pPr/>
              <a:t>9/25/2010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18A62C-E5F6-204F-BE87-40A651DA39B6}" type="datetime1">
              <a:rPr lang="en-US" smtClean="0"/>
              <a:pPr/>
              <a:t>9/25/2010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EACDEB-B86A-A245-A93D-B51381F6EE9B}" type="datetime1">
              <a:rPr lang="en-US" smtClean="0"/>
              <a:pPr/>
              <a:t>9/25/2010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BB0F48-4862-994E-8CDE-8D34C81B5B35}" type="datetime1">
              <a:rPr lang="en-US" smtClean="0"/>
              <a:pPr/>
              <a:t>9/25/2010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048975A-2FA0-5C48-9028-A7DBE418C15D}" type="datetime1">
              <a:rPr lang="en-US" smtClean="0"/>
              <a:pPr/>
              <a:t>9/25/2010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3BDDA5-D933-FA44-A43D-BCC1CC882D52}" type="datetime1">
              <a:rPr lang="en-US" smtClean="0"/>
              <a:pPr/>
              <a:t>9/25/2010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9950CC-3B82-5E45-A678-5CFAC51B5E2A}" type="datetime1">
              <a:rPr lang="en-US" smtClean="0"/>
              <a:pPr/>
              <a:t>9/25/2010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5430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525430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96735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52543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174C0405-9B1B-A14E-B00B-BFBFE2BB4C58}" type="datetime1">
              <a:rPr lang="en-US" smtClean="0"/>
              <a:pPr/>
              <a:t>9/25/2010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1366 after 13h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5BB0F48-4862-994E-8CDE-8D34C81B5B35}" type="datetime1">
              <a:rPr lang="en-US" smtClean="0"/>
              <a:pPr/>
              <a:t>9/25/2010</a:t>
            </a:fld>
            <a:endParaRPr lang="en-US" dirty="0"/>
          </a:p>
        </p:txBody>
      </p:sp>
      <p:pic>
        <p:nvPicPr>
          <p:cNvPr id="1026" name="Picture 2" descr="http://elogbook.cern.ch/eLogbook/attach_reader?attach_id=11088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662583"/>
            <a:ext cx="7229743" cy="6150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fill studies</a:t>
            </a:r>
          </a:p>
          <a:p>
            <a:pPr lvl="1"/>
            <a:r>
              <a:rPr lang="en-US" dirty="0" smtClean="0"/>
              <a:t>extended </a:t>
            </a:r>
            <a:r>
              <a:rPr lang="en-US" dirty="0" err="1" smtClean="0"/>
              <a:t>lumi</a:t>
            </a:r>
            <a:r>
              <a:rPr lang="en-US" dirty="0" smtClean="0"/>
              <a:t> scans for </a:t>
            </a:r>
            <a:r>
              <a:rPr lang="en-US" dirty="0" err="1" smtClean="0"/>
              <a:t>emittance</a:t>
            </a:r>
            <a:r>
              <a:rPr lang="en-US" dirty="0" smtClean="0"/>
              <a:t> measurements</a:t>
            </a:r>
          </a:p>
          <a:p>
            <a:pPr lvl="1"/>
            <a:r>
              <a:rPr lang="en-US" dirty="0" smtClean="0"/>
              <a:t>IP1</a:t>
            </a:r>
          </a:p>
          <a:p>
            <a:pPr lvl="2"/>
            <a:r>
              <a:rPr lang="pt-BR" dirty="0" smtClean="0"/>
              <a:t>epsX = 3.33um </a:t>
            </a:r>
            <a:br>
              <a:rPr lang="pt-BR" dirty="0" smtClean="0"/>
            </a:br>
            <a:r>
              <a:rPr lang="pt-BR" dirty="0" smtClean="0"/>
              <a:t>epsY = 3.58um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Derived Luminosity 9.35e30</a:t>
            </a:r>
            <a:br>
              <a:rPr lang="pt-BR" dirty="0" smtClean="0"/>
            </a:br>
            <a:endParaRPr lang="pt-BR" dirty="0" smtClean="0"/>
          </a:p>
          <a:p>
            <a:pPr lvl="1"/>
            <a:r>
              <a:rPr lang="pt-BR" dirty="0" smtClean="0"/>
              <a:t>IP5</a:t>
            </a:r>
          </a:p>
          <a:p>
            <a:pPr lvl="2"/>
            <a:r>
              <a:rPr lang="pt-BR" dirty="0" smtClean="0"/>
              <a:t>epsX = 3.67um </a:t>
            </a:r>
            <a:br>
              <a:rPr lang="pt-BR" dirty="0" smtClean="0"/>
            </a:br>
            <a:r>
              <a:rPr lang="pt-BR" dirty="0" smtClean="0"/>
              <a:t>epsY = 3.41um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Derived Luminosity 9.15e30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Wirescan B2 V	3.5um</a:t>
            </a:r>
            <a:br>
              <a:rPr lang="pt-BR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5BB0F48-4862-994E-8CDE-8D34C81B5B35}" type="datetime1">
              <a:rPr lang="en-US" smtClean="0"/>
              <a:pPr/>
              <a:t>9/25/2010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2100" y="3068950"/>
            <a:ext cx="3103735" cy="1323439"/>
          </a:xfrm>
          <a:prstGeom prst="rect">
            <a:avLst/>
          </a:prstGeom>
          <a:solidFill>
            <a:srgbClr val="9FCAFF"/>
          </a:solidFill>
          <a:ln>
            <a:solidFill>
              <a:srgbClr val="9FCAFF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pt-BR" dirty="0" smtClean="0"/>
              <a:t>All looks consistent</a:t>
            </a:r>
          </a:p>
          <a:p>
            <a:pPr algn="l"/>
            <a:r>
              <a:rPr lang="pt-BR" dirty="0" smtClean="0"/>
              <a:t>Emittance growth through</a:t>
            </a:r>
          </a:p>
          <a:p>
            <a:pPr algn="l"/>
            <a:r>
              <a:rPr lang="pt-BR" dirty="0" smtClean="0"/>
              <a:t>the fill from 2.2 to 3.5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5BB0F48-4862-994E-8CDE-8D34C81B5B35}" type="datetime1">
              <a:rPr lang="en-US" smtClean="0"/>
              <a:pPr/>
              <a:t>9/25/2010</a:t>
            </a:fld>
            <a:endParaRPr lang="en-US" dirty="0"/>
          </a:p>
        </p:txBody>
      </p:sp>
      <p:pic>
        <p:nvPicPr>
          <p:cNvPr id="1026" name="Picture 2" descr="http://elogbook.cern.ch/eLogbook/attach_reader?attach_id=11089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640" y="1844780"/>
            <a:ext cx="4610100" cy="3608070"/>
          </a:xfrm>
          <a:prstGeom prst="rect">
            <a:avLst/>
          </a:prstGeom>
          <a:noFill/>
        </p:spPr>
      </p:pic>
      <p:pic>
        <p:nvPicPr>
          <p:cNvPr id="1028" name="Picture 4" descr="http://elogbook.cern.ch/eLogbook/attach_reader?attach_id=11089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3900" y="1844780"/>
            <a:ext cx="4610100" cy="360807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3460" y="5733320"/>
            <a:ext cx="2603598" cy="400110"/>
          </a:xfrm>
          <a:prstGeom prst="rect">
            <a:avLst/>
          </a:prstGeom>
          <a:solidFill>
            <a:srgbClr val="9FCAFF"/>
          </a:solidFill>
          <a:ln>
            <a:solidFill>
              <a:srgbClr val="9FCAFF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pt-BR" dirty="0" smtClean="0"/>
              <a:t>G. Papotti &amp; S. White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380" y="692620"/>
            <a:ext cx="8857230" cy="5111750"/>
          </a:xfrm>
        </p:spPr>
        <p:txBody>
          <a:bodyPr/>
          <a:lstStyle/>
          <a:p>
            <a:r>
              <a:rPr lang="en-US" sz="2000" dirty="0" smtClean="0"/>
              <a:t>Beams dumped by </a:t>
            </a:r>
            <a:r>
              <a:rPr lang="en-US" sz="2000" dirty="0" err="1" smtClean="0"/>
              <a:t>wirescan</a:t>
            </a:r>
            <a:r>
              <a:rPr lang="en-US" sz="2000" dirty="0" smtClean="0"/>
              <a:t> B1 V at 10.00</a:t>
            </a:r>
          </a:p>
          <a:p>
            <a:r>
              <a:rPr lang="en-US" sz="2000" dirty="0" smtClean="0"/>
              <a:t>ALICE polarity switch (polarity of the solenoid not consistent with crossing angle leading to a reduction of the effective crossing angle at the IP)</a:t>
            </a:r>
          </a:p>
          <a:p>
            <a:r>
              <a:rPr lang="en-US" sz="2000" dirty="0" smtClean="0"/>
              <a:t>Test ramp and squeeze</a:t>
            </a:r>
          </a:p>
          <a:p>
            <a:pPr lvl="1"/>
            <a:r>
              <a:rPr lang="en-US" sz="1800" dirty="0" smtClean="0"/>
              <a:t>Orbit through the cycle</a:t>
            </a:r>
          </a:p>
          <a:p>
            <a:pPr lvl="1"/>
            <a:r>
              <a:rPr lang="en-US" sz="1800" dirty="0" err="1" smtClean="0"/>
              <a:t>Optimisation</a:t>
            </a:r>
            <a:r>
              <a:rPr lang="en-US" sz="1800" dirty="0" smtClean="0"/>
              <a:t> of collisions in IR2</a:t>
            </a:r>
          </a:p>
          <a:p>
            <a:pPr lvl="1"/>
            <a:r>
              <a:rPr lang="en-US" sz="1800" dirty="0" smtClean="0"/>
              <a:t>Tests with TCTs at 13 sigma for future VDM scans</a:t>
            </a:r>
          </a:p>
          <a:p>
            <a:r>
              <a:rPr lang="en-US" sz="2000" dirty="0" smtClean="0"/>
              <a:t>Fill for physics from 19.00</a:t>
            </a:r>
          </a:p>
          <a:p>
            <a:pPr lvl="1"/>
            <a:r>
              <a:rPr lang="en-US" sz="1800" dirty="0" smtClean="0"/>
              <a:t>Scheme 150ns_56b_47_16_47_8bpi </a:t>
            </a:r>
          </a:p>
          <a:p>
            <a:r>
              <a:rPr lang="en-US" sz="2000" dirty="0" smtClean="0"/>
              <a:t>21:50 RCBXH3.L8 power converter trip at the end of the squeeze.</a:t>
            </a:r>
          </a:p>
          <a:p>
            <a:r>
              <a:rPr lang="en-US" sz="2000" dirty="0" smtClean="0"/>
              <a:t>Access required for replacement of quench heater power supply of B33L5 which started to discharge during the previous ramp</a:t>
            </a:r>
          </a:p>
          <a:p>
            <a:r>
              <a:rPr lang="en-US" sz="2000" dirty="0" smtClean="0"/>
              <a:t>00:30 lost communication with QPS RB/RQ in Sector 56 </a:t>
            </a:r>
            <a:r>
              <a:rPr lang="en-US" sz="2000" dirty="0" smtClean="0">
                <a:sym typeface="Wingdings" pitchFamily="2" charset="2"/>
              </a:rPr>
              <a:t> Access in point 6….</a:t>
            </a:r>
          </a:p>
          <a:p>
            <a:r>
              <a:rPr lang="en-US" sz="2000" dirty="0" smtClean="0"/>
              <a:t>04:00 Access finished</a:t>
            </a:r>
          </a:p>
          <a:p>
            <a:r>
              <a:rPr lang="en-US" sz="2000" dirty="0" smtClean="0"/>
              <a:t>Fill for physics</a:t>
            </a:r>
          </a:p>
          <a:p>
            <a:pPr lvl="1"/>
            <a:r>
              <a:rPr lang="en-US" sz="1800" dirty="0" smtClean="0"/>
              <a:t>Scheme 150ns_56b_47_16_47_8bpi</a:t>
            </a:r>
            <a:br>
              <a:rPr lang="en-US" sz="1800" dirty="0" smtClean="0"/>
            </a:b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5BB0F48-4862-994E-8CDE-8D34C81B5B35}" type="datetime1">
              <a:rPr lang="en-US" smtClean="0"/>
              <a:pPr/>
              <a:t>9/25/2010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5BB0F48-4862-994E-8CDE-8D34C81B5B35}" type="datetime1">
              <a:rPr lang="en-US" smtClean="0"/>
              <a:pPr/>
              <a:t>9/25/2010</a:t>
            </a:fld>
            <a:endParaRPr lang="en-US" dirty="0"/>
          </a:p>
        </p:txBody>
      </p:sp>
      <p:pic>
        <p:nvPicPr>
          <p:cNvPr id="1026" name="Picture 2" descr="http://elogbook.cern.ch/eLogbook/attach_reader?attach_id=11089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449" y="692620"/>
            <a:ext cx="7143750" cy="2857500"/>
          </a:xfrm>
          <a:prstGeom prst="rect">
            <a:avLst/>
          </a:prstGeom>
          <a:noFill/>
        </p:spPr>
      </p:pic>
      <p:pic>
        <p:nvPicPr>
          <p:cNvPr id="1028" name="Picture 4" descr="http://elogbook.cern.ch/eLogbook/attach_reader?attach_id=11089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450" y="3573020"/>
            <a:ext cx="7143750" cy="28575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860040" y="3212970"/>
            <a:ext cx="3403752" cy="400110"/>
          </a:xfrm>
          <a:prstGeom prst="rect">
            <a:avLst/>
          </a:prstGeom>
          <a:solidFill>
            <a:srgbClr val="9FCAFF"/>
          </a:solidFill>
          <a:ln>
            <a:solidFill>
              <a:srgbClr val="9FCAFF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pt-BR" dirty="0" smtClean="0"/>
              <a:t>After ALICE polarity reversal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95920" y="5877340"/>
            <a:ext cx="4612160" cy="400110"/>
          </a:xfrm>
          <a:prstGeom prst="rect">
            <a:avLst/>
          </a:prstGeom>
          <a:solidFill>
            <a:srgbClr val="9FCAFF"/>
          </a:solidFill>
          <a:ln>
            <a:solidFill>
              <a:srgbClr val="9FCAFF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pt-BR" dirty="0" smtClean="0"/>
              <a:t>After polarity reversal &amp; orbit correction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Chromaticity measurement during the squeeze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5BB0F48-4862-994E-8CDE-8D34C81B5B35}" type="datetime1">
              <a:rPr lang="en-US" smtClean="0"/>
              <a:pPr/>
              <a:t>9/25/2010</a:t>
            </a:fld>
            <a:endParaRPr lang="en-US" dirty="0"/>
          </a:p>
        </p:txBody>
      </p:sp>
      <p:pic>
        <p:nvPicPr>
          <p:cNvPr id="24580" name="Picture 4" descr="http://elogbook.cern.ch/eLogbook/attach_reader?attach_id=1109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5390" y="1628750"/>
            <a:ext cx="5715000" cy="47244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300240" y="6021360"/>
            <a:ext cx="1810111" cy="400110"/>
          </a:xfrm>
          <a:prstGeom prst="rect">
            <a:avLst/>
          </a:prstGeom>
          <a:solidFill>
            <a:srgbClr val="9FCAFF"/>
          </a:solidFill>
          <a:ln>
            <a:solidFill>
              <a:srgbClr val="9FCAFF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pt-BR" dirty="0" smtClean="0"/>
              <a:t>R. Steinhagen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96735"/>
            <a:ext cx="8229600" cy="523875"/>
          </a:xfrm>
        </p:spPr>
        <p:txBody>
          <a:bodyPr/>
          <a:lstStyle/>
          <a:p>
            <a:r>
              <a:rPr lang="en-US" dirty="0" smtClean="0"/>
              <a:t>To fit in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4"/>
            <a:ext cx="8229600" cy="5256445"/>
          </a:xfrm>
        </p:spPr>
        <p:txBody>
          <a:bodyPr/>
          <a:lstStyle/>
          <a:p>
            <a:pPr lvl="0" eaLnBrk="0" hangingPunct="0">
              <a:defRPr/>
            </a:pPr>
            <a:r>
              <a:rPr lang="en-GB" dirty="0" smtClean="0"/>
              <a:t>Transverse damper firmware update (to prevent glitches positions very close to 0) – W. </a:t>
            </a:r>
            <a:r>
              <a:rPr lang="en-GB" dirty="0" err="1" smtClean="0"/>
              <a:t>Höfle</a:t>
            </a:r>
            <a:endParaRPr lang="en-US" dirty="0" smtClean="0"/>
          </a:p>
          <a:p>
            <a:pPr lvl="0" eaLnBrk="0" hangingPunct="0">
              <a:defRPr/>
            </a:pPr>
            <a:r>
              <a:rPr lang="en-US" dirty="0" smtClean="0"/>
              <a:t>Test of luminosity optimization software - S. White</a:t>
            </a:r>
          </a:p>
          <a:p>
            <a:pPr lvl="0" eaLnBrk="0" hangingPunct="0">
              <a:defRPr/>
            </a:pPr>
            <a:r>
              <a:rPr lang="en-US" dirty="0" smtClean="0"/>
              <a:t>Gas Ionization Profile Monitor tests - M. </a:t>
            </a:r>
            <a:r>
              <a:rPr lang="en-US" dirty="0" err="1" smtClean="0"/>
              <a:t>Sapinski</a:t>
            </a:r>
            <a:endParaRPr lang="en-US" dirty="0" smtClean="0"/>
          </a:p>
          <a:p>
            <a:pPr lvl="0" eaLnBrk="0" hangingPunct="0">
              <a:defRPr/>
            </a:pPr>
            <a:r>
              <a:rPr lang="en-US" dirty="0" smtClean="0"/>
              <a:t>Abort gap cleaning – M. </a:t>
            </a:r>
            <a:r>
              <a:rPr lang="en-US" dirty="0" err="1" smtClean="0"/>
              <a:t>Meddahi</a:t>
            </a:r>
            <a:endParaRPr lang="en-US" dirty="0" smtClean="0"/>
          </a:p>
          <a:p>
            <a:pPr lvl="0" eaLnBrk="0" hangingPunct="0">
              <a:defRPr/>
            </a:pPr>
            <a:r>
              <a:rPr lang="en-GB" dirty="0" smtClean="0"/>
              <a:t>Test of new beam presence flag system – M. </a:t>
            </a:r>
            <a:r>
              <a:rPr lang="en-GB" dirty="0" err="1" smtClean="0"/>
              <a:t>Gasior</a:t>
            </a:r>
            <a:endParaRPr lang="en-GB" dirty="0" smtClean="0"/>
          </a:p>
          <a:p>
            <a:pPr lvl="0" eaLnBrk="0" hangingPunct="0">
              <a:defRPr/>
            </a:pPr>
            <a:r>
              <a:rPr lang="en-GB" dirty="0" smtClean="0"/>
              <a:t>DC BCT – P. </a:t>
            </a:r>
            <a:r>
              <a:rPr lang="en-GB" dirty="0" err="1" smtClean="0"/>
              <a:t>Odier</a:t>
            </a:r>
            <a:endParaRPr lang="en-GB" dirty="0" smtClean="0"/>
          </a:p>
          <a:p>
            <a:pPr lvl="0" eaLnBrk="0" hangingPunct="0">
              <a:defRPr/>
            </a:pPr>
            <a:r>
              <a:rPr lang="en-GB" dirty="0" smtClean="0"/>
              <a:t>Q kicker – R. Barlow</a:t>
            </a:r>
            <a:endParaRPr lang="en-US" dirty="0" smtClean="0"/>
          </a:p>
          <a:p>
            <a:pPr lvl="0" eaLnBrk="0" hangingPunct="0">
              <a:defRPr/>
            </a:pPr>
            <a:r>
              <a:rPr lang="en-US" dirty="0" smtClean="0"/>
              <a:t>CO security intervention to be scheduled - </a:t>
            </a:r>
            <a:r>
              <a:rPr lang="en-US" dirty="0" err="1" smtClean="0"/>
              <a:t>A.Bland</a:t>
            </a:r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525430"/>
            <a:ext cx="2895600" cy="252413"/>
          </a:xfrm>
        </p:spPr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525430"/>
            <a:ext cx="2133600" cy="268288"/>
          </a:xfrm>
        </p:spPr>
        <p:txBody>
          <a:bodyPr/>
          <a:lstStyle/>
          <a:p>
            <a:fld id="{4C83DC62-E000-8648-9895-ECAE66F57B54}" type="datetime1">
              <a:rPr lang="en-US" smtClean="0"/>
              <a:pPr/>
              <a:t>9/25/2010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38473</TotalTime>
  <Words>277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Fill 1366 after 13h</vt:lpstr>
      <vt:lpstr>Friday</vt:lpstr>
      <vt:lpstr>Friday</vt:lpstr>
      <vt:lpstr>Friday</vt:lpstr>
      <vt:lpstr>Friday</vt:lpstr>
      <vt:lpstr>Friday</vt:lpstr>
      <vt:lpstr>To fit in later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Gianluigi ARDUINI</cp:lastModifiedBy>
  <cp:revision>2011</cp:revision>
  <dcterms:created xsi:type="dcterms:W3CDTF">2010-07-05T06:11:43Z</dcterms:created>
  <dcterms:modified xsi:type="dcterms:W3CDTF">2010-09-25T08:00:18Z</dcterms:modified>
</cp:coreProperties>
</file>