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
  </p:notesMasterIdLst>
  <p:sldIdLst>
    <p:sldId id="673" r:id="rId2"/>
    <p:sldId id="660" r:id="rId3"/>
    <p:sldId id="655" r:id="rId4"/>
    <p:sldId id="683" r:id="rId5"/>
    <p:sldId id="681" r:id="rId6"/>
    <p:sldId id="661" r:id="rId7"/>
    <p:sldId id="679" r:id="rId8"/>
    <p:sldId id="682" r:id="rId9"/>
    <p:sldId id="689" r:id="rId10"/>
    <p:sldId id="680" r:id="rId11"/>
    <p:sldId id="684" r:id="rId12"/>
    <p:sldId id="685" r:id="rId13"/>
    <p:sldId id="686" r:id="rId14"/>
    <p:sldId id="691" r:id="rId15"/>
    <p:sldId id="692" r:id="rId16"/>
    <p:sldId id="690" r:id="rId17"/>
    <p:sldId id="672" r:id="rId18"/>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663"/>
    <a:srgbClr val="FF9900"/>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4706" autoAdjust="0"/>
  </p:normalViewPr>
  <p:slideViewPr>
    <p:cSldViewPr>
      <p:cViewPr varScale="1">
        <p:scale>
          <a:sx n="104" d="100"/>
          <a:sy n="104" d="100"/>
        </p:scale>
        <p:origin x="-102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6"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9F8665CB-150C-4833-9D03-066FAAE5A0EB}" type="datetime1">
              <a:rPr lang="en-US" smtClean="0"/>
              <a:pPr>
                <a:defRPr/>
              </a:pPr>
              <a:t>9/23/2010</a:t>
            </a:fld>
            <a:endParaRPr lang="en-US"/>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Wednesday /Thursday </a:t>
            </a:r>
            <a:endParaRPr lang="en-US" dirty="0"/>
          </a:p>
        </p:txBody>
      </p:sp>
      <p:sp>
        <p:nvSpPr>
          <p:cNvPr id="6" name="Content Placeholder 5"/>
          <p:cNvSpPr>
            <a:spLocks noGrp="1"/>
          </p:cNvSpPr>
          <p:nvPr>
            <p:ph idx="1"/>
          </p:nvPr>
        </p:nvSpPr>
        <p:spPr/>
        <p:txBody>
          <a:bodyPr/>
          <a:lstStyle/>
          <a:p>
            <a:r>
              <a:rPr lang="en-US" sz="2000" dirty="0" smtClean="0"/>
              <a:t>09-11:00 Verification of the LSS6 interlocked BPMs: took longer to fill due to some problems with RF cavities in the PS. In the mean time analysis of the loss maps and </a:t>
            </a:r>
            <a:r>
              <a:rPr lang="en-US" sz="2000" dirty="0" err="1" smtClean="0"/>
              <a:t>asynch</a:t>
            </a:r>
            <a:r>
              <a:rPr lang="en-US" sz="2000" dirty="0" smtClean="0"/>
              <a:t> dump by experts </a:t>
            </a:r>
            <a:r>
              <a:rPr lang="en-US" sz="2000" dirty="0" smtClean="0">
                <a:sym typeface="Wingdings" pitchFamily="2" charset="2"/>
              </a:rPr>
              <a:t> OK</a:t>
            </a:r>
            <a:r>
              <a:rPr lang="en-US" sz="2000" dirty="0" smtClean="0"/>
              <a:t> </a:t>
            </a:r>
          </a:p>
          <a:p>
            <a:r>
              <a:rPr lang="en-US" sz="2000" dirty="0" smtClean="0"/>
              <a:t>11:00-12:30 Injection of 24 bunches and start of the ramp – beam dump during injection due to a left-over of the previous test</a:t>
            </a:r>
          </a:p>
          <a:p>
            <a:r>
              <a:rPr lang="en-US" sz="2000" dirty="0" smtClean="0"/>
              <a:t>12:49 – beam dump at ~3 </a:t>
            </a:r>
            <a:r>
              <a:rPr lang="en-US" sz="2000" dirty="0" err="1" smtClean="0"/>
              <a:t>TeV</a:t>
            </a:r>
            <a:r>
              <a:rPr lang="en-US" sz="2000" dirty="0" smtClean="0"/>
              <a:t> </a:t>
            </a:r>
            <a:r>
              <a:rPr lang="en-US" sz="2000" dirty="0" smtClean="0">
                <a:sym typeface="Wingdings" pitchFamily="2" charset="2"/>
              </a:rPr>
              <a:t> fast beam loss</a:t>
            </a:r>
          </a:p>
          <a:p>
            <a:r>
              <a:rPr lang="en-US" sz="2000" dirty="0" smtClean="0">
                <a:sym typeface="Wingdings" pitchFamily="2" charset="2"/>
              </a:rPr>
              <a:t>13:00 – 17:00 Pre-cycle and prepare for stable beams</a:t>
            </a:r>
          </a:p>
          <a:p>
            <a:r>
              <a:rPr lang="en-US" sz="2000" dirty="0" smtClean="0"/>
              <a:t>17:04 STABLE BEAMS (24 on 24</a:t>
            </a:r>
            <a:r>
              <a:rPr lang="en-US" sz="2000" dirty="0" smtClean="0"/>
              <a:t>)</a:t>
            </a:r>
          </a:p>
          <a:p>
            <a:r>
              <a:rPr lang="en-US" sz="2000" dirty="0" smtClean="0"/>
              <a:t>06:00 go to ADJUST (problem with ALICE handshake)</a:t>
            </a:r>
          </a:p>
          <a:p>
            <a:r>
              <a:rPr lang="en-US" sz="2000" dirty="0" smtClean="0"/>
              <a:t>06:30 wire scanners</a:t>
            </a:r>
          </a:p>
          <a:p>
            <a:r>
              <a:rPr lang="en-US" sz="2000" dirty="0" smtClean="0"/>
              <a:t>06:45 Dump</a:t>
            </a:r>
          </a:p>
          <a:p>
            <a:r>
              <a:rPr lang="en-US" sz="2000" dirty="0" smtClean="0"/>
              <a:t>Ongoing access for replacement/</a:t>
            </a:r>
            <a:r>
              <a:rPr lang="en-US" sz="2000" dirty="0" err="1" smtClean="0"/>
              <a:t>repai</a:t>
            </a:r>
            <a:r>
              <a:rPr lang="en-US" sz="2000" dirty="0" smtClean="0"/>
              <a:t> of a quench heater power supply in Sector 45</a:t>
            </a:r>
            <a:endParaRPr lang="en-US" sz="2000" dirty="0" smtClean="0"/>
          </a:p>
          <a:p>
            <a:endParaRPr lang="en-US" sz="2000" dirty="0" smtClean="0"/>
          </a:p>
          <a:p>
            <a:endParaRPr lang="en-US" sz="2000" dirty="0" smtClean="0"/>
          </a:p>
          <a:p>
            <a:endParaRPr lang="en-US" sz="2000" dirty="0" smtClean="0"/>
          </a:p>
          <a:p>
            <a:endParaRPr lang="en-US" sz="2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Stable beams</a:t>
            </a:r>
          </a:p>
        </p:txBody>
      </p:sp>
      <p:sp>
        <p:nvSpPr>
          <p:cNvPr id="7170" name="Text Placeholder 3"/>
          <p:cNvSpPr>
            <a:spLocks noGrp="1"/>
          </p:cNvSpPr>
          <p:nvPr>
            <p:ph type="body" sz="half" idx="10"/>
          </p:nvPr>
        </p:nvSpPr>
        <p:spPr>
          <a:xfrm>
            <a:off x="0" y="990600"/>
            <a:ext cx="8991600" cy="5181600"/>
          </a:xfrm>
        </p:spPr>
        <p:txBody>
          <a:bodyPr/>
          <a:lstStyle/>
          <a:p>
            <a:r>
              <a:rPr lang="en-GB" sz="2400" dirty="0" smtClean="0"/>
              <a:t>Initial luminosities (up to 4.6 x 10</a:t>
            </a:r>
            <a:r>
              <a:rPr lang="en-GB" sz="2400" baseline="30000" dirty="0" smtClean="0"/>
              <a:t>30</a:t>
            </a:r>
            <a:r>
              <a:rPr lang="en-GB" sz="2400" dirty="0" smtClean="0"/>
              <a:t> cm</a:t>
            </a:r>
            <a:r>
              <a:rPr lang="en-GB" sz="2400" baseline="30000" dirty="0" smtClean="0"/>
              <a:t>-2</a:t>
            </a:r>
            <a:r>
              <a:rPr lang="en-GB" sz="2400" dirty="0" smtClean="0"/>
              <a:t> s</a:t>
            </a:r>
            <a:r>
              <a:rPr lang="en-GB" sz="2400" baseline="30000" dirty="0" smtClean="0"/>
              <a:t>-1</a:t>
            </a:r>
            <a:r>
              <a:rPr lang="en-GB" sz="2400" dirty="0" smtClean="0"/>
              <a:t>) compatible with </a:t>
            </a:r>
            <a:r>
              <a:rPr lang="en-GB" sz="2400" dirty="0" smtClean="0">
                <a:latin typeface="Symbol" pitchFamily="18" charset="2"/>
              </a:rPr>
              <a:t>e</a:t>
            </a:r>
            <a:r>
              <a:rPr lang="en-GB" sz="2400" dirty="0" smtClean="0"/>
              <a:t>*~3.2 </a:t>
            </a:r>
            <a:r>
              <a:rPr lang="en-GB" sz="2400" dirty="0" smtClean="0">
                <a:latin typeface="Symbol" pitchFamily="18" charset="2"/>
              </a:rPr>
              <a:t>m</a:t>
            </a:r>
            <a:r>
              <a:rPr lang="en-GB" sz="2400" dirty="0" smtClean="0"/>
              <a:t>m.</a:t>
            </a:r>
          </a:p>
          <a:p>
            <a:r>
              <a:rPr lang="en-GB" sz="2400" dirty="0" smtClean="0"/>
              <a:t>Very good lifetime when going in collision</a:t>
            </a:r>
            <a:endParaRPr lang="en-US" sz="2400" dirty="0" smtClean="0"/>
          </a:p>
        </p:txBody>
      </p:sp>
      <p:pic>
        <p:nvPicPr>
          <p:cNvPr id="22530" name="Picture 2" descr="http://elogbook.cern.ch/eLogbook/attach_reader?attach_id=1108658"/>
          <p:cNvPicPr>
            <a:picLocks noChangeAspect="1" noChangeArrowheads="1"/>
          </p:cNvPicPr>
          <p:nvPr/>
        </p:nvPicPr>
        <p:blipFill>
          <a:blip r:embed="rId2" cstate="print"/>
          <a:srcRect/>
          <a:stretch>
            <a:fillRect/>
          </a:stretch>
        </p:blipFill>
        <p:spPr bwMode="auto">
          <a:xfrm>
            <a:off x="0" y="2849880"/>
            <a:ext cx="3931920" cy="3322320"/>
          </a:xfrm>
          <a:prstGeom prst="rect">
            <a:avLst/>
          </a:prstGeom>
          <a:noFill/>
        </p:spPr>
      </p:pic>
      <p:pic>
        <p:nvPicPr>
          <p:cNvPr id="14338" name="Picture 2" descr="http://elogbook.cern.ch/eLogbook/attach_reader?attach_id=1108654"/>
          <p:cNvPicPr>
            <a:picLocks noChangeAspect="1" noChangeArrowheads="1"/>
          </p:cNvPicPr>
          <p:nvPr/>
        </p:nvPicPr>
        <p:blipFill>
          <a:blip r:embed="rId3" cstate="print"/>
          <a:srcRect/>
          <a:stretch>
            <a:fillRect/>
          </a:stretch>
        </p:blipFill>
        <p:spPr bwMode="auto">
          <a:xfrm>
            <a:off x="4572000" y="2910840"/>
            <a:ext cx="4572000" cy="30327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Stable beams 1364</a:t>
            </a:r>
          </a:p>
        </p:txBody>
      </p:sp>
      <p:sp>
        <p:nvSpPr>
          <p:cNvPr id="7170" name="Text Placeholder 3"/>
          <p:cNvSpPr>
            <a:spLocks noGrp="1"/>
          </p:cNvSpPr>
          <p:nvPr>
            <p:ph type="body" sz="half" idx="10"/>
          </p:nvPr>
        </p:nvSpPr>
        <p:spPr>
          <a:xfrm>
            <a:off x="0" y="990600"/>
            <a:ext cx="3048000" cy="5181600"/>
          </a:xfrm>
        </p:spPr>
        <p:txBody>
          <a:bodyPr/>
          <a:lstStyle/>
          <a:p>
            <a:r>
              <a:rPr lang="en-GB" sz="2400" dirty="0" smtClean="0"/>
              <a:t>Low initial losses,</a:t>
            </a:r>
            <a:r>
              <a:rPr lang="en-US" sz="2400" dirty="0" smtClean="0"/>
              <a:t> lower than equivalent 25 bunch run although the number of max. head on collision is the same and on top we have long range</a:t>
            </a:r>
            <a:endParaRPr lang="en-GB" sz="2400" dirty="0" smtClean="0"/>
          </a:p>
        </p:txBody>
      </p:sp>
      <p:pic>
        <p:nvPicPr>
          <p:cNvPr id="6" name="Picture 15" descr="f_fbct1364"/>
          <p:cNvPicPr>
            <a:picLocks noChangeAspect="1" noChangeArrowheads="1"/>
          </p:cNvPicPr>
          <p:nvPr/>
        </p:nvPicPr>
        <p:blipFill>
          <a:blip r:embed="rId2" cstate="print"/>
          <a:srcRect/>
          <a:stretch>
            <a:fillRect/>
          </a:stretch>
        </p:blipFill>
        <p:spPr bwMode="auto">
          <a:xfrm>
            <a:off x="2952750" y="914400"/>
            <a:ext cx="6191250" cy="2381250"/>
          </a:xfrm>
          <a:prstGeom prst="rect">
            <a:avLst/>
          </a:prstGeom>
          <a:noFill/>
        </p:spPr>
      </p:pic>
      <p:pic>
        <p:nvPicPr>
          <p:cNvPr id="7" name="Picture 14" descr="f_losses1364"/>
          <p:cNvPicPr>
            <a:picLocks noChangeAspect="1" noChangeArrowheads="1"/>
          </p:cNvPicPr>
          <p:nvPr/>
        </p:nvPicPr>
        <p:blipFill>
          <a:blip r:embed="rId3" cstate="print"/>
          <a:srcRect/>
          <a:stretch>
            <a:fillRect/>
          </a:stretch>
        </p:blipFill>
        <p:spPr bwMode="auto">
          <a:xfrm>
            <a:off x="2952750" y="3962400"/>
            <a:ext cx="6191250" cy="2381250"/>
          </a:xfrm>
          <a:prstGeom prst="rect">
            <a:avLst/>
          </a:prstGeom>
          <a:noFill/>
        </p:spPr>
      </p:pic>
      <p:sp>
        <p:nvSpPr>
          <p:cNvPr id="8" name="Text Box 5"/>
          <p:cNvSpPr txBox="1">
            <a:spLocks noChangeArrowheads="1"/>
          </p:cNvSpPr>
          <p:nvPr/>
        </p:nvSpPr>
        <p:spPr bwMode="auto">
          <a:xfrm>
            <a:off x="152400" y="5791200"/>
            <a:ext cx="3276600" cy="307777"/>
          </a:xfrm>
          <a:prstGeom prst="rect">
            <a:avLst/>
          </a:prstGeom>
          <a:noFill/>
          <a:ln w="19050" cap="sq">
            <a:noFill/>
            <a:miter lim="800000"/>
            <a:headEnd type="none" w="sm" len="sm"/>
            <a:tailEnd type="none" w="sm" len="sm"/>
          </a:ln>
          <a:effectLst/>
        </p:spPr>
        <p:txBody>
          <a:bodyPr>
            <a:spAutoFit/>
          </a:bodyPr>
          <a:lstStyle/>
          <a:p>
            <a:pPr marL="179388" lvl="1" algn="ctr"/>
            <a:r>
              <a:rPr lang="en-US" sz="1400" b="1" dirty="0" smtClean="0"/>
              <a:t>IPs:</a:t>
            </a:r>
            <a:r>
              <a:rPr lang="en-US" sz="1400" b="1" dirty="0" smtClean="0">
                <a:solidFill>
                  <a:srgbClr val="FF0000"/>
                </a:solidFill>
              </a:rPr>
              <a:t> </a:t>
            </a:r>
            <a:r>
              <a:rPr lang="en-US" sz="1400" b="1" dirty="0" smtClean="0">
                <a:solidFill>
                  <a:srgbClr val="009900"/>
                </a:solidFill>
              </a:rPr>
              <a:t>1 </a:t>
            </a:r>
            <a:r>
              <a:rPr lang="en-US" sz="1400" b="1" dirty="0">
                <a:solidFill>
                  <a:srgbClr val="009900"/>
                </a:solidFill>
              </a:rPr>
              <a:t>5</a:t>
            </a:r>
            <a:r>
              <a:rPr lang="en-US" sz="1400" b="1" dirty="0"/>
              <a:t> </a:t>
            </a:r>
            <a:r>
              <a:rPr lang="en-US" sz="1400" b="1" dirty="0">
                <a:solidFill>
                  <a:srgbClr val="009900"/>
                </a:solidFill>
              </a:rPr>
              <a:t>8</a:t>
            </a:r>
            <a:r>
              <a:rPr lang="en-US" sz="1400" dirty="0"/>
              <a:t> - </a:t>
            </a:r>
            <a:r>
              <a:rPr lang="en-US" sz="1400" b="1" dirty="0">
                <a:solidFill>
                  <a:srgbClr val="FF00FF"/>
                </a:solidFill>
              </a:rPr>
              <a:t>1 5 2</a:t>
            </a:r>
            <a:r>
              <a:rPr lang="en-US" sz="1400" dirty="0"/>
              <a:t> </a:t>
            </a:r>
            <a:r>
              <a:rPr lang="en-US" sz="1400" dirty="0" smtClean="0"/>
              <a:t>- </a:t>
            </a:r>
            <a:r>
              <a:rPr lang="en-US" sz="1400" b="1" dirty="0" smtClean="0">
                <a:solidFill>
                  <a:srgbClr val="00CCFF"/>
                </a:solidFill>
              </a:rPr>
              <a:t>2 8</a:t>
            </a:r>
            <a:endParaRPr lang="en-GB" sz="1400" b="1" dirty="0">
              <a:solidFill>
                <a:srgbClr val="0000FF"/>
              </a:solidFill>
            </a:endParaRPr>
          </a:p>
        </p:txBody>
      </p:sp>
      <p:sp>
        <p:nvSpPr>
          <p:cNvPr id="9" name="Text Box 5"/>
          <p:cNvSpPr txBox="1">
            <a:spLocks noChangeArrowheads="1"/>
          </p:cNvSpPr>
          <p:nvPr/>
        </p:nvSpPr>
        <p:spPr bwMode="auto">
          <a:xfrm>
            <a:off x="7086600" y="6324600"/>
            <a:ext cx="1676400"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G. Papotti</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Stable beams 1266</a:t>
            </a:r>
          </a:p>
        </p:txBody>
      </p:sp>
      <p:sp>
        <p:nvSpPr>
          <p:cNvPr id="7170" name="Text Placeholder 3"/>
          <p:cNvSpPr>
            <a:spLocks noGrp="1"/>
          </p:cNvSpPr>
          <p:nvPr>
            <p:ph type="body" sz="half" idx="10"/>
          </p:nvPr>
        </p:nvSpPr>
        <p:spPr>
          <a:xfrm>
            <a:off x="0" y="990600"/>
            <a:ext cx="3048000" cy="5181600"/>
          </a:xfrm>
        </p:spPr>
        <p:txBody>
          <a:bodyPr/>
          <a:lstStyle/>
          <a:p>
            <a:r>
              <a:rPr lang="en-GB" sz="2400" dirty="0" smtClean="0"/>
              <a:t>One of the coasts with lowest losses</a:t>
            </a:r>
          </a:p>
          <a:p>
            <a:endParaRPr lang="en-GB" sz="2400" dirty="0" smtClean="0"/>
          </a:p>
        </p:txBody>
      </p:sp>
      <p:pic>
        <p:nvPicPr>
          <p:cNvPr id="9" name="Picture 6" descr="f_losses1266"/>
          <p:cNvPicPr>
            <a:picLocks noChangeAspect="1" noChangeArrowheads="1"/>
          </p:cNvPicPr>
          <p:nvPr/>
        </p:nvPicPr>
        <p:blipFill>
          <a:blip r:embed="rId2" cstate="print"/>
          <a:srcRect r="4922"/>
          <a:stretch>
            <a:fillRect/>
          </a:stretch>
        </p:blipFill>
        <p:spPr bwMode="auto">
          <a:xfrm>
            <a:off x="3257550" y="3943350"/>
            <a:ext cx="5886450" cy="2381250"/>
          </a:xfrm>
          <a:prstGeom prst="rect">
            <a:avLst/>
          </a:prstGeom>
          <a:noFill/>
        </p:spPr>
      </p:pic>
      <p:pic>
        <p:nvPicPr>
          <p:cNvPr id="10" name="Picture 7" descr="f_fbct1266"/>
          <p:cNvPicPr>
            <a:picLocks noChangeAspect="1" noChangeArrowheads="1"/>
          </p:cNvPicPr>
          <p:nvPr/>
        </p:nvPicPr>
        <p:blipFill>
          <a:blip r:embed="rId3" cstate="print"/>
          <a:srcRect r="4922"/>
          <a:stretch>
            <a:fillRect/>
          </a:stretch>
        </p:blipFill>
        <p:spPr bwMode="auto">
          <a:xfrm>
            <a:off x="3257550" y="1447800"/>
            <a:ext cx="5886450" cy="2381250"/>
          </a:xfrm>
          <a:prstGeom prst="rect">
            <a:avLst/>
          </a:prstGeom>
          <a:noFill/>
        </p:spPr>
      </p:pic>
      <p:sp>
        <p:nvSpPr>
          <p:cNvPr id="11" name="Text Box 8"/>
          <p:cNvSpPr txBox="1">
            <a:spLocks noChangeArrowheads="1"/>
          </p:cNvSpPr>
          <p:nvPr/>
        </p:nvSpPr>
        <p:spPr bwMode="auto">
          <a:xfrm>
            <a:off x="152400" y="6000750"/>
            <a:ext cx="2362200" cy="304800"/>
          </a:xfrm>
          <a:prstGeom prst="rect">
            <a:avLst/>
          </a:prstGeom>
          <a:noFill/>
          <a:ln w="19050" cap="sq">
            <a:noFill/>
            <a:miter lim="800000"/>
            <a:headEnd type="none" w="sm" len="sm"/>
            <a:tailEnd type="none" w="sm" len="sm"/>
          </a:ln>
          <a:effectLst/>
        </p:spPr>
        <p:txBody>
          <a:bodyPr>
            <a:spAutoFit/>
          </a:bodyPr>
          <a:lstStyle/>
          <a:p>
            <a:pPr marL="179388" lvl="1" algn="ctr"/>
            <a:r>
              <a:rPr lang="en-US" sz="1400" b="1"/>
              <a:t>IPs:</a:t>
            </a:r>
            <a:r>
              <a:rPr lang="en-US" sz="1400" b="1">
                <a:solidFill>
                  <a:srgbClr val="FF0000"/>
                </a:solidFill>
              </a:rPr>
              <a:t> 1 5 2</a:t>
            </a:r>
            <a:r>
              <a:rPr lang="en-US" sz="1400" b="1"/>
              <a:t> - </a:t>
            </a:r>
            <a:r>
              <a:rPr lang="en-US" sz="1400" b="1">
                <a:solidFill>
                  <a:srgbClr val="0000FF"/>
                </a:solidFill>
              </a:rPr>
              <a:t>1 5 8</a:t>
            </a:r>
            <a:r>
              <a:rPr lang="en-US" sz="1400" b="1"/>
              <a:t> - </a:t>
            </a:r>
            <a:r>
              <a:rPr lang="en-US" sz="1400" b="1">
                <a:solidFill>
                  <a:srgbClr val="009900"/>
                </a:solidFill>
              </a:rPr>
              <a:t>2</a:t>
            </a:r>
            <a:r>
              <a:rPr lang="en-US" sz="1400" b="1"/>
              <a:t> </a:t>
            </a:r>
            <a:r>
              <a:rPr lang="en-US" sz="1400" b="1">
                <a:solidFill>
                  <a:srgbClr val="009900"/>
                </a:solidFill>
              </a:rPr>
              <a:t>8</a:t>
            </a:r>
            <a:endParaRPr lang="en-GB" sz="1400" b="1"/>
          </a:p>
        </p:txBody>
      </p:sp>
      <p:sp>
        <p:nvSpPr>
          <p:cNvPr id="12" name="Text Box 5"/>
          <p:cNvSpPr txBox="1">
            <a:spLocks noChangeArrowheads="1"/>
          </p:cNvSpPr>
          <p:nvPr/>
        </p:nvSpPr>
        <p:spPr bwMode="auto">
          <a:xfrm>
            <a:off x="7086600" y="6324600"/>
            <a:ext cx="1676400"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G. Papotti</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Stable beams</a:t>
            </a:r>
          </a:p>
        </p:txBody>
      </p:sp>
      <p:sp>
        <p:nvSpPr>
          <p:cNvPr id="7170" name="Text Placeholder 3"/>
          <p:cNvSpPr>
            <a:spLocks noGrp="1"/>
          </p:cNvSpPr>
          <p:nvPr>
            <p:ph type="body" sz="half" idx="10"/>
          </p:nvPr>
        </p:nvSpPr>
        <p:spPr>
          <a:xfrm>
            <a:off x="0" y="990600"/>
            <a:ext cx="8915400" cy="5181600"/>
          </a:xfrm>
        </p:spPr>
        <p:txBody>
          <a:bodyPr/>
          <a:lstStyle/>
          <a:p>
            <a:r>
              <a:rPr lang="en-GB" sz="2400" dirty="0" smtClean="0"/>
              <a:t>Possible reasons for the improvement:</a:t>
            </a:r>
          </a:p>
          <a:p>
            <a:pPr lvl="1"/>
            <a:r>
              <a:rPr lang="en-GB" sz="2000" dirty="0" smtClean="0"/>
              <a:t>Beta beating correction</a:t>
            </a:r>
          </a:p>
          <a:p>
            <a:pPr lvl="1"/>
            <a:r>
              <a:rPr lang="en-GB" sz="2000" dirty="0" smtClean="0"/>
              <a:t>Transverse damper pick-up with reduced noise (factor 2). </a:t>
            </a:r>
          </a:p>
          <a:p>
            <a:pPr lvl="1"/>
            <a:r>
              <a:rPr lang="en-GB" sz="2000" dirty="0" smtClean="0"/>
              <a:t>More equal bunch intensities</a:t>
            </a:r>
          </a:p>
          <a:p>
            <a:pPr lvl="1"/>
            <a:endParaRPr lang="en-GB" sz="2000" dirty="0" smtClean="0"/>
          </a:p>
          <a:p>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Stable beams</a:t>
            </a:r>
          </a:p>
        </p:txBody>
      </p:sp>
      <p:sp>
        <p:nvSpPr>
          <p:cNvPr id="7170" name="Text Placeholder 3"/>
          <p:cNvSpPr>
            <a:spLocks noGrp="1"/>
          </p:cNvSpPr>
          <p:nvPr>
            <p:ph type="body" sz="half" idx="10"/>
          </p:nvPr>
        </p:nvSpPr>
        <p:spPr>
          <a:xfrm>
            <a:off x="0" y="990600"/>
            <a:ext cx="8915400" cy="5181600"/>
          </a:xfrm>
        </p:spPr>
        <p:txBody>
          <a:bodyPr/>
          <a:lstStyle/>
          <a:p>
            <a:r>
              <a:rPr lang="en-GB" sz="2400" dirty="0" smtClean="0"/>
              <a:t>Luminosity reduction faster than I</a:t>
            </a:r>
            <a:r>
              <a:rPr lang="en-GB" sz="2400" baseline="-25000" dirty="0" smtClean="0"/>
              <a:t>bunch</a:t>
            </a:r>
            <a:r>
              <a:rPr lang="en-GB" sz="2400" baseline="30000" dirty="0" smtClean="0"/>
              <a:t>2</a:t>
            </a:r>
            <a:r>
              <a:rPr lang="en-GB" sz="2400" dirty="0" smtClean="0"/>
              <a:t> reduction </a:t>
            </a:r>
            <a:r>
              <a:rPr lang="en-GB" sz="2400" dirty="0" smtClean="0">
                <a:sym typeface="Wingdings" pitchFamily="2" charset="2"/>
              </a:rPr>
              <a:t> Blow-up (roughly ~40 %). Measured </a:t>
            </a:r>
            <a:r>
              <a:rPr lang="en-GB" sz="2400" dirty="0" err="1" smtClean="0">
                <a:sym typeface="Wingdings" pitchFamily="2" charset="2"/>
              </a:rPr>
              <a:t>emittances</a:t>
            </a:r>
            <a:r>
              <a:rPr lang="en-GB" sz="2400" dirty="0" smtClean="0">
                <a:sym typeface="Wingdings" pitchFamily="2" charset="2"/>
              </a:rPr>
              <a:t> at the end of the coast </a:t>
            </a:r>
            <a:r>
              <a:rPr lang="pt-BR" sz="2400" dirty="0" smtClean="0"/>
              <a:t>B1H 4.0 B1V 3.8 B2H 4.5 B2V 4.9 </a:t>
            </a:r>
            <a:r>
              <a:rPr lang="pt-BR" sz="2400" dirty="0" smtClean="0">
                <a:sym typeface="Wingdings" pitchFamily="2" charset="2"/>
              </a:rPr>
              <a:t> consistent with expectations</a:t>
            </a:r>
            <a:r>
              <a:rPr lang="pt-BR" sz="2400" dirty="0" smtClean="0"/>
              <a:t/>
            </a:r>
            <a:br>
              <a:rPr lang="pt-BR" sz="2400" dirty="0" smtClean="0"/>
            </a:br>
            <a:endParaRPr lang="en-GB" sz="2400" dirty="0" smtClean="0">
              <a:sym typeface="Wingdings" pitchFamily="2" charset="2"/>
            </a:endParaRPr>
          </a:p>
          <a:p>
            <a:endParaRPr lang="en-GB" sz="2400" dirty="0" smtClean="0">
              <a:sym typeface="Wingdings" pitchFamily="2" charset="2"/>
            </a:endParaRPr>
          </a:p>
          <a:p>
            <a:endParaRPr lang="en-GB" sz="2000" dirty="0" smtClean="0"/>
          </a:p>
          <a:p>
            <a:pPr lvl="1"/>
            <a:endParaRPr lang="en-GB" sz="2000" dirty="0" smtClean="0"/>
          </a:p>
          <a:p>
            <a:endParaRPr lang="en-GB" sz="2400" dirty="0" smtClean="0"/>
          </a:p>
        </p:txBody>
      </p:sp>
      <p:pic>
        <p:nvPicPr>
          <p:cNvPr id="1026" name="Picture 2" descr="\\cern.ch\dfs\Users\a\arduini\Public\beamint.jpg"/>
          <p:cNvPicPr>
            <a:picLocks noChangeAspect="1" noChangeArrowheads="1"/>
          </p:cNvPicPr>
          <p:nvPr/>
        </p:nvPicPr>
        <p:blipFill>
          <a:blip r:embed="rId2" cstate="print"/>
          <a:srcRect/>
          <a:stretch>
            <a:fillRect/>
          </a:stretch>
        </p:blipFill>
        <p:spPr bwMode="auto">
          <a:xfrm>
            <a:off x="990600" y="2514600"/>
            <a:ext cx="7639050" cy="1885950"/>
          </a:xfrm>
          <a:prstGeom prst="rect">
            <a:avLst/>
          </a:prstGeom>
          <a:noFill/>
        </p:spPr>
      </p:pic>
      <p:pic>
        <p:nvPicPr>
          <p:cNvPr id="1027" name="Picture 3" descr="\\cern.ch\dfs\Users\a\arduini\Public\luminosity.jpg"/>
          <p:cNvPicPr>
            <a:picLocks noChangeAspect="1" noChangeArrowheads="1"/>
          </p:cNvPicPr>
          <p:nvPr/>
        </p:nvPicPr>
        <p:blipFill>
          <a:blip r:embed="rId3" cstate="print"/>
          <a:srcRect/>
          <a:stretch>
            <a:fillRect/>
          </a:stretch>
        </p:blipFill>
        <p:spPr bwMode="auto">
          <a:xfrm>
            <a:off x="990600" y="4419600"/>
            <a:ext cx="7639050" cy="18859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Stable beams</a:t>
            </a:r>
          </a:p>
        </p:txBody>
      </p:sp>
      <p:sp>
        <p:nvSpPr>
          <p:cNvPr id="7170" name="Text Placeholder 3"/>
          <p:cNvSpPr>
            <a:spLocks noGrp="1"/>
          </p:cNvSpPr>
          <p:nvPr>
            <p:ph type="body" sz="half" idx="10"/>
          </p:nvPr>
        </p:nvSpPr>
        <p:spPr>
          <a:xfrm>
            <a:off x="0" y="990600"/>
            <a:ext cx="8915400" cy="5181600"/>
          </a:xfrm>
        </p:spPr>
        <p:txBody>
          <a:bodyPr/>
          <a:lstStyle/>
          <a:p>
            <a:r>
              <a:rPr lang="en-GB" sz="2400" dirty="0" smtClean="0"/>
              <a:t>Test to increase </a:t>
            </a:r>
            <a:r>
              <a:rPr lang="pt-BR" sz="2400" dirty="0" smtClean="0">
                <a:sym typeface="Wingdings" pitchFamily="2" charset="2"/>
              </a:rPr>
              <a:t>damper gain in 2 steps (3 dB each) at 04:00 and 05:00  observed slight reduction of the luminosity in both occasions  need to optimize (reduce the gain in collision)</a:t>
            </a:r>
          </a:p>
          <a:p>
            <a:pPr>
              <a:buNone/>
            </a:pPr>
            <a:r>
              <a:rPr lang="pt-BR" sz="2400" dirty="0" smtClean="0"/>
              <a:t/>
            </a:r>
            <a:br>
              <a:rPr lang="pt-BR" sz="2400" dirty="0" smtClean="0"/>
            </a:br>
            <a:endParaRPr lang="en-GB" sz="2400" dirty="0" smtClean="0">
              <a:sym typeface="Wingdings" pitchFamily="2" charset="2"/>
            </a:endParaRPr>
          </a:p>
          <a:p>
            <a:endParaRPr lang="en-GB" sz="2400" dirty="0" smtClean="0">
              <a:sym typeface="Wingdings" pitchFamily="2" charset="2"/>
            </a:endParaRPr>
          </a:p>
          <a:p>
            <a:endParaRPr lang="en-GB" sz="2000" dirty="0" smtClean="0"/>
          </a:p>
          <a:p>
            <a:pPr lvl="1"/>
            <a:endParaRPr lang="en-GB" sz="2000" dirty="0" smtClean="0"/>
          </a:p>
          <a:p>
            <a:endParaRPr lang="en-GB" sz="2400" dirty="0" smtClean="0"/>
          </a:p>
        </p:txBody>
      </p:sp>
      <p:pic>
        <p:nvPicPr>
          <p:cNvPr id="2050" name="Picture 2" descr="http://elogbook.cern.ch/eLogbook/attach_reader?attach_id=1108705"/>
          <p:cNvPicPr>
            <a:picLocks noChangeAspect="1" noChangeArrowheads="1"/>
          </p:cNvPicPr>
          <p:nvPr/>
        </p:nvPicPr>
        <p:blipFill>
          <a:blip r:embed="rId2" cstate="print"/>
          <a:srcRect/>
          <a:stretch>
            <a:fillRect/>
          </a:stretch>
        </p:blipFill>
        <p:spPr bwMode="auto">
          <a:xfrm>
            <a:off x="1295400" y="2895600"/>
            <a:ext cx="6337935" cy="313753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96735"/>
            <a:ext cx="8229600" cy="523875"/>
          </a:xfrm>
        </p:spPr>
        <p:txBody>
          <a:bodyPr/>
          <a:lstStyle/>
          <a:p>
            <a:r>
              <a:rPr lang="en-US" dirty="0" smtClean="0"/>
              <a:t>Today</a:t>
            </a:r>
            <a:endParaRPr lang="en-US" dirty="0"/>
          </a:p>
        </p:txBody>
      </p:sp>
      <p:sp>
        <p:nvSpPr>
          <p:cNvPr id="3" name="Content Placeholder 2"/>
          <p:cNvSpPr>
            <a:spLocks noGrp="1"/>
          </p:cNvSpPr>
          <p:nvPr>
            <p:ph idx="1"/>
          </p:nvPr>
        </p:nvSpPr>
        <p:spPr>
          <a:xfrm>
            <a:off x="457200" y="990600"/>
            <a:ext cx="8534400" cy="5256445"/>
          </a:xfrm>
        </p:spPr>
        <p:txBody>
          <a:bodyPr/>
          <a:lstStyle/>
          <a:p>
            <a:pPr lvl="0" eaLnBrk="0" hangingPunct="0">
              <a:defRPr/>
            </a:pPr>
            <a:r>
              <a:rPr lang="en-GB" sz="2400" dirty="0" smtClean="0"/>
              <a:t>Access for Quench Heater Power Supply in Sector 45</a:t>
            </a:r>
          </a:p>
          <a:p>
            <a:pPr lvl="0" eaLnBrk="0" hangingPunct="0">
              <a:defRPr/>
            </a:pPr>
            <a:r>
              <a:rPr lang="en-GB" sz="2400" dirty="0" smtClean="0"/>
              <a:t>Physics </a:t>
            </a:r>
            <a:r>
              <a:rPr lang="en-GB" sz="2400" dirty="0" smtClean="0"/>
              <a:t>fill with 56 bunches (7 x 8):</a:t>
            </a:r>
          </a:p>
          <a:p>
            <a:pPr lvl="1">
              <a:buNone/>
              <a:defRPr/>
            </a:pPr>
            <a:r>
              <a:rPr lang="en-GB" sz="2000" dirty="0" smtClean="0"/>
              <a:t>150 ns_56_47_16_47</a:t>
            </a:r>
          </a:p>
          <a:p>
            <a:pPr lvl="1">
              <a:buNone/>
            </a:pPr>
            <a:r>
              <a:rPr lang="en-GB" sz="2000" dirty="0" smtClean="0"/>
              <a:t>B1			B2</a:t>
            </a:r>
          </a:p>
          <a:p>
            <a:pPr lvl="1">
              <a:buNone/>
            </a:pPr>
            <a:r>
              <a:rPr lang="en-GB" sz="2000" dirty="0" smtClean="0"/>
              <a:t>1			1</a:t>
            </a:r>
            <a:endParaRPr lang="en-GB" sz="1600" dirty="0" smtClean="0"/>
          </a:p>
          <a:p>
            <a:pPr marL="914400" lvl="1" indent="-457200">
              <a:buNone/>
            </a:pPr>
            <a:r>
              <a:rPr lang="en-GB" sz="2000" dirty="0" smtClean="0"/>
              <a:t>3801	3801</a:t>
            </a:r>
          </a:p>
          <a:p>
            <a:pPr lvl="1">
              <a:buNone/>
            </a:pPr>
            <a:r>
              <a:rPr lang="en-GB" sz="2000" dirty="0" smtClean="0"/>
              <a:t>8941 	8881</a:t>
            </a:r>
          </a:p>
          <a:p>
            <a:pPr lvl="1">
              <a:buNone/>
            </a:pPr>
            <a:r>
              <a:rPr lang="en-GB" sz="2000" dirty="0" smtClean="0"/>
              <a:t>12741 	12711</a:t>
            </a:r>
          </a:p>
          <a:p>
            <a:pPr lvl="1">
              <a:buNone/>
            </a:pPr>
            <a:r>
              <a:rPr lang="en-GB" sz="2000" dirty="0" smtClean="0"/>
              <a:t>17821	17821</a:t>
            </a:r>
          </a:p>
          <a:p>
            <a:pPr lvl="1">
              <a:buNone/>
            </a:pPr>
            <a:r>
              <a:rPr lang="en-GB" sz="2000" dirty="0" smtClean="0"/>
              <a:t>21651	21651</a:t>
            </a:r>
          </a:p>
          <a:p>
            <a:pPr lvl="1">
              <a:buNone/>
            </a:pPr>
            <a:r>
              <a:rPr lang="en-GB" sz="2000" dirty="0" smtClean="0"/>
              <a:t>26701	26701</a:t>
            </a:r>
          </a:p>
          <a:p>
            <a:pPr lvl="0">
              <a:defRPr/>
            </a:pPr>
            <a:r>
              <a:rPr lang="en-GB" sz="2400" dirty="0" smtClean="0"/>
              <a:t>Another fill with 56 bunches over night</a:t>
            </a:r>
          </a:p>
          <a:p>
            <a:pPr lvl="0">
              <a:defRPr/>
            </a:pPr>
            <a:r>
              <a:rPr lang="en-GB" sz="2400" dirty="0" smtClean="0"/>
              <a:t>If OK try to go to 96 bunches tomorrow during day time</a:t>
            </a:r>
            <a:endParaRPr lang="en-GB"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96735"/>
            <a:ext cx="8229600" cy="523875"/>
          </a:xfrm>
        </p:spPr>
        <p:txBody>
          <a:bodyPr/>
          <a:lstStyle/>
          <a:p>
            <a:r>
              <a:rPr lang="en-US" dirty="0" smtClean="0"/>
              <a:t>To fit in later</a:t>
            </a:r>
            <a:endParaRPr lang="en-US" dirty="0"/>
          </a:p>
        </p:txBody>
      </p:sp>
      <p:sp>
        <p:nvSpPr>
          <p:cNvPr id="3" name="Content Placeholder 2"/>
          <p:cNvSpPr>
            <a:spLocks noGrp="1"/>
          </p:cNvSpPr>
          <p:nvPr>
            <p:ph idx="1"/>
          </p:nvPr>
        </p:nvSpPr>
        <p:spPr>
          <a:xfrm>
            <a:off x="457200" y="990600"/>
            <a:ext cx="8534400" cy="5256445"/>
          </a:xfrm>
        </p:spPr>
        <p:txBody>
          <a:bodyPr/>
          <a:lstStyle/>
          <a:p>
            <a:pPr lvl="0" eaLnBrk="0" hangingPunct="0">
              <a:defRPr/>
            </a:pPr>
            <a:r>
              <a:rPr lang="en-GB" sz="2400" dirty="0" smtClean="0"/>
              <a:t>Transverse damper firmware update (to prevent glitches positions very close to 0) – W. </a:t>
            </a:r>
            <a:r>
              <a:rPr lang="en-GB" sz="2400" dirty="0" err="1" smtClean="0"/>
              <a:t>Höfle</a:t>
            </a:r>
            <a:endParaRPr lang="en-US" sz="2400" dirty="0" smtClean="0"/>
          </a:p>
          <a:p>
            <a:pPr lvl="0" eaLnBrk="0" hangingPunct="0">
              <a:defRPr/>
            </a:pPr>
            <a:r>
              <a:rPr lang="en-US" sz="2400" dirty="0" smtClean="0"/>
              <a:t>Test of luminosity optimization software - S. White</a:t>
            </a:r>
          </a:p>
          <a:p>
            <a:pPr lvl="0" eaLnBrk="0" hangingPunct="0">
              <a:defRPr/>
            </a:pPr>
            <a:r>
              <a:rPr lang="en-US" sz="2400" dirty="0" smtClean="0"/>
              <a:t>Gas Ionization Profile Monitor tests - M. Sapinski</a:t>
            </a:r>
          </a:p>
          <a:p>
            <a:pPr lvl="0" eaLnBrk="0" hangingPunct="0">
              <a:defRPr/>
            </a:pPr>
            <a:r>
              <a:rPr lang="en-US" sz="2400" dirty="0" smtClean="0"/>
              <a:t>Abort gap cleaning – M. Meddahi</a:t>
            </a:r>
          </a:p>
          <a:p>
            <a:pPr lvl="0" eaLnBrk="0" hangingPunct="0">
              <a:defRPr/>
            </a:pPr>
            <a:r>
              <a:rPr lang="en-GB" sz="2400" dirty="0" smtClean="0"/>
              <a:t>Test of new beam presence flag system – M. </a:t>
            </a:r>
            <a:r>
              <a:rPr lang="en-GB" sz="2400" dirty="0" err="1" smtClean="0"/>
              <a:t>Gasior</a:t>
            </a:r>
            <a:endParaRPr lang="en-US" sz="2400" dirty="0" smtClean="0"/>
          </a:p>
          <a:p>
            <a:pPr lvl="0" eaLnBrk="0" hangingPunct="0">
              <a:defRPr/>
            </a:pPr>
            <a:endParaRPr lang="en-US"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Interlocked BPMs</a:t>
            </a:r>
          </a:p>
        </p:txBody>
      </p:sp>
      <p:sp>
        <p:nvSpPr>
          <p:cNvPr id="7170" name="Text Placeholder 3"/>
          <p:cNvSpPr>
            <a:spLocks noGrp="1"/>
          </p:cNvSpPr>
          <p:nvPr>
            <p:ph type="body" sz="half" idx="10"/>
          </p:nvPr>
        </p:nvSpPr>
        <p:spPr>
          <a:xfrm>
            <a:off x="0" y="990600"/>
            <a:ext cx="8991600" cy="5181600"/>
          </a:xfrm>
        </p:spPr>
        <p:txBody>
          <a:bodyPr/>
          <a:lstStyle/>
          <a:p>
            <a:pPr lvl="0"/>
            <a:r>
              <a:rPr lang="en-GB" sz="2400" dirty="0" smtClean="0"/>
              <a:t>Finished testing of interlocked BPMs with bunch trains. </a:t>
            </a:r>
            <a:br>
              <a:rPr lang="en-GB" sz="2400" dirty="0" smtClean="0"/>
            </a:br>
            <a:r>
              <a:rPr lang="en-GB" sz="2400" dirty="0" smtClean="0"/>
              <a:t/>
            </a:r>
            <a:br>
              <a:rPr lang="en-GB" sz="2400" dirty="0" smtClean="0"/>
            </a:br>
            <a:r>
              <a:rPr lang="en-GB" sz="2400" dirty="0" smtClean="0"/>
              <a:t>separated by 150 ns tested all point 6 interlocked BPMs of both beam by moving the interlock level. Difference with interlock level and measured beam position generally smaller than 0.5 mm. </a:t>
            </a:r>
            <a:br>
              <a:rPr lang="en-GB" sz="2400" dirty="0" smtClean="0"/>
            </a:br>
            <a:r>
              <a:rPr lang="en-GB" sz="2400" dirty="0" smtClean="0"/>
              <a:t/>
            </a:r>
            <a:br>
              <a:rPr lang="en-GB" sz="2400" dirty="0" smtClean="0"/>
            </a:br>
            <a:r>
              <a:rPr lang="en-GB" sz="2400" dirty="0" smtClean="0"/>
              <a:t>- put 3 x 8 bunch trains with nominal bunches in the machine. Tested interlock threshold of BPMSA.A4L6.B1 horizontally. Position reading was 0.56 mm and dumped beam at 0.6 mm interlock setting. Both beams were dumped, but because pm was disabled it was not clear why beam 2 was dumped as well. </a:t>
            </a:r>
            <a:br>
              <a:rPr lang="en-GB" sz="2400" dirty="0" smtClean="0"/>
            </a:br>
            <a:r>
              <a:rPr lang="en-GB" sz="2400" dirty="0" smtClean="0"/>
              <a:t/>
            </a:r>
            <a:br>
              <a:rPr lang="en-GB" sz="2400" dirty="0" smtClean="0"/>
            </a:br>
            <a:r>
              <a:rPr lang="en-GB" sz="2400" dirty="0" smtClean="0"/>
              <a:t>- all </a:t>
            </a:r>
            <a:r>
              <a:rPr lang="en-GB" sz="2400" dirty="0" err="1" smtClean="0"/>
              <a:t>bpms</a:t>
            </a:r>
            <a:r>
              <a:rPr lang="en-GB" sz="2400" dirty="0" smtClean="0"/>
              <a:t> interlock settings put back to their original values. </a:t>
            </a:r>
            <a:br>
              <a:rPr lang="en-GB" sz="2400" dirty="0" smtClean="0"/>
            </a:b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Injection and Ramp</a:t>
            </a:r>
          </a:p>
        </p:txBody>
      </p:sp>
      <p:sp>
        <p:nvSpPr>
          <p:cNvPr id="7170" name="Text Placeholder 3"/>
          <p:cNvSpPr>
            <a:spLocks noGrp="1"/>
          </p:cNvSpPr>
          <p:nvPr>
            <p:ph type="body" sz="half" idx="10"/>
          </p:nvPr>
        </p:nvSpPr>
        <p:spPr>
          <a:xfrm>
            <a:off x="0" y="990600"/>
            <a:ext cx="9144000" cy="762000"/>
          </a:xfrm>
        </p:spPr>
        <p:txBody>
          <a:bodyPr/>
          <a:lstStyle/>
          <a:p>
            <a:r>
              <a:rPr lang="en-GB" sz="2400" dirty="0" smtClean="0"/>
              <a:t>Problem with DC-BCT B1 appearing as a result of the filling pattern generating noise </a:t>
            </a:r>
            <a:r>
              <a:rPr lang="en-GB" sz="2400" dirty="0" smtClean="0">
                <a:sym typeface="Wingdings" pitchFamily="2" charset="2"/>
              </a:rPr>
              <a:t> expert investigating</a:t>
            </a:r>
            <a:r>
              <a:rPr lang="en-GB" sz="2400" dirty="0" smtClean="0">
                <a:solidFill>
                  <a:srgbClr val="FF0000"/>
                </a:solidFill>
              </a:rPr>
              <a:t/>
            </a:r>
            <a:br>
              <a:rPr lang="en-GB" sz="2400" dirty="0" smtClean="0">
                <a:solidFill>
                  <a:srgbClr val="FF0000"/>
                </a:solidFill>
              </a:rPr>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endParaRPr lang="en-GB" sz="2200" dirty="0" smtClean="0">
              <a:sym typeface="Wingdings" pitchFamily="2" charset="2"/>
            </a:endParaRPr>
          </a:p>
          <a:p>
            <a:pPr>
              <a:lnSpc>
                <a:spcPct val="90000"/>
              </a:lnSpc>
            </a:pPr>
            <a:endParaRPr lang="en-GB" sz="2200" dirty="0" smtClean="0">
              <a:sym typeface="Wingdings" pitchFamily="2" charset="2"/>
            </a:endParaRPr>
          </a:p>
          <a:p>
            <a:pPr>
              <a:lnSpc>
                <a:spcPct val="90000"/>
              </a:lnSpc>
            </a:pPr>
            <a:endParaRPr lang="en-GB" sz="1800" dirty="0" smtClean="0">
              <a:sym typeface="Wingdings" pitchFamily="2" charset="2"/>
            </a:endParaRPr>
          </a:p>
          <a:p>
            <a:pPr lvl="1">
              <a:lnSpc>
                <a:spcPct val="90000"/>
              </a:lnSpc>
              <a:buNone/>
            </a:pPr>
            <a:endParaRPr lang="en-GB" sz="1800" dirty="0" smtClean="0">
              <a:sym typeface="Wingdings" pitchFamily="2" charset="2"/>
            </a:endParaRPr>
          </a:p>
          <a:p>
            <a:pPr>
              <a:lnSpc>
                <a:spcPct val="90000"/>
              </a:lnSpc>
            </a:pPr>
            <a:endParaRPr lang="en-GB" sz="2400" dirty="0" smtClean="0">
              <a:sym typeface="Wingdings" pitchFamily="2" charset="2"/>
            </a:endParaRPr>
          </a:p>
          <a:p>
            <a:pPr>
              <a:lnSpc>
                <a:spcPct val="90000"/>
              </a:lnSpc>
            </a:pPr>
            <a:endParaRPr lang="en-GB" sz="2200" dirty="0" smtClean="0">
              <a:solidFill>
                <a:srgbClr val="FF0000"/>
              </a:solidFill>
            </a:endParaRPr>
          </a:p>
          <a:p>
            <a:pPr>
              <a:lnSpc>
                <a:spcPct val="90000"/>
              </a:lnSpc>
            </a:pPr>
            <a:endParaRPr lang="en-GB" sz="600" dirty="0" smtClean="0">
              <a:sym typeface="Wingdings" pitchFamily="2" charset="2"/>
            </a:endParaRPr>
          </a:p>
        </p:txBody>
      </p:sp>
      <p:pic>
        <p:nvPicPr>
          <p:cNvPr id="11276" name="Picture 12" descr="http://elogbook.cern.ch/eLogbook/attach_reader?attach_id=1108671"/>
          <p:cNvPicPr>
            <a:picLocks noChangeAspect="1" noChangeArrowheads="1"/>
          </p:cNvPicPr>
          <p:nvPr/>
        </p:nvPicPr>
        <p:blipFill>
          <a:blip r:embed="rId2" cstate="print"/>
          <a:srcRect/>
          <a:stretch>
            <a:fillRect/>
          </a:stretch>
        </p:blipFill>
        <p:spPr bwMode="auto">
          <a:xfrm>
            <a:off x="838200" y="2057400"/>
            <a:ext cx="5958840" cy="3886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Injection and ramp (1)</a:t>
            </a:r>
          </a:p>
        </p:txBody>
      </p:sp>
      <p:sp>
        <p:nvSpPr>
          <p:cNvPr id="7170" name="Text Placeholder 3"/>
          <p:cNvSpPr>
            <a:spLocks noGrp="1"/>
          </p:cNvSpPr>
          <p:nvPr>
            <p:ph type="body" sz="half" idx="10"/>
          </p:nvPr>
        </p:nvSpPr>
        <p:spPr>
          <a:xfrm>
            <a:off x="0" y="990600"/>
            <a:ext cx="8991600" cy="5181600"/>
          </a:xfrm>
        </p:spPr>
        <p:txBody>
          <a:bodyPr/>
          <a:lstStyle/>
          <a:p>
            <a:r>
              <a:rPr lang="en-GB" sz="2400" dirty="0" smtClean="0"/>
              <a:t>High gain of the damper at injection. Very small </a:t>
            </a:r>
            <a:r>
              <a:rPr lang="en-GB" sz="2400" dirty="0" err="1" smtClean="0"/>
              <a:t>emittances</a:t>
            </a:r>
            <a:r>
              <a:rPr lang="en-GB" sz="2400" dirty="0" smtClean="0"/>
              <a:t> from SPS</a:t>
            </a:r>
            <a:endParaRPr lang="en-US" sz="2400" dirty="0" smtClean="0"/>
          </a:p>
        </p:txBody>
      </p:sp>
      <p:pic>
        <p:nvPicPr>
          <p:cNvPr id="1026" name="Picture 2" descr="http://elogbook.cern.ch/eLogbook/attach_reader?attach_id=1108662"/>
          <p:cNvPicPr>
            <a:picLocks noChangeAspect="1" noChangeArrowheads="1"/>
          </p:cNvPicPr>
          <p:nvPr/>
        </p:nvPicPr>
        <p:blipFill>
          <a:blip r:embed="rId2" cstate="print"/>
          <a:srcRect/>
          <a:stretch>
            <a:fillRect/>
          </a:stretch>
        </p:blipFill>
        <p:spPr bwMode="auto">
          <a:xfrm>
            <a:off x="4160520" y="1790700"/>
            <a:ext cx="3371850" cy="2524125"/>
          </a:xfrm>
          <a:prstGeom prst="rect">
            <a:avLst/>
          </a:prstGeom>
          <a:noFill/>
        </p:spPr>
      </p:pic>
      <p:pic>
        <p:nvPicPr>
          <p:cNvPr id="1028" name="Picture 4" descr="http://elogbook.cern.ch/eLogbook/attach_reader?attach_id=1108664"/>
          <p:cNvPicPr>
            <a:picLocks noChangeAspect="1" noChangeArrowheads="1"/>
          </p:cNvPicPr>
          <p:nvPr/>
        </p:nvPicPr>
        <p:blipFill>
          <a:blip r:embed="rId3" cstate="print"/>
          <a:srcRect/>
          <a:stretch>
            <a:fillRect/>
          </a:stretch>
        </p:blipFill>
        <p:spPr bwMode="auto">
          <a:xfrm>
            <a:off x="438150" y="1819275"/>
            <a:ext cx="3371850" cy="2524125"/>
          </a:xfrm>
          <a:prstGeom prst="rect">
            <a:avLst/>
          </a:prstGeom>
          <a:noFill/>
        </p:spPr>
      </p:pic>
      <p:pic>
        <p:nvPicPr>
          <p:cNvPr id="1030" name="Picture 6" descr="http://elogbook.cern.ch/eLogbook/attach_reader?attach_id=1108665"/>
          <p:cNvPicPr>
            <a:picLocks noChangeAspect="1" noChangeArrowheads="1"/>
          </p:cNvPicPr>
          <p:nvPr/>
        </p:nvPicPr>
        <p:blipFill>
          <a:blip r:embed="rId4" cstate="print"/>
          <a:srcRect/>
          <a:stretch>
            <a:fillRect/>
          </a:stretch>
        </p:blipFill>
        <p:spPr bwMode="auto">
          <a:xfrm>
            <a:off x="438150" y="4333875"/>
            <a:ext cx="3371850" cy="2524125"/>
          </a:xfrm>
          <a:prstGeom prst="rect">
            <a:avLst/>
          </a:prstGeom>
          <a:noFill/>
        </p:spPr>
      </p:pic>
      <p:pic>
        <p:nvPicPr>
          <p:cNvPr id="1032" name="Picture 8" descr="http://elogbook.cern.ch/eLogbook/attach_reader?attach_id=1108666"/>
          <p:cNvPicPr>
            <a:picLocks noChangeAspect="1" noChangeArrowheads="1"/>
          </p:cNvPicPr>
          <p:nvPr/>
        </p:nvPicPr>
        <p:blipFill>
          <a:blip r:embed="rId5" cstate="print"/>
          <a:srcRect/>
          <a:stretch>
            <a:fillRect/>
          </a:stretch>
        </p:blipFill>
        <p:spPr bwMode="auto">
          <a:xfrm>
            <a:off x="4191000" y="4333875"/>
            <a:ext cx="3371850" cy="2524125"/>
          </a:xfrm>
          <a:prstGeom prst="rect">
            <a:avLst/>
          </a:prstGeom>
          <a:noFill/>
        </p:spPr>
      </p:pic>
      <p:sp>
        <p:nvSpPr>
          <p:cNvPr id="12" name="Text Box 5"/>
          <p:cNvSpPr txBox="1">
            <a:spLocks noChangeArrowheads="1"/>
          </p:cNvSpPr>
          <p:nvPr/>
        </p:nvSpPr>
        <p:spPr bwMode="auto">
          <a:xfrm>
            <a:off x="7086600" y="6324600"/>
            <a:ext cx="1676400"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F. </a:t>
            </a:r>
            <a:r>
              <a:rPr lang="en-US" b="1" dirty="0" err="1" smtClean="0">
                <a:solidFill>
                  <a:srgbClr val="FFFF00"/>
                </a:solidFill>
              </a:rPr>
              <a:t>Roncarolo</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Injection and Ramp</a:t>
            </a:r>
          </a:p>
        </p:txBody>
      </p:sp>
      <p:sp>
        <p:nvSpPr>
          <p:cNvPr id="7170" name="Text Placeholder 3"/>
          <p:cNvSpPr>
            <a:spLocks noGrp="1"/>
          </p:cNvSpPr>
          <p:nvPr>
            <p:ph type="body" sz="half" idx="10"/>
          </p:nvPr>
        </p:nvSpPr>
        <p:spPr>
          <a:xfrm>
            <a:off x="0" y="990600"/>
            <a:ext cx="9144000" cy="762000"/>
          </a:xfrm>
        </p:spPr>
        <p:txBody>
          <a:bodyPr/>
          <a:lstStyle/>
          <a:p>
            <a:r>
              <a:rPr lang="en-GB" sz="2400" dirty="0" smtClean="0"/>
              <a:t>A bit rocky at the beginning of the ramp </a:t>
            </a:r>
            <a:r>
              <a:rPr lang="en-GB" sz="2400" dirty="0" smtClean="0">
                <a:sym typeface="Wingdings" pitchFamily="2" charset="2"/>
              </a:rPr>
              <a:t> B2V damper gain too high for the tune feedback to track (several stops) reduced gain by -3 dB + changed the functions  will be further improved by having a momentum dependent trim</a:t>
            </a:r>
            <a:r>
              <a:rPr lang="en-GB" sz="2400" dirty="0" smtClean="0">
                <a:solidFill>
                  <a:srgbClr val="FF0000"/>
                </a:solidFill>
              </a:rPr>
              <a:t/>
            </a:r>
            <a:br>
              <a:rPr lang="en-GB" sz="2400" dirty="0" smtClean="0">
                <a:solidFill>
                  <a:srgbClr val="FF0000"/>
                </a:solidFill>
              </a:rPr>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endParaRPr lang="en-GB" sz="2200" dirty="0" smtClean="0">
              <a:sym typeface="Wingdings" pitchFamily="2" charset="2"/>
            </a:endParaRPr>
          </a:p>
          <a:p>
            <a:pPr>
              <a:lnSpc>
                <a:spcPct val="90000"/>
              </a:lnSpc>
            </a:pPr>
            <a:endParaRPr lang="en-GB" sz="2200" dirty="0" smtClean="0">
              <a:sym typeface="Wingdings" pitchFamily="2" charset="2"/>
            </a:endParaRPr>
          </a:p>
          <a:p>
            <a:pPr>
              <a:lnSpc>
                <a:spcPct val="90000"/>
              </a:lnSpc>
            </a:pPr>
            <a:endParaRPr lang="en-GB" sz="1800" dirty="0" smtClean="0">
              <a:sym typeface="Wingdings" pitchFamily="2" charset="2"/>
            </a:endParaRPr>
          </a:p>
          <a:p>
            <a:pPr lvl="1">
              <a:lnSpc>
                <a:spcPct val="90000"/>
              </a:lnSpc>
              <a:buNone/>
            </a:pPr>
            <a:endParaRPr lang="en-GB" sz="1800" dirty="0" smtClean="0">
              <a:sym typeface="Wingdings" pitchFamily="2" charset="2"/>
            </a:endParaRPr>
          </a:p>
          <a:p>
            <a:pPr>
              <a:lnSpc>
                <a:spcPct val="90000"/>
              </a:lnSpc>
            </a:pPr>
            <a:endParaRPr lang="en-GB" sz="2400" dirty="0" smtClean="0">
              <a:sym typeface="Wingdings" pitchFamily="2" charset="2"/>
            </a:endParaRPr>
          </a:p>
          <a:p>
            <a:pPr>
              <a:lnSpc>
                <a:spcPct val="90000"/>
              </a:lnSpc>
            </a:pPr>
            <a:endParaRPr lang="en-GB" sz="2200" dirty="0" smtClean="0">
              <a:solidFill>
                <a:srgbClr val="FF0000"/>
              </a:solidFill>
            </a:endParaRPr>
          </a:p>
          <a:p>
            <a:pPr>
              <a:lnSpc>
                <a:spcPct val="90000"/>
              </a:lnSpc>
            </a:pPr>
            <a:endParaRPr lang="en-GB" sz="600" dirty="0" smtClean="0">
              <a:sym typeface="Wingdings" pitchFamily="2" charset="2"/>
            </a:endParaRPr>
          </a:p>
        </p:txBody>
      </p:sp>
      <p:pic>
        <p:nvPicPr>
          <p:cNvPr id="11266" name="Picture 2" descr="http://elogbook.cern.ch/eLogbook/attach_reader?attach_id=1108649"/>
          <p:cNvPicPr>
            <a:picLocks noChangeAspect="1" noChangeArrowheads="1"/>
          </p:cNvPicPr>
          <p:nvPr/>
        </p:nvPicPr>
        <p:blipFill>
          <a:blip r:embed="rId2" cstate="print"/>
          <a:srcRect/>
          <a:stretch>
            <a:fillRect/>
          </a:stretch>
        </p:blipFill>
        <p:spPr bwMode="auto">
          <a:xfrm>
            <a:off x="228600" y="2819400"/>
            <a:ext cx="4762500" cy="3333750"/>
          </a:xfrm>
          <a:prstGeom prst="rect">
            <a:avLst/>
          </a:prstGeom>
          <a:noFill/>
        </p:spPr>
      </p:pic>
      <p:pic>
        <p:nvPicPr>
          <p:cNvPr id="11270" name="Picture 6" descr="http://elogbook.cern.ch/eLogbook/attach_reader?attach_id=1108650"/>
          <p:cNvPicPr>
            <a:picLocks noChangeAspect="1" noChangeArrowheads="1"/>
          </p:cNvPicPr>
          <p:nvPr/>
        </p:nvPicPr>
        <p:blipFill>
          <a:blip r:embed="rId3" cstate="print"/>
          <a:srcRect/>
          <a:stretch>
            <a:fillRect/>
          </a:stretch>
        </p:blipFill>
        <p:spPr bwMode="auto">
          <a:xfrm>
            <a:off x="5181600" y="2545080"/>
            <a:ext cx="3810000" cy="37033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Fast loss</a:t>
            </a:r>
          </a:p>
        </p:txBody>
      </p:sp>
      <p:sp>
        <p:nvSpPr>
          <p:cNvPr id="7170" name="Text Placeholder 3"/>
          <p:cNvSpPr>
            <a:spLocks noGrp="1"/>
          </p:cNvSpPr>
          <p:nvPr>
            <p:ph type="body" sz="half" idx="10"/>
          </p:nvPr>
        </p:nvSpPr>
        <p:spPr>
          <a:xfrm>
            <a:off x="0" y="990600"/>
            <a:ext cx="8991600" cy="5181600"/>
          </a:xfrm>
        </p:spPr>
        <p:txBody>
          <a:bodyPr/>
          <a:lstStyle/>
          <a:p>
            <a:r>
              <a:rPr lang="en-US" sz="2400" dirty="0" smtClean="0"/>
              <a:t>Fast loss event type (8L7). Faster rise time as compared to previous events. Same position as first fast loss event (</a:t>
            </a:r>
            <a:r>
              <a:rPr lang="en-GB" sz="2400" dirty="0" smtClean="0"/>
              <a:t>07-07-2010 20:22:19 during the squeeze).</a:t>
            </a:r>
            <a:endParaRPr lang="en-US" sz="2400" dirty="0" smtClean="0"/>
          </a:p>
        </p:txBody>
      </p:sp>
      <p:pic>
        <p:nvPicPr>
          <p:cNvPr id="12290" name="Picture 2" descr="http://elogbook.cern.ch/eLogbook/attach_reader?attach_id=1108568"/>
          <p:cNvPicPr>
            <a:picLocks noChangeAspect="1" noChangeArrowheads="1"/>
          </p:cNvPicPr>
          <p:nvPr/>
        </p:nvPicPr>
        <p:blipFill>
          <a:blip r:embed="rId2" cstate="print"/>
          <a:srcRect/>
          <a:stretch>
            <a:fillRect/>
          </a:stretch>
        </p:blipFill>
        <p:spPr bwMode="auto">
          <a:xfrm>
            <a:off x="0" y="2743200"/>
            <a:ext cx="4708712" cy="3557694"/>
          </a:xfrm>
          <a:prstGeom prst="rect">
            <a:avLst/>
          </a:prstGeom>
          <a:noFill/>
        </p:spPr>
      </p:pic>
      <p:sp>
        <p:nvSpPr>
          <p:cNvPr id="5" name="Text Box 5"/>
          <p:cNvSpPr txBox="1">
            <a:spLocks noChangeArrowheads="1"/>
          </p:cNvSpPr>
          <p:nvPr/>
        </p:nvSpPr>
        <p:spPr bwMode="auto">
          <a:xfrm>
            <a:off x="1219200" y="2971800"/>
            <a:ext cx="1447800"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Yesterday</a:t>
            </a:r>
            <a:endParaRPr lang="en-GB" b="1" dirty="0">
              <a:solidFill>
                <a:srgbClr val="FFFF00"/>
              </a:solidFill>
            </a:endParaRPr>
          </a:p>
        </p:txBody>
      </p:sp>
      <p:pic>
        <p:nvPicPr>
          <p:cNvPr id="12291" name="Picture 3"/>
          <p:cNvPicPr>
            <a:picLocks noChangeAspect="1" noChangeArrowheads="1"/>
          </p:cNvPicPr>
          <p:nvPr/>
        </p:nvPicPr>
        <p:blipFill>
          <a:blip r:embed="rId3" cstate="print"/>
          <a:srcRect/>
          <a:stretch>
            <a:fillRect/>
          </a:stretch>
        </p:blipFill>
        <p:spPr bwMode="auto">
          <a:xfrm>
            <a:off x="4953000" y="2819400"/>
            <a:ext cx="4191000" cy="3170464"/>
          </a:xfrm>
          <a:prstGeom prst="rect">
            <a:avLst/>
          </a:prstGeom>
          <a:noFill/>
          <a:ln w="9525">
            <a:noFill/>
            <a:miter lim="800000"/>
            <a:headEnd/>
            <a:tailEnd/>
          </a:ln>
        </p:spPr>
      </p:pic>
      <p:sp>
        <p:nvSpPr>
          <p:cNvPr id="11" name="Text Box 5"/>
          <p:cNvSpPr txBox="1">
            <a:spLocks noChangeArrowheads="1"/>
          </p:cNvSpPr>
          <p:nvPr/>
        </p:nvSpPr>
        <p:spPr bwMode="auto">
          <a:xfrm>
            <a:off x="5334000" y="3124200"/>
            <a:ext cx="3048000"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25 bunches – 8/8/2010</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Fast loss</a:t>
            </a:r>
          </a:p>
        </p:txBody>
      </p:sp>
      <p:sp>
        <p:nvSpPr>
          <p:cNvPr id="7170" name="Text Placeholder 3"/>
          <p:cNvSpPr>
            <a:spLocks noGrp="1"/>
          </p:cNvSpPr>
          <p:nvPr>
            <p:ph type="body" sz="half" idx="10"/>
          </p:nvPr>
        </p:nvSpPr>
        <p:spPr>
          <a:xfrm>
            <a:off x="0" y="990600"/>
            <a:ext cx="8991600" cy="5181600"/>
          </a:xfrm>
        </p:spPr>
        <p:txBody>
          <a:bodyPr/>
          <a:lstStyle/>
          <a:p>
            <a:r>
              <a:rPr lang="en-GB" sz="2400" dirty="0" smtClean="0"/>
              <a:t>One pre-cursor (in July 5 pre-cursors spaced by 80 ms)</a:t>
            </a:r>
            <a:endParaRPr lang="en-US" sz="2400" dirty="0" smtClean="0"/>
          </a:p>
        </p:txBody>
      </p:sp>
      <p:pic>
        <p:nvPicPr>
          <p:cNvPr id="21506" name="Picture 2" descr="http://elogbook.cern.ch/eLogbook/attach_reader?attach_id=1108642"/>
          <p:cNvPicPr>
            <a:picLocks noChangeAspect="1" noChangeArrowheads="1"/>
          </p:cNvPicPr>
          <p:nvPr/>
        </p:nvPicPr>
        <p:blipFill>
          <a:blip r:embed="rId2" cstate="print"/>
          <a:srcRect/>
          <a:stretch>
            <a:fillRect/>
          </a:stretch>
        </p:blipFill>
        <p:spPr bwMode="auto">
          <a:xfrm>
            <a:off x="457199" y="1524000"/>
            <a:ext cx="6152029" cy="4648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Injection and ramp (2)</a:t>
            </a:r>
          </a:p>
        </p:txBody>
      </p:sp>
      <p:sp>
        <p:nvSpPr>
          <p:cNvPr id="7170" name="Text Placeholder 3"/>
          <p:cNvSpPr>
            <a:spLocks noGrp="1"/>
          </p:cNvSpPr>
          <p:nvPr>
            <p:ph type="body" sz="half" idx="10"/>
          </p:nvPr>
        </p:nvSpPr>
        <p:spPr>
          <a:xfrm>
            <a:off x="0" y="990600"/>
            <a:ext cx="8991600" cy="5181600"/>
          </a:xfrm>
        </p:spPr>
        <p:txBody>
          <a:bodyPr/>
          <a:lstStyle/>
          <a:p>
            <a:r>
              <a:rPr lang="en-GB" sz="2000" dirty="0" err="1" smtClean="0"/>
              <a:t>Emittances</a:t>
            </a:r>
            <a:r>
              <a:rPr lang="en-GB" sz="2000" dirty="0" smtClean="0"/>
              <a:t> at low energy. Blow-up increased in the SPS - Had to stay a bit longer at injection due to problem to load collimator function </a:t>
            </a:r>
            <a:endParaRPr lang="en-US" sz="2000" dirty="0" smtClean="0"/>
          </a:p>
        </p:txBody>
      </p:sp>
      <p:pic>
        <p:nvPicPr>
          <p:cNvPr id="24578" name="Picture 2" descr="http://elogbook.cern.ch/eLogbook/attach_reader?attach_id=1108667"/>
          <p:cNvPicPr>
            <a:picLocks noChangeAspect="1" noChangeArrowheads="1"/>
          </p:cNvPicPr>
          <p:nvPr/>
        </p:nvPicPr>
        <p:blipFill>
          <a:blip r:embed="rId2" cstate="print"/>
          <a:srcRect/>
          <a:stretch>
            <a:fillRect/>
          </a:stretch>
        </p:blipFill>
        <p:spPr bwMode="auto">
          <a:xfrm>
            <a:off x="4114800" y="1743075"/>
            <a:ext cx="3371850" cy="2524125"/>
          </a:xfrm>
          <a:prstGeom prst="rect">
            <a:avLst/>
          </a:prstGeom>
          <a:noFill/>
        </p:spPr>
      </p:pic>
      <p:pic>
        <p:nvPicPr>
          <p:cNvPr id="24580" name="Picture 4" descr="http://elogbook.cern.ch/eLogbook/attach_reader?attach_id=1108668"/>
          <p:cNvPicPr>
            <a:picLocks noChangeAspect="1" noChangeArrowheads="1"/>
          </p:cNvPicPr>
          <p:nvPr/>
        </p:nvPicPr>
        <p:blipFill>
          <a:blip r:embed="rId3" cstate="print"/>
          <a:srcRect/>
          <a:stretch>
            <a:fillRect/>
          </a:stretch>
        </p:blipFill>
        <p:spPr bwMode="auto">
          <a:xfrm>
            <a:off x="285750" y="1743075"/>
            <a:ext cx="3371850" cy="2524125"/>
          </a:xfrm>
          <a:prstGeom prst="rect">
            <a:avLst/>
          </a:prstGeom>
          <a:noFill/>
        </p:spPr>
      </p:pic>
      <p:pic>
        <p:nvPicPr>
          <p:cNvPr id="24582" name="Picture 6" descr="http://elogbook.cern.ch/eLogbook/attach_reader?attach_id=1108669"/>
          <p:cNvPicPr>
            <a:picLocks noChangeAspect="1" noChangeArrowheads="1"/>
          </p:cNvPicPr>
          <p:nvPr/>
        </p:nvPicPr>
        <p:blipFill>
          <a:blip r:embed="rId4" cstate="print"/>
          <a:srcRect/>
          <a:stretch>
            <a:fillRect/>
          </a:stretch>
        </p:blipFill>
        <p:spPr bwMode="auto">
          <a:xfrm>
            <a:off x="4171950" y="4257675"/>
            <a:ext cx="3371850" cy="2524125"/>
          </a:xfrm>
          <a:prstGeom prst="rect">
            <a:avLst/>
          </a:prstGeom>
          <a:noFill/>
        </p:spPr>
      </p:pic>
      <p:pic>
        <p:nvPicPr>
          <p:cNvPr id="24584" name="Picture 8" descr="http://elogbook.cern.ch/eLogbook/attach_reader?attach_id=1108670"/>
          <p:cNvPicPr>
            <a:picLocks noChangeAspect="1" noChangeArrowheads="1"/>
          </p:cNvPicPr>
          <p:nvPr/>
        </p:nvPicPr>
        <p:blipFill>
          <a:blip r:embed="rId5" cstate="print"/>
          <a:srcRect/>
          <a:stretch>
            <a:fillRect/>
          </a:stretch>
        </p:blipFill>
        <p:spPr bwMode="auto">
          <a:xfrm>
            <a:off x="304800" y="4181475"/>
            <a:ext cx="3371850" cy="2524125"/>
          </a:xfrm>
          <a:prstGeom prst="rect">
            <a:avLst/>
          </a:prstGeom>
          <a:noFill/>
        </p:spPr>
      </p:pic>
      <p:sp>
        <p:nvSpPr>
          <p:cNvPr id="8" name="Text Box 5"/>
          <p:cNvSpPr txBox="1">
            <a:spLocks noChangeArrowheads="1"/>
          </p:cNvSpPr>
          <p:nvPr/>
        </p:nvSpPr>
        <p:spPr bwMode="auto">
          <a:xfrm>
            <a:off x="7086600" y="6324600"/>
            <a:ext cx="1676400"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US" b="1" dirty="0" smtClean="0">
                <a:solidFill>
                  <a:srgbClr val="FFFF00"/>
                </a:solidFill>
              </a:rPr>
              <a:t>F. </a:t>
            </a:r>
            <a:r>
              <a:rPr lang="en-US" b="1" dirty="0" err="1" smtClean="0">
                <a:solidFill>
                  <a:srgbClr val="FFFF00"/>
                </a:solidFill>
              </a:rPr>
              <a:t>Roncarolo</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p:cNvSpPr>
            <a:spLocks noGrp="1"/>
          </p:cNvSpPr>
          <p:nvPr>
            <p:ph type="title"/>
          </p:nvPr>
        </p:nvSpPr>
        <p:spPr>
          <a:xfrm>
            <a:off x="609600" y="152400"/>
            <a:ext cx="8305800" cy="792163"/>
          </a:xfrm>
        </p:spPr>
        <p:txBody>
          <a:bodyPr/>
          <a:lstStyle/>
          <a:p>
            <a:r>
              <a:rPr lang="en-GB" dirty="0" smtClean="0"/>
              <a:t>Injection and ramp (2)</a:t>
            </a:r>
          </a:p>
        </p:txBody>
      </p:sp>
      <p:sp>
        <p:nvSpPr>
          <p:cNvPr id="7170" name="Text Placeholder 3"/>
          <p:cNvSpPr>
            <a:spLocks noGrp="1"/>
          </p:cNvSpPr>
          <p:nvPr>
            <p:ph type="body" sz="half" idx="10"/>
          </p:nvPr>
        </p:nvSpPr>
        <p:spPr>
          <a:xfrm>
            <a:off x="0" y="990600"/>
            <a:ext cx="8991600" cy="5181600"/>
          </a:xfrm>
        </p:spPr>
        <p:txBody>
          <a:bodyPr/>
          <a:lstStyle/>
          <a:p>
            <a:r>
              <a:rPr lang="en-GB" sz="2000" dirty="0" smtClean="0"/>
              <a:t>Longitudinal blow-up leading to </a:t>
            </a:r>
            <a:r>
              <a:rPr lang="en-GB" sz="2000" dirty="0" err="1" smtClean="0"/>
              <a:t>differnt</a:t>
            </a:r>
            <a:r>
              <a:rPr lang="en-GB" sz="2000" dirty="0" smtClean="0"/>
              <a:t> bunch lengths for Beam 1 and Beam 2 </a:t>
            </a:r>
            <a:r>
              <a:rPr lang="en-GB" sz="2000" dirty="0" smtClean="0">
                <a:sym typeface="Wingdings" pitchFamily="2" charset="2"/>
              </a:rPr>
              <a:t> function to be optimized  P. </a:t>
            </a:r>
            <a:r>
              <a:rPr lang="en-GB" sz="2000" dirty="0" err="1" smtClean="0">
                <a:sym typeface="Wingdings" pitchFamily="2" charset="2"/>
              </a:rPr>
              <a:t>Baudrenghien</a:t>
            </a:r>
            <a:endParaRPr lang="en-US" sz="2000" dirty="0" smtClean="0"/>
          </a:p>
        </p:txBody>
      </p:sp>
      <p:pic>
        <p:nvPicPr>
          <p:cNvPr id="32770" name="Picture 2" descr="http://elogbook.cern.ch/eLogbook/attach_reader?attach_id=1108630"/>
          <p:cNvPicPr>
            <a:picLocks noChangeAspect="1" noChangeArrowheads="1"/>
          </p:cNvPicPr>
          <p:nvPr/>
        </p:nvPicPr>
        <p:blipFill>
          <a:blip r:embed="rId2" cstate="print"/>
          <a:srcRect/>
          <a:stretch>
            <a:fillRect/>
          </a:stretch>
        </p:blipFill>
        <p:spPr bwMode="auto">
          <a:xfrm>
            <a:off x="990600" y="2052637"/>
            <a:ext cx="6048375" cy="41957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17537</TotalTime>
  <Words>619</Words>
  <Application>Microsoft Office PowerPoint</Application>
  <PresentationFormat>On-screen Show (4:3)</PresentationFormat>
  <Paragraphs>85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LHCpresentations</vt:lpstr>
      <vt:lpstr>Wednesday /Thursday </vt:lpstr>
      <vt:lpstr>Interlocked BPMs</vt:lpstr>
      <vt:lpstr>Injection and Ramp</vt:lpstr>
      <vt:lpstr>Injection and ramp (1)</vt:lpstr>
      <vt:lpstr>Injection and Ramp</vt:lpstr>
      <vt:lpstr>Fast loss</vt:lpstr>
      <vt:lpstr>Fast loss</vt:lpstr>
      <vt:lpstr>Injection and ramp (2)</vt:lpstr>
      <vt:lpstr>Injection and ramp (2)</vt:lpstr>
      <vt:lpstr>Stable beams</vt:lpstr>
      <vt:lpstr>Stable beams 1364</vt:lpstr>
      <vt:lpstr>Stable beams 1266</vt:lpstr>
      <vt:lpstr>Stable beams</vt:lpstr>
      <vt:lpstr>Stable beams</vt:lpstr>
      <vt:lpstr>Stable beams</vt:lpstr>
      <vt:lpstr>Today</vt:lpstr>
      <vt:lpstr>To fit in later</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Gianluigi ARDUINI</cp:lastModifiedBy>
  <cp:revision>1727</cp:revision>
  <dcterms:created xsi:type="dcterms:W3CDTF">2010-04-25T23:23:07Z</dcterms:created>
  <dcterms:modified xsi:type="dcterms:W3CDTF">2010-09-23T08:01:30Z</dcterms:modified>
</cp:coreProperties>
</file>