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sldIdLst>
    <p:sldId id="673" r:id="rId2"/>
    <p:sldId id="660" r:id="rId3"/>
    <p:sldId id="661" r:id="rId4"/>
    <p:sldId id="655" r:id="rId5"/>
    <p:sldId id="674" r:id="rId6"/>
    <p:sldId id="662" r:id="rId7"/>
    <p:sldId id="667" r:id="rId8"/>
    <p:sldId id="659" r:id="rId9"/>
    <p:sldId id="675" r:id="rId10"/>
    <p:sldId id="676" r:id="rId11"/>
    <p:sldId id="678" r:id="rId12"/>
    <p:sldId id="656" r:id="rId13"/>
    <p:sldId id="677" r:id="rId14"/>
    <p:sldId id="672" r:id="rId1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663"/>
    <a:srgbClr val="FF9900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706" autoAdjust="0"/>
  </p:normalViewPr>
  <p:slideViewPr>
    <p:cSldViewPr>
      <p:cViewPr varScale="1">
        <p:scale>
          <a:sx n="104" d="100"/>
          <a:sy n="104" d="100"/>
        </p:scale>
        <p:origin x="-102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09/06/2009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Beam Commissioning Meeting - GA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09-16 TOTEM and </a:t>
            </a:r>
            <a:r>
              <a:rPr lang="en-US" sz="2000" dirty="0" smtClean="0">
                <a:solidFill>
                  <a:srgbClr val="FF0000"/>
                </a:solidFill>
              </a:rPr>
              <a:t>transverse loss map (1) OK</a:t>
            </a:r>
            <a:endParaRPr lang="en-US" sz="2000" dirty="0" smtClean="0"/>
          </a:p>
          <a:p>
            <a:r>
              <a:rPr lang="en-US" sz="2000" dirty="0" smtClean="0"/>
              <a:t>16-20 Setting up operational cycle for physics run</a:t>
            </a:r>
          </a:p>
          <a:p>
            <a:pPr lvl="1"/>
            <a:r>
              <a:rPr lang="en-US" sz="1800" dirty="0" smtClean="0"/>
              <a:t>ADT gains</a:t>
            </a:r>
          </a:p>
          <a:p>
            <a:pPr lvl="1"/>
            <a:r>
              <a:rPr lang="en-US" sz="1800" dirty="0" smtClean="0"/>
              <a:t>Collimator sequences</a:t>
            </a:r>
          </a:p>
          <a:p>
            <a:pPr lvl="1"/>
            <a:r>
              <a:rPr lang="en-US" sz="1800" dirty="0" smtClean="0"/>
              <a:t>Automatic change of BPM sensitivity</a:t>
            </a:r>
          </a:p>
          <a:p>
            <a:r>
              <a:rPr lang="en-US" sz="2000" dirty="0" smtClean="0"/>
              <a:t>20-01 Pilot run through ‘new’ operational cycle </a:t>
            </a:r>
          </a:p>
          <a:p>
            <a:pPr lvl="1"/>
            <a:r>
              <a:rPr lang="en-US" sz="1800" dirty="0" smtClean="0"/>
              <a:t>Fat pilots</a:t>
            </a:r>
          </a:p>
          <a:p>
            <a:pPr lvl="1"/>
            <a:r>
              <a:rPr lang="en-US" sz="1800" dirty="0" smtClean="0"/>
              <a:t>Chromaticity measurement after first iteration of chromaticity feed-forward</a:t>
            </a:r>
          </a:p>
          <a:p>
            <a:pPr lvl="1"/>
            <a:r>
              <a:rPr lang="en-US" sz="1800" dirty="0" smtClean="0"/>
              <a:t>Beta measurements at 3.5m (to check IR8)</a:t>
            </a:r>
          </a:p>
          <a:p>
            <a:pPr lvl="1"/>
            <a:r>
              <a:rPr lang="en-US" sz="1800" dirty="0" smtClean="0">
                <a:solidFill>
                  <a:srgbClr val="7030A0"/>
                </a:solidFill>
              </a:rPr>
              <a:t>Loss map off momentum end of squeeze separated (low priority – done with low intensity)</a:t>
            </a:r>
          </a:p>
          <a:p>
            <a:r>
              <a:rPr lang="en-US" sz="2000" dirty="0" smtClean="0"/>
              <a:t>Overnight Completion of qualification runs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/>
            <a:r>
              <a:rPr lang="en-US" sz="1800" dirty="0" err="1" smtClean="0">
                <a:solidFill>
                  <a:srgbClr val="FF0000"/>
                </a:solidFill>
              </a:rPr>
              <a:t>Asynch</a:t>
            </a:r>
            <a:r>
              <a:rPr lang="en-US" sz="1800" dirty="0" smtClean="0">
                <a:solidFill>
                  <a:srgbClr val="FF0000"/>
                </a:solidFill>
              </a:rPr>
              <a:t> dump end of squeeze separated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Loss map off momentum end of ramp reduced Xing (3)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124200" y="6525430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34925" y="6525430"/>
            <a:ext cx="2133600" cy="268288"/>
          </a:xfrm>
          <a:prstGeom prst="rect">
            <a:avLst/>
          </a:prstGeom>
        </p:spPr>
        <p:txBody>
          <a:bodyPr/>
          <a:lstStyle/>
          <a:p>
            <a:fld id="{B5BB0F48-4862-994E-8CDE-8D34C81B5B35}" type="datetime1">
              <a:rPr lang="en-US" smtClean="0"/>
              <a:pPr/>
              <a:t>9/22/2010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asynchronous dump</a:t>
            </a:r>
          </a:p>
        </p:txBody>
      </p:sp>
      <p:sp>
        <p:nvSpPr>
          <p:cNvPr id="1026" name="AutoShape 2" descr="https://ab-dep-op-elogbook.web.cern.ch/ab-dep-op-elogbook/elogbook/attach.php?attachId=1102928&amp;type=png&amp;fname=20100905060407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5" name="AutoShape 1" descr="https://ab-dep-op-elogbook.web.cern.ch/ab-dep-op-elogbook/elogbook/attach.php?attachId=1108374&amp;type=png&amp;fname=Q1IP8LHCB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763000" cy="5257800"/>
          </a:xfrm>
        </p:spPr>
        <p:txBody>
          <a:bodyPr/>
          <a:lstStyle/>
          <a:p>
            <a:pPr lvl="0"/>
            <a:r>
              <a:rPr lang="en-US" sz="2400" dirty="0" smtClean="0"/>
              <a:t>3.5 </a:t>
            </a:r>
            <a:r>
              <a:rPr lang="en-US" sz="2400" dirty="0" err="1" smtClean="0"/>
              <a:t>TeV</a:t>
            </a:r>
            <a:r>
              <a:rPr lang="en-US" sz="2400" dirty="0" smtClean="0"/>
              <a:t>,  End of Squeeze: 3.5 m </a:t>
            </a:r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dirty="0" smtClean="0"/>
              <a:t>*, 110/100 </a:t>
            </a:r>
            <a:r>
              <a:rPr lang="en-US" sz="2400" dirty="0" err="1" smtClean="0"/>
              <a:t>urad</a:t>
            </a:r>
            <a:r>
              <a:rPr lang="en-US" sz="2400" dirty="0" smtClean="0"/>
              <a:t> Xing, separated</a:t>
            </a:r>
            <a:endParaRPr lang="en-GB" sz="2400" dirty="0"/>
          </a:p>
        </p:txBody>
      </p:sp>
      <p:sp>
        <p:nvSpPr>
          <p:cNvPr id="23553" name="AutoShape 1" descr="https://ab-dep-op-elogbook.web.cern.ch/ab-dep-op-elogbook/elogbook/attach.php?attachId=1108420&amp;type=png&amp;fname=20100922045624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3554" name="Picture 2" descr="\\cern.ch\dfs\Users\a\arduini\Public\2010092204562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76400"/>
            <a:ext cx="6000750" cy="453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</a:t>
            </a:r>
            <a:r>
              <a:rPr lang="en-GB" dirty="0" smtClean="0"/>
              <a:t>loss map</a:t>
            </a:r>
            <a:endParaRPr lang="en-GB" dirty="0" smtClean="0"/>
          </a:p>
        </p:txBody>
      </p:sp>
      <p:sp>
        <p:nvSpPr>
          <p:cNvPr id="1026" name="AutoShape 2" descr="https://ab-dep-op-elogbook.web.cern.ch/ab-dep-op-elogbook/elogbook/attach.php?attachId=1102928&amp;type=png&amp;fname=20100905060407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5" name="AutoShape 1" descr="https://ab-dep-op-elogbook.web.cern.ch/ab-dep-op-elogbook/elogbook/attach.php?attachId=1108374&amp;type=png&amp;fname=Q1IP8LHCB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763000" cy="5257800"/>
          </a:xfrm>
        </p:spPr>
        <p:txBody>
          <a:bodyPr/>
          <a:lstStyle/>
          <a:p>
            <a:pPr lvl="0"/>
            <a:r>
              <a:rPr lang="en-US" sz="2400" dirty="0" smtClean="0"/>
              <a:t>3.5 </a:t>
            </a:r>
            <a:r>
              <a:rPr lang="en-US" sz="2400" dirty="0" err="1" smtClean="0"/>
              <a:t>TeV</a:t>
            </a:r>
            <a:r>
              <a:rPr lang="en-US" sz="2400" dirty="0" smtClean="0"/>
              <a:t>,  </a:t>
            </a:r>
            <a:r>
              <a:rPr lang="en-US" sz="2400" dirty="0" smtClean="0"/>
              <a:t>Unsqueezed110/100 </a:t>
            </a:r>
            <a:r>
              <a:rPr lang="en-US" sz="2400" dirty="0" err="1" smtClean="0"/>
              <a:t>urad</a:t>
            </a:r>
            <a:r>
              <a:rPr lang="en-US" sz="2400" dirty="0" smtClean="0"/>
              <a:t> Xing, </a:t>
            </a:r>
            <a:r>
              <a:rPr lang="en-US" sz="2400" dirty="0" smtClean="0"/>
              <a:t>separated, off momentum</a:t>
            </a:r>
            <a:endParaRPr lang="en-GB" sz="2400" dirty="0"/>
          </a:p>
        </p:txBody>
      </p:sp>
      <p:sp>
        <p:nvSpPr>
          <p:cNvPr id="23553" name="AutoShape 1" descr="https://ab-dep-op-elogbook.web.cern.ch/ab-dep-op-elogbook/elogbook/attach.php?attachId=1108420&amp;type=png&amp;fname=20100922045624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2" descr="http://elogbook.cern.ch/eLogbook/attach_reader?attach_id=11084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524000"/>
            <a:ext cx="5895975" cy="483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MP qualification status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762000"/>
          </a:xfrm>
        </p:spPr>
        <p:txBody>
          <a:bodyPr/>
          <a:lstStyle/>
          <a:p>
            <a:r>
              <a:rPr lang="en-GB" sz="2400" dirty="0" smtClean="0"/>
              <a:t>All </a:t>
            </a:r>
            <a:r>
              <a:rPr lang="en-GB" sz="2400" dirty="0" err="1" smtClean="0"/>
              <a:t>asynch</a:t>
            </a:r>
            <a:r>
              <a:rPr lang="en-GB" sz="2400" dirty="0" smtClean="0"/>
              <a:t> dump tests completed. Last loss map ongoing</a:t>
            </a:r>
          </a:p>
        </p:txBody>
      </p:sp>
      <p:sp>
        <p:nvSpPr>
          <p:cNvPr id="2049" name="AutoShape 1" descr="https://ab-dep-op-elogbook.web.cern.ch/ab-dep-op-elogbook/elogbook/attach.php?attachId=1102919&amp;type=png&amp;fname=20100905051846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0" name="AutoShape 2" descr="https://ab-dep-op-elogbook.web.cern.ch/ab-dep-op-elogbook/elogbook/attach.php?attachId=1102919&amp;type=png&amp;fname=20100905051846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1" name="AutoShape 3" descr="https://ab-dep-op-elogbook.web.cern.ch/ab-dep-op-elogbook/elogbook/attach.php?attachId=1102919&amp;type=png&amp;fname=20100905051846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https://ab-dep-op-elogbook.web.cern.ch/ab-dep-op-elogbook/elogbook/attach.php?attachId=1102920&amp;type=png&amp;fname=20100905051933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676400"/>
            <a:ext cx="6574155" cy="4447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911752" y="5943600"/>
            <a:ext cx="2232248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S. Redaelli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7162800" y="4343400"/>
            <a:ext cx="2232248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Done – low int.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239000" y="3733800"/>
            <a:ext cx="2232248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Done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763000" cy="5257800"/>
          </a:xfrm>
        </p:spPr>
        <p:txBody>
          <a:bodyPr/>
          <a:lstStyle/>
          <a:p>
            <a:pPr>
              <a:buNone/>
            </a:pPr>
            <a:endParaRPr lang="en-GB" sz="2800" dirty="0" smtClean="0"/>
          </a:p>
          <a:p>
            <a:r>
              <a:rPr lang="en-GB" sz="2400" dirty="0" smtClean="0"/>
              <a:t>Interlocked BPM test at 450 </a:t>
            </a:r>
            <a:r>
              <a:rPr lang="en-GB" sz="2400" dirty="0" err="1" smtClean="0"/>
              <a:t>GeV</a:t>
            </a:r>
            <a:r>
              <a:rPr lang="en-GB" sz="2400" dirty="0" smtClean="0"/>
              <a:t> (1/2 hour)</a:t>
            </a:r>
          </a:p>
          <a:p>
            <a:r>
              <a:rPr lang="en-GB" sz="2400" dirty="0" smtClean="0"/>
              <a:t>Should be ready to go for stable beams 24 on 24 (3 x 8)</a:t>
            </a:r>
          </a:p>
          <a:p>
            <a:pPr lvl="1">
              <a:buNone/>
            </a:pPr>
            <a:r>
              <a:rPr lang="en-GB" sz="1800" dirty="0" smtClean="0"/>
              <a:t>B1			B2</a:t>
            </a:r>
          </a:p>
          <a:p>
            <a:pPr lvl="1">
              <a:buNone/>
            </a:pPr>
            <a:r>
              <a:rPr lang="en-GB" sz="1800" dirty="0" smtClean="0"/>
              <a:t>1			1</a:t>
            </a:r>
          </a:p>
          <a:p>
            <a:pPr lvl="1">
              <a:buNone/>
            </a:pPr>
            <a:r>
              <a:rPr lang="en-GB" sz="1800" dirty="0" smtClean="0"/>
              <a:t>8941 	8911</a:t>
            </a:r>
          </a:p>
          <a:p>
            <a:pPr lvl="1">
              <a:buNone/>
            </a:pPr>
            <a:r>
              <a:rPr lang="en-GB" sz="1800" dirty="0" smtClean="0"/>
              <a:t>17851 	17851</a:t>
            </a:r>
          </a:p>
          <a:p>
            <a:pPr>
              <a:buNone/>
            </a:pPr>
            <a:endParaRPr lang="en-GB" sz="24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96735"/>
            <a:ext cx="8229600" cy="523875"/>
          </a:xfrm>
        </p:spPr>
        <p:txBody>
          <a:bodyPr/>
          <a:lstStyle/>
          <a:p>
            <a:r>
              <a:rPr lang="en-US" dirty="0" smtClean="0"/>
              <a:t>To fit in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256445"/>
          </a:xfrm>
        </p:spPr>
        <p:txBody>
          <a:bodyPr/>
          <a:lstStyle/>
          <a:p>
            <a:pPr lvl="0" eaLnBrk="0" hangingPunct="0">
              <a:defRPr/>
            </a:pPr>
            <a:r>
              <a:rPr lang="en-US" sz="2800" dirty="0" smtClean="0"/>
              <a:t>Test of luminosity optimization software S. White</a:t>
            </a:r>
          </a:p>
          <a:p>
            <a:pPr lvl="0" eaLnBrk="0" hangingPunct="0">
              <a:defRPr/>
            </a:pPr>
            <a:r>
              <a:rPr lang="en-US" sz="2800" dirty="0" smtClean="0"/>
              <a:t>Gas Ionization Profile Monitor tests M. Sapinski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525430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525430"/>
            <a:ext cx="2133600" cy="268288"/>
          </a:xfrm>
          <a:prstGeom prst="rect">
            <a:avLst/>
          </a:prstGeom>
        </p:spPr>
        <p:txBody>
          <a:bodyPr/>
          <a:lstStyle/>
          <a:p>
            <a:fld id="{4C83DC62-E000-8648-9895-ECAE66F57B54}" type="datetime1">
              <a:rPr lang="en-US" smtClean="0"/>
              <a:pPr/>
              <a:t>9/22/2010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TOTEM and transverse loss maps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5181600"/>
          </a:xfrm>
        </p:spPr>
        <p:txBody>
          <a:bodyPr/>
          <a:lstStyle/>
          <a:p>
            <a:pPr lvl="0"/>
            <a:endParaRPr lang="en-US" sz="2400" dirty="0" smtClean="0"/>
          </a:p>
        </p:txBody>
      </p:sp>
      <p:pic>
        <p:nvPicPr>
          <p:cNvPr id="1026" name="Picture 2" descr="http://elogbook.cern.ch/eLogbook/attach_reader?attach_id=110820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810000"/>
            <a:ext cx="7280910" cy="2920365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086600" y="4648200"/>
            <a:ext cx="762000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B2V</a:t>
            </a:r>
            <a:endParaRPr lang="en-GB" b="1" dirty="0">
              <a:solidFill>
                <a:srgbClr val="FFFF00"/>
              </a:solidFill>
            </a:endParaRPr>
          </a:p>
        </p:txBody>
      </p:sp>
      <p:pic>
        <p:nvPicPr>
          <p:cNvPr id="1028" name="Picture 4" descr="http://elogbook.cern.ch/eLogbook/attach_reader?attach_id=11082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990600"/>
            <a:ext cx="7280910" cy="2920365"/>
          </a:xfrm>
          <a:prstGeom prst="rect">
            <a:avLst/>
          </a:prstGeom>
          <a:noFill/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400800" y="1752600"/>
            <a:ext cx="762000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B2H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TOTEM and transverse loss maps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5181600"/>
          </a:xfrm>
        </p:spPr>
        <p:txBody>
          <a:bodyPr/>
          <a:lstStyle/>
          <a:p>
            <a:pPr lvl="0"/>
            <a:endParaRPr lang="en-US" sz="2400" dirty="0" smtClean="0"/>
          </a:p>
        </p:txBody>
      </p:sp>
      <p:pic>
        <p:nvPicPr>
          <p:cNvPr id="18434" name="Picture 2" descr="http://elogbook.cern.ch/eLogbook/attach_reader?attach_id=11082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10000"/>
            <a:ext cx="7280910" cy="2920365"/>
          </a:xfrm>
          <a:prstGeom prst="rect">
            <a:avLst/>
          </a:prstGeom>
          <a:noFill/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400800" y="3886200"/>
            <a:ext cx="762000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B1V</a:t>
            </a:r>
            <a:endParaRPr lang="en-GB" b="1" dirty="0">
              <a:solidFill>
                <a:srgbClr val="FFFF00"/>
              </a:solidFill>
            </a:endParaRPr>
          </a:p>
        </p:txBody>
      </p:sp>
      <p:pic>
        <p:nvPicPr>
          <p:cNvPr id="18436" name="Picture 4" descr="http://elogbook.cern.ch/eLogbook/attach_reader?attach_id=11082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90600"/>
            <a:ext cx="7280910" cy="2920365"/>
          </a:xfrm>
          <a:prstGeom prst="rect">
            <a:avLst/>
          </a:prstGeom>
          <a:noFill/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05600" y="1219200"/>
            <a:ext cx="762000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B1H</a:t>
            </a:r>
            <a:endParaRPr lang="en-GB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TOTEM and transverse loss maps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9144000" cy="762000"/>
          </a:xfrm>
        </p:spPr>
        <p:txBody>
          <a:bodyPr/>
          <a:lstStyle/>
          <a:p>
            <a:r>
              <a:rPr lang="en-GB" sz="2400" dirty="0" smtClean="0"/>
              <a:t>Summary of TOTEM setup (S. </a:t>
            </a:r>
            <a:r>
              <a:rPr lang="en-GB" sz="2400" dirty="0" err="1" smtClean="0"/>
              <a:t>Redaelli,D</a:t>
            </a:r>
            <a:r>
              <a:rPr lang="en-GB" sz="2400" dirty="0" smtClean="0"/>
              <a:t>. </a:t>
            </a:r>
            <a:r>
              <a:rPr lang="en-GB" sz="2400" dirty="0" err="1" smtClean="0"/>
              <a:t>Wollmann+M</a:t>
            </a:r>
            <a:r>
              <a:rPr lang="en-GB" sz="2400" dirty="0" smtClean="0"/>
              <a:t>. Deile):</a:t>
            </a:r>
          </a:p>
          <a:p>
            <a:r>
              <a:rPr lang="en-GB" sz="2000" dirty="0" smtClean="0"/>
              <a:t>We performed the beam based setup of all the Roman pots of TOTEM in physics conditions (3.5 </a:t>
            </a:r>
            <a:r>
              <a:rPr lang="en-GB" sz="2000" dirty="0" err="1" smtClean="0"/>
              <a:t>TeV</a:t>
            </a:r>
            <a:r>
              <a:rPr lang="en-GB" sz="2000" dirty="0" smtClean="0"/>
              <a:t>, squeezed beams, separation OFF, nominal Xing angle). This worked well. </a:t>
            </a:r>
          </a:p>
          <a:p>
            <a:r>
              <a:rPr lang="en-GB" sz="2000" dirty="0" smtClean="0"/>
              <a:t>We established operational settings with V pots at 18 </a:t>
            </a:r>
            <a:r>
              <a:rPr lang="en-GB" sz="2000" dirty="0" err="1" smtClean="0"/>
              <a:t>sigmas</a:t>
            </a:r>
            <a:r>
              <a:rPr lang="en-GB" sz="2000" dirty="0" smtClean="0"/>
              <a:t> and H pots at 20 </a:t>
            </a:r>
            <a:r>
              <a:rPr lang="en-GB" sz="2000" dirty="0" err="1" smtClean="0"/>
              <a:t>sigmas</a:t>
            </a:r>
            <a:r>
              <a:rPr lang="en-GB" sz="2000" dirty="0" smtClean="0"/>
              <a:t>. They are imported in the functions of the PHYSICS beam process. </a:t>
            </a:r>
          </a:p>
          <a:p>
            <a:r>
              <a:rPr lang="en-GB" sz="2000" dirty="0" smtClean="0"/>
              <a:t>We performed loss maps for both beams in collision conditions. Loss maps look good (to be confirmed by detailed analysis): all triplets protected by the TCTs, no losses seen at the XRPs in the physics conditions, collimation hierarchy around the ring respected for "slow" losses. 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These loss maps validate fully the collision conditions because they also covered the B2-H loss maps case (last missing case from collimation requirements in collision conditions). </a:t>
            </a:r>
            <a:r>
              <a:rPr lang="en-GB" sz="2400" dirty="0" smtClean="0">
                <a:solidFill>
                  <a:srgbClr val="FF0000"/>
                </a:solidFill>
              </a:rPr>
              <a:t/>
            </a:r>
            <a:br>
              <a:rPr lang="en-GB" sz="2400" dirty="0" smtClean="0">
                <a:solidFill>
                  <a:srgbClr val="FF0000"/>
                </a:solidFill>
              </a:rPr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None/>
            </a:pP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96735"/>
            <a:ext cx="8229600" cy="523875"/>
          </a:xfrm>
        </p:spPr>
        <p:txBody>
          <a:bodyPr/>
          <a:lstStyle/>
          <a:p>
            <a:r>
              <a:rPr lang="en-US" dirty="0" smtClean="0"/>
              <a:t>Setting up operational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4"/>
            <a:ext cx="8229600" cy="5256445"/>
          </a:xfrm>
        </p:spPr>
        <p:txBody>
          <a:bodyPr/>
          <a:lstStyle/>
          <a:p>
            <a:pPr lvl="0" eaLnBrk="0" hangingPunct="0">
              <a:defRPr/>
            </a:pPr>
            <a:r>
              <a:rPr lang="en-US" sz="2000" dirty="0" smtClean="0"/>
              <a:t>Injection and ramp settings for the ADT gains to test new settings</a:t>
            </a:r>
          </a:p>
          <a:p>
            <a:pPr eaLnBrk="0" hangingPunct="0">
              <a:defRPr/>
            </a:pPr>
            <a:r>
              <a:rPr lang="en-US" sz="2000" dirty="0" smtClean="0"/>
              <a:t>Tested collimation sequences for squeeze and collision</a:t>
            </a:r>
          </a:p>
          <a:p>
            <a:pPr lvl="1" eaLnBrk="0" hangingPunct="0">
              <a:defRPr/>
            </a:pPr>
            <a:r>
              <a:rPr lang="en-US" sz="1600" dirty="0" smtClean="0"/>
              <a:t>One sequence for discrete change of TCT collimator positions to shift them around the new </a:t>
            </a:r>
            <a:r>
              <a:rPr lang="en-US" sz="1600" dirty="0" err="1" smtClean="0"/>
              <a:t>centres</a:t>
            </a:r>
            <a:r>
              <a:rPr lang="en-US" sz="1600" dirty="0" smtClean="0"/>
              <a:t> after the Xing angle change from 170 to 100/110</a:t>
            </a:r>
          </a:p>
          <a:p>
            <a:pPr lvl="1" eaLnBrk="0" hangingPunct="0">
              <a:defRPr/>
            </a:pPr>
            <a:r>
              <a:rPr lang="en-US" sz="1600" dirty="0" smtClean="0"/>
              <a:t>One sequence for discrete change of TCT collimator positions to close their gaps to the beta* = 3.5 m settings at the stopping point</a:t>
            </a:r>
          </a:p>
          <a:p>
            <a:pPr lvl="1" eaLnBrk="0" hangingPunct="0">
              <a:defRPr/>
            </a:pPr>
            <a:r>
              <a:rPr lang="en-US" sz="1600" dirty="0" smtClean="0"/>
              <a:t>New tasks into the PREPARE COLLISION sequence to drive TCT collimators by functions to shift their </a:t>
            </a:r>
            <a:r>
              <a:rPr lang="en-US" sz="1600" dirty="0" err="1" smtClean="0"/>
              <a:t>centres</a:t>
            </a:r>
            <a:r>
              <a:rPr lang="en-US" sz="1600" dirty="0" smtClean="0"/>
              <a:t> while the separation is being changed</a:t>
            </a:r>
          </a:p>
          <a:p>
            <a:pPr>
              <a:defRPr/>
            </a:pPr>
            <a:r>
              <a:rPr lang="en-US" sz="2000" dirty="0" smtClean="0"/>
              <a:t>Check the automatic change of BPM gain </a:t>
            </a:r>
            <a:r>
              <a:rPr lang="en-GB" sz="2000" dirty="0" smtClean="0"/>
              <a:t>and </a:t>
            </a:r>
            <a:r>
              <a:rPr lang="en-GB" sz="2000" dirty="0" err="1" smtClean="0"/>
              <a:t>est</a:t>
            </a:r>
            <a:r>
              <a:rPr lang="en-GB" sz="2000" dirty="0" smtClean="0"/>
              <a:t> of synchronous BPM mode</a:t>
            </a:r>
            <a:endParaRPr lang="en-US" sz="2000" dirty="0" smtClean="0"/>
          </a:p>
          <a:p>
            <a:pPr lvl="1" eaLnBrk="0" hangingPunct="0">
              <a:defRPr/>
            </a:pPr>
            <a:r>
              <a:rPr lang="en-US" sz="1600" dirty="0" smtClean="0"/>
              <a:t>Tests not fully conclusive </a:t>
            </a:r>
            <a:r>
              <a:rPr lang="en-US" sz="1600" dirty="0" smtClean="0">
                <a:sym typeface="Wingdings" pitchFamily="2" charset="2"/>
              </a:rPr>
              <a:t> to be continued by experts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525430"/>
            <a:ext cx="2895600" cy="25241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LHC status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34925" y="6525430"/>
            <a:ext cx="2133600" cy="268288"/>
          </a:xfrm>
          <a:prstGeom prst="rect">
            <a:avLst/>
          </a:prstGeom>
        </p:spPr>
        <p:txBody>
          <a:bodyPr/>
          <a:lstStyle/>
          <a:p>
            <a:fld id="{4C83DC62-E000-8648-9895-ECAE66F57B54}" type="datetime1">
              <a:rPr lang="en-US" smtClean="0"/>
              <a:pPr/>
              <a:t>9/22/2010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Pilot ramp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9144000" cy="762000"/>
          </a:xfrm>
        </p:spPr>
        <p:txBody>
          <a:bodyPr/>
          <a:lstStyle/>
          <a:p>
            <a:r>
              <a:rPr lang="en-GB" sz="2400" dirty="0" smtClean="0"/>
              <a:t>Damper functions at injection-ramp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18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None/>
            </a:pPr>
            <a:endParaRPr lang="en-GB" sz="18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4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GB" sz="22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GB" sz="600" dirty="0" smtClean="0">
              <a:sym typeface="Wingdings" pitchFamily="2" charset="2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38200" y="1600200"/>
            <a:ext cx="6359734" cy="4556580"/>
            <a:chOff x="989806" y="762000"/>
            <a:chExt cx="6858794" cy="5638607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90600" y="5638800"/>
              <a:ext cx="15240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2667000" y="5638800"/>
              <a:ext cx="51816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2530764" y="5551055"/>
              <a:ext cx="38484" cy="258618"/>
            </a:xfrm>
            <a:custGeom>
              <a:avLst/>
              <a:gdLst>
                <a:gd name="connsiteX0" fmla="*/ 0 w 38484"/>
                <a:gd name="connsiteY0" fmla="*/ 0 h 258618"/>
                <a:gd name="connsiteX1" fmla="*/ 36945 w 38484"/>
                <a:gd name="connsiteY1" fmla="*/ 92363 h 258618"/>
                <a:gd name="connsiteX2" fmla="*/ 9236 w 38484"/>
                <a:gd name="connsiteY2" fmla="*/ 166254 h 258618"/>
                <a:gd name="connsiteX3" fmla="*/ 27709 w 38484"/>
                <a:gd name="connsiteY3" fmla="*/ 258618 h 258618"/>
                <a:gd name="connsiteX4" fmla="*/ 27709 w 38484"/>
                <a:gd name="connsiteY4" fmla="*/ 258618 h 258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484" h="258618">
                  <a:moveTo>
                    <a:pt x="0" y="0"/>
                  </a:moveTo>
                  <a:cubicBezTo>
                    <a:pt x="17703" y="32327"/>
                    <a:pt x="35406" y="64654"/>
                    <a:pt x="36945" y="92363"/>
                  </a:cubicBezTo>
                  <a:cubicBezTo>
                    <a:pt x="38484" y="120072"/>
                    <a:pt x="10775" y="138545"/>
                    <a:pt x="9236" y="166254"/>
                  </a:cubicBezTo>
                  <a:cubicBezTo>
                    <a:pt x="7697" y="193963"/>
                    <a:pt x="27709" y="258618"/>
                    <a:pt x="27709" y="258618"/>
                  </a:cubicBezTo>
                  <a:lnTo>
                    <a:pt x="27709" y="258618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" name="Freeform 7"/>
            <p:cNvSpPr/>
            <p:nvPr/>
          </p:nvSpPr>
          <p:spPr>
            <a:xfrm>
              <a:off x="2590800" y="5562600"/>
              <a:ext cx="38484" cy="258618"/>
            </a:xfrm>
            <a:custGeom>
              <a:avLst/>
              <a:gdLst>
                <a:gd name="connsiteX0" fmla="*/ 0 w 38484"/>
                <a:gd name="connsiteY0" fmla="*/ 0 h 258618"/>
                <a:gd name="connsiteX1" fmla="*/ 36945 w 38484"/>
                <a:gd name="connsiteY1" fmla="*/ 92363 h 258618"/>
                <a:gd name="connsiteX2" fmla="*/ 9236 w 38484"/>
                <a:gd name="connsiteY2" fmla="*/ 166254 h 258618"/>
                <a:gd name="connsiteX3" fmla="*/ 27709 w 38484"/>
                <a:gd name="connsiteY3" fmla="*/ 258618 h 258618"/>
                <a:gd name="connsiteX4" fmla="*/ 27709 w 38484"/>
                <a:gd name="connsiteY4" fmla="*/ 258618 h 258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484" h="258618">
                  <a:moveTo>
                    <a:pt x="0" y="0"/>
                  </a:moveTo>
                  <a:cubicBezTo>
                    <a:pt x="17703" y="32327"/>
                    <a:pt x="35406" y="64654"/>
                    <a:pt x="36945" y="92363"/>
                  </a:cubicBezTo>
                  <a:cubicBezTo>
                    <a:pt x="38484" y="120072"/>
                    <a:pt x="10775" y="138545"/>
                    <a:pt x="9236" y="166254"/>
                  </a:cubicBezTo>
                  <a:cubicBezTo>
                    <a:pt x="7697" y="193963"/>
                    <a:pt x="27709" y="258618"/>
                    <a:pt x="27709" y="258618"/>
                  </a:cubicBezTo>
                  <a:lnTo>
                    <a:pt x="27709" y="258618"/>
                  </a:ln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-1295400" y="3352800"/>
              <a:ext cx="45720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/>
            <p:nvPr/>
          </p:nvCxnSpPr>
          <p:spPr>
            <a:xfrm>
              <a:off x="1219200" y="5300054"/>
              <a:ext cx="304800" cy="1588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505894" y="3285329"/>
              <a:ext cx="1600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2112319" y="4270808"/>
              <a:ext cx="2026037" cy="227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126474" y="5288151"/>
              <a:ext cx="6574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3783911" y="3119370"/>
              <a:ext cx="1972309" cy="21687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761616" y="3108446"/>
              <a:ext cx="381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276601" y="3352801"/>
              <a:ext cx="2567886" cy="9737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m</a:t>
              </a:r>
              <a:r>
                <a:rPr lang="en-US" sz="1100" dirty="0" smtClean="0"/>
                <a:t>aintain damping time </a:t>
              </a:r>
            </a:p>
            <a:p>
              <a:r>
                <a:rPr lang="en-US" sz="1100" dirty="0" smtClean="0"/>
                <a:t>in ramp (exact function </a:t>
              </a:r>
            </a:p>
            <a:p>
              <a:r>
                <a:rPr lang="en-US" sz="1100" dirty="0" smtClean="0"/>
                <a:t>to be calculated)</a:t>
              </a:r>
              <a:endParaRPr lang="en-US" sz="11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600200" y="4572000"/>
              <a:ext cx="1523999" cy="9737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Max. gain for hump dumping</a:t>
              </a:r>
              <a:endParaRPr lang="en-US" sz="1100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5400000">
              <a:off x="1918493" y="2763313"/>
              <a:ext cx="609600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1236345" y="2082127"/>
              <a:ext cx="2629746" cy="323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450 </a:t>
              </a:r>
              <a:r>
                <a:rPr lang="en-US" sz="1100" dirty="0" err="1" smtClean="0"/>
                <a:t>GeV</a:t>
              </a:r>
              <a:r>
                <a:rPr lang="en-US" sz="1100" dirty="0" smtClean="0"/>
                <a:t> (-6 dB B1HV / -12 dB B2V)</a:t>
              </a:r>
              <a:endParaRPr lang="en-US" sz="11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66800" y="762000"/>
              <a:ext cx="1510433" cy="424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damper gain</a:t>
              </a:r>
              <a:endParaRPr lang="en-US" sz="11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400800" y="5791199"/>
              <a:ext cx="1265445" cy="4244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c</a:t>
              </a:r>
              <a:r>
                <a:rPr lang="en-US" sz="1100" dirty="0" smtClean="0"/>
                <a:t>ycle time</a:t>
              </a:r>
              <a:endParaRPr lang="en-US" sz="1100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 flipH="1" flipV="1">
              <a:off x="3086100" y="5905500"/>
              <a:ext cx="838200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657600" y="5867400"/>
              <a:ext cx="2705907" cy="5332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Q-FB on (-22 dB B1HV / -28 dB B2V)</a:t>
              </a:r>
            </a:p>
            <a:p>
              <a:endParaRPr lang="en-US" sz="1100" dirty="0"/>
            </a:p>
          </p:txBody>
        </p:sp>
      </p:grpSp>
      <p:cxnSp>
        <p:nvCxnSpPr>
          <p:cNvPr id="43" name="Straight Connector 42"/>
          <p:cNvCxnSpPr/>
          <p:nvPr/>
        </p:nvCxnSpPr>
        <p:spPr>
          <a:xfrm rot="5400000">
            <a:off x="508310" y="4450314"/>
            <a:ext cx="1637248" cy="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2819400"/>
            <a:ext cx="26260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3.5 </a:t>
            </a:r>
            <a:r>
              <a:rPr lang="en-US" sz="1100" dirty="0" err="1" smtClean="0"/>
              <a:t>TeV</a:t>
            </a:r>
            <a:r>
              <a:rPr lang="en-US" sz="1100" dirty="0" smtClean="0"/>
              <a:t>  on (-5 dB B1HV / -11 dB B2V)</a:t>
            </a:r>
          </a:p>
          <a:p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8305800" cy="792163"/>
          </a:xfrm>
        </p:spPr>
        <p:txBody>
          <a:bodyPr/>
          <a:lstStyle/>
          <a:p>
            <a:r>
              <a:rPr lang="en-GB" dirty="0" smtClean="0"/>
              <a:t>Pilot ramp</a:t>
            </a:r>
          </a:p>
        </p:txBody>
      </p:sp>
      <p:sp>
        <p:nvSpPr>
          <p:cNvPr id="7170" name="Text Placeholder 3"/>
          <p:cNvSpPr>
            <a:spLocks noGrp="1"/>
          </p:cNvSpPr>
          <p:nvPr>
            <p:ph type="body" sz="half" idx="10"/>
          </p:nvPr>
        </p:nvSpPr>
        <p:spPr>
          <a:xfrm>
            <a:off x="0" y="990600"/>
            <a:ext cx="8991600" cy="1981200"/>
          </a:xfrm>
        </p:spPr>
        <p:txBody>
          <a:bodyPr/>
          <a:lstStyle/>
          <a:p>
            <a:r>
              <a:rPr lang="en-GB" sz="2400" dirty="0" smtClean="0"/>
              <a:t>Collimator functions OK</a:t>
            </a:r>
          </a:p>
          <a:p>
            <a:r>
              <a:rPr lang="en-GB" sz="2400" dirty="0" smtClean="0"/>
              <a:t>Chromaticity </a:t>
            </a:r>
            <a:r>
              <a:rPr lang="en-GB" sz="2400" dirty="0" err="1" smtClean="0"/>
              <a:t>feedforward</a:t>
            </a:r>
            <a:r>
              <a:rPr lang="en-GB" sz="2400" dirty="0" smtClean="0"/>
              <a:t> (20 % of correction applied) </a:t>
            </a:r>
            <a:br>
              <a:rPr lang="en-GB" sz="2400" dirty="0" smtClean="0"/>
            </a:br>
            <a:endParaRPr lang="en-GB" sz="2400" dirty="0" smtClean="0"/>
          </a:p>
        </p:txBody>
      </p:sp>
      <p:sp>
        <p:nvSpPr>
          <p:cNvPr id="2049" name="AutoShape 1" descr="https://ab-dep-op-elogbook.web.cern.ch/ab-dep-op-elogbook/elogbook/attach.php?attachId=1102919&amp;type=png&amp;fname=20100905051846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0" name="AutoShape 2" descr="https://ab-dep-op-elogbook.web.cern.ch/ab-dep-op-elogbook/elogbook/attach.php?attachId=1102919&amp;type=png&amp;fname=20100905051846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1" name="AutoShape 3" descr="https://ab-dep-op-elogbook.web.cern.ch/ab-dep-op-elogbook/elogbook/attach.php?attachId=1102919&amp;type=png&amp;fname=20100905051846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52" name="AutoShape 4" descr="https://ab-dep-op-elogbook.web.cern.ch/ab-dep-op-elogbook/elogbook/attach.php?attachId=1102920&amp;type=png&amp;fname=20100905051933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" name="Picture 2" descr="http://elogbook.cern.ch/eLogbook/attach_reader?attach_id=11079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4724400" cy="4495800"/>
          </a:xfrm>
          <a:prstGeom prst="rect">
            <a:avLst/>
          </a:prstGeom>
          <a:noFill/>
        </p:spPr>
      </p:pic>
      <p:sp>
        <p:nvSpPr>
          <p:cNvPr id="2" name="AutoShape 1" descr="https://ab-dep-op-elogbook.web.cern.ch/ab-dep-op-elogbook/elogbook/attach.php?attachId=1108328&amp;type=png&amp;fname=20100921220937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AutoShape 2" descr="https://ab-dep-op-elogbook.web.cern.ch/ab-dep-op-elogbook/elogbook/attach.php?attachId=1108328&amp;type=png&amp;fname=20100921220937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7171" name="Picture 3" descr="\\cern.ch\dfs\Users\a\arduini\Public\20100921220937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1520" y="2286000"/>
            <a:ext cx="4602480" cy="3729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K-modulation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953000" cy="5257800"/>
          </a:xfrm>
        </p:spPr>
        <p:txBody>
          <a:bodyPr/>
          <a:lstStyle/>
          <a:p>
            <a:r>
              <a:rPr lang="en-GB" sz="1600" dirty="0" smtClean="0"/>
              <a:t>K-modulation.</a:t>
            </a:r>
            <a:br>
              <a:rPr lang="en-GB" sz="1600" dirty="0" smtClean="0"/>
            </a:br>
            <a:r>
              <a:rPr lang="en-GB" sz="1600" dirty="0" smtClean="0"/>
              <a:t>It is striking that the tune shift for +delta is considerably different than the tune shift for -delta. </a:t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The Q1 magnet cannot be responsible for the asymmetry +/- because the</a:t>
            </a:r>
            <a:br>
              <a:rPr lang="en-GB" sz="1600" dirty="0" smtClean="0"/>
            </a:br>
            <a:r>
              <a:rPr lang="en-GB" sz="1600" dirty="0" smtClean="0"/>
              <a:t>measurement is in good shape for beam1. </a:t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The last possible explanation is coupling. </a:t>
            </a:r>
            <a:br>
              <a:rPr lang="en-GB" sz="1600" dirty="0" smtClean="0"/>
            </a:br>
            <a:r>
              <a:rPr lang="en-GB" sz="1600" dirty="0" smtClean="0"/>
              <a:t>To avoid a systematic error from coupling only the </a:t>
            </a:r>
            <a:r>
              <a:rPr lang="en-GB" sz="1600" dirty="0" err="1" smtClean="0"/>
              <a:t>deltaK</a:t>
            </a:r>
            <a:r>
              <a:rPr lang="en-GB" sz="1600" dirty="0" smtClean="0"/>
              <a:t> that moves the tunes a part should be used in the computation of beta*. </a:t>
            </a:r>
            <a:br>
              <a:rPr lang="en-GB" sz="1600" dirty="0" smtClean="0"/>
            </a:br>
            <a:r>
              <a:rPr lang="en-GB" sz="1600" dirty="0" smtClean="0"/>
              <a:t>This gives:</a:t>
            </a:r>
            <a:br>
              <a:rPr lang="en-GB" sz="1600" dirty="0" smtClean="0"/>
            </a:br>
            <a:r>
              <a:rPr lang="en-GB" sz="1600" dirty="0" smtClean="0"/>
              <a:t>IP8 </a:t>
            </a:r>
            <a:r>
              <a:rPr lang="en-GB" sz="1600" dirty="0" err="1" smtClean="0"/>
              <a:t>betax</a:t>
            </a:r>
            <a:r>
              <a:rPr lang="en-GB" sz="1600" dirty="0" smtClean="0"/>
              <a:t>*= 3.5 +/- 0.2</a:t>
            </a:r>
            <a:br>
              <a:rPr lang="en-GB" sz="1600" dirty="0" smtClean="0"/>
            </a:br>
            <a:r>
              <a:rPr lang="en-GB" sz="1600" dirty="0" smtClean="0"/>
              <a:t>IP8 </a:t>
            </a:r>
            <a:r>
              <a:rPr lang="en-GB" sz="1600" dirty="0" err="1" smtClean="0"/>
              <a:t>betay</a:t>
            </a:r>
            <a:r>
              <a:rPr lang="en-GB" sz="1600" dirty="0" smtClean="0"/>
              <a:t>*= 4.0 +/- 0.2</a:t>
            </a:r>
            <a:br>
              <a:rPr lang="en-GB" sz="1600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In much better agreement with the AC dipole measurements (</a:t>
            </a:r>
            <a:r>
              <a:rPr lang="en-GB" sz="1600" dirty="0" err="1" smtClean="0"/>
              <a:t>bx</a:t>
            </a:r>
            <a:r>
              <a:rPr lang="en-GB" sz="1600" dirty="0" smtClean="0"/>
              <a:t>*=3.3+/-0.1 and by*=3.5+/-0.1).</a:t>
            </a:r>
            <a:br>
              <a:rPr lang="en-GB" sz="1600" dirty="0" smtClean="0"/>
            </a:br>
            <a:r>
              <a:rPr lang="en-GB" sz="1600" dirty="0" smtClean="0"/>
              <a:t>Had we realized this with beam we would have performed more accurate measurements.</a:t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1026" name="AutoShape 2" descr="https://ab-dep-op-elogbook.web.cern.ch/ab-dep-op-elogbook/elogbook/attach.php?attachId=1102928&amp;type=png&amp;fname=20100905060407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019800" y="4800600"/>
            <a:ext cx="2232248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FFFF00"/>
                </a:solidFill>
              </a:rPr>
              <a:t>R. Tomas et al.</a:t>
            </a:r>
            <a:endParaRPr lang="en-GB" b="1" dirty="0">
              <a:solidFill>
                <a:srgbClr val="FFFF00"/>
              </a:solidFill>
            </a:endParaRPr>
          </a:p>
        </p:txBody>
      </p:sp>
      <p:sp>
        <p:nvSpPr>
          <p:cNvPr id="6145" name="AutoShape 1" descr="https://ab-dep-op-elogbook.web.cern.ch/ab-dep-op-elogbook/elogbook/attach.php?attachId=1108374&amp;type=png&amp;fname=Q1IP8LHCB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46" name="Picture 2" descr="\\cern.ch\dfs\Users\a\arduini\Public\Q1IP8LHCB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066799"/>
            <a:ext cx="3581400" cy="25292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Loss map off-momentum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991600" cy="457200"/>
          </a:xfrm>
        </p:spPr>
        <p:txBody>
          <a:bodyPr/>
          <a:lstStyle/>
          <a:p>
            <a:r>
              <a:rPr lang="en-GB" sz="2000" dirty="0" smtClean="0"/>
              <a:t>Low intensity</a:t>
            </a:r>
          </a:p>
        </p:txBody>
      </p:sp>
      <p:sp>
        <p:nvSpPr>
          <p:cNvPr id="1026" name="AutoShape 2" descr="https://ab-dep-op-elogbook.web.cern.ch/ab-dep-op-elogbook/elogbook/attach.php?attachId=1102928&amp;type=png&amp;fname=20100905060407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45" name="AutoShape 1" descr="https://ab-dep-op-elogbook.web.cern.ch/ab-dep-op-elogbook/elogbook/attach.php?attachId=1108374&amp;type=png&amp;fname=Q1IP8LHCB2.png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2530" name="Picture 2" descr="\\cern.ch\dfs\Users\a\arduini\Public\2010092201052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7848600" cy="4507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16998</TotalTime>
  <Words>596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LHCpresentations</vt:lpstr>
      <vt:lpstr>Tuesday</vt:lpstr>
      <vt:lpstr>TOTEM and transverse loss maps</vt:lpstr>
      <vt:lpstr>TOTEM and transverse loss maps</vt:lpstr>
      <vt:lpstr>TOTEM and transverse loss maps</vt:lpstr>
      <vt:lpstr>Setting up operational cycle</vt:lpstr>
      <vt:lpstr>Pilot ramp</vt:lpstr>
      <vt:lpstr>Pilot ramp</vt:lpstr>
      <vt:lpstr>K-modulation</vt:lpstr>
      <vt:lpstr>Loss map off-momentum</vt:lpstr>
      <vt:lpstr>Last asynchronous dump</vt:lpstr>
      <vt:lpstr>Last loss map</vt:lpstr>
      <vt:lpstr>MP qualification status</vt:lpstr>
      <vt:lpstr>Today</vt:lpstr>
      <vt:lpstr>To fit in later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1699</cp:revision>
  <dcterms:created xsi:type="dcterms:W3CDTF">2010-04-25T23:23:07Z</dcterms:created>
  <dcterms:modified xsi:type="dcterms:W3CDTF">2010-09-22T06:24:56Z</dcterms:modified>
</cp:coreProperties>
</file>