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335" r:id="rId2"/>
    <p:sldId id="341" r:id="rId3"/>
    <p:sldId id="340" r:id="rId4"/>
    <p:sldId id="346" r:id="rId5"/>
    <p:sldId id="344" r:id="rId6"/>
    <p:sldId id="34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B4B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76" d="100"/>
          <a:sy n="76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9/17/2010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09:30 Off-momentum loss map </a:t>
            </a:r>
            <a:r>
              <a:rPr lang="en-US" dirty="0" err="1" smtClean="0"/>
              <a:t>fRF</a:t>
            </a:r>
            <a:r>
              <a:rPr lang="en-US" dirty="0" smtClean="0"/>
              <a:t> +1000 Hz</a:t>
            </a:r>
          </a:p>
          <a:p>
            <a:pPr lvl="1"/>
            <a:r>
              <a:rPr lang="en-US" dirty="0" smtClean="0"/>
              <a:t>Test OK for B1, not OK for B2.</a:t>
            </a:r>
          </a:p>
          <a:p>
            <a:pPr lvl="1"/>
            <a:r>
              <a:rPr lang="en-US" dirty="0" smtClean="0"/>
              <a:t>Traced to a difference between the injection and flat top orbit reference for B2 in IR3 (OK for all other planes/beams in IR3 and IR7).</a:t>
            </a:r>
          </a:p>
          <a:p>
            <a:pPr lvl="1"/>
            <a:r>
              <a:rPr lang="en-US" dirty="0" smtClean="0"/>
              <a:t>Will modify the orbit at injection to have (as close as possible) identical references all along the cycle. If a setup would be </a:t>
            </a:r>
            <a:r>
              <a:rPr lang="en-US" dirty="0" err="1" smtClean="0"/>
              <a:t>nedeed</a:t>
            </a:r>
            <a:r>
              <a:rPr lang="en-US" dirty="0" smtClean="0"/>
              <a:t>, it is anyhow faster to redo injection.</a:t>
            </a:r>
          </a:p>
          <a:p>
            <a:r>
              <a:rPr lang="en-US" dirty="0" smtClean="0"/>
              <a:t>10:30 Access</a:t>
            </a:r>
          </a:p>
          <a:p>
            <a:pPr lvl="1"/>
            <a:r>
              <a:rPr lang="en-US" dirty="0" smtClean="0"/>
              <a:t>RCBCV9.R1B2 and RCBH28.L3B1 fixed.</a:t>
            </a:r>
          </a:p>
          <a:p>
            <a:pPr lvl="1"/>
            <a:r>
              <a:rPr lang="en-US" dirty="0" smtClean="0"/>
              <a:t>QPS firmware not changed (near end of TI2/TI8). </a:t>
            </a:r>
          </a:p>
          <a:p>
            <a:pPr lvl="1"/>
            <a:r>
              <a:rPr lang="en-US" dirty="0" smtClean="0"/>
              <a:t>Interlock BLM WBTN cards exchanged and all BPMs calibrated.</a:t>
            </a:r>
          </a:p>
          <a:p>
            <a:pPr lvl="1"/>
            <a:r>
              <a:rPr lang="en-US" dirty="0" smtClean="0"/>
              <a:t>ATLAS patrol box lost.</a:t>
            </a:r>
          </a:p>
          <a:p>
            <a:pPr lvl="1"/>
            <a:r>
              <a:rPr lang="en-US" dirty="0" smtClean="0"/>
              <a:t>Patrol box lost for PM25. Intervention by access team.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16.9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0"/>
            <a:ext cx="7893485" cy="762000"/>
          </a:xfrm>
        </p:spPr>
        <p:txBody>
          <a:bodyPr/>
          <a:lstStyle/>
          <a:p>
            <a:r>
              <a:rPr lang="en-US" dirty="0" smtClean="0"/>
              <a:t>Orbit B2 : difference injection-flat top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417" y="1321273"/>
            <a:ext cx="8654603" cy="346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2903212" y="2041742"/>
            <a:ext cx="616602" cy="6889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28264" y="3569918"/>
            <a:ext cx="616602" cy="688932"/>
          </a:xfrm>
          <a:prstGeom prst="ellipse">
            <a:avLst/>
          </a:prstGeom>
          <a:noFill/>
          <a:ln w="38100" cap="flat" cmpd="sng" algn="ctr">
            <a:solidFill>
              <a:srgbClr val="159B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61645" y="3569918"/>
            <a:ext cx="616602" cy="688932"/>
          </a:xfrm>
          <a:prstGeom prst="ellipse">
            <a:avLst/>
          </a:prstGeom>
          <a:noFill/>
          <a:ln w="38100" cap="flat" cmpd="sng" algn="ctr">
            <a:solidFill>
              <a:srgbClr val="159B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961645" y="2041742"/>
            <a:ext cx="616602" cy="688932"/>
          </a:xfrm>
          <a:prstGeom prst="ellipse">
            <a:avLst/>
          </a:prstGeom>
          <a:noFill/>
          <a:ln w="38100" cap="flat" cmpd="sng" algn="ctr">
            <a:solidFill>
              <a:srgbClr val="159B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14:00 Powering interlock problem on RB.81</a:t>
            </a:r>
          </a:p>
          <a:p>
            <a:pPr lvl="1"/>
            <a:r>
              <a:rPr lang="en-US" dirty="0" smtClean="0"/>
              <a:t>Problem somewhere between QPS, PIC and PC. All (super-)experts out of town…</a:t>
            </a:r>
          </a:p>
          <a:p>
            <a:pPr lvl="1"/>
            <a:r>
              <a:rPr lang="en-US" dirty="0" smtClean="0"/>
              <a:t>20:00 problem solved by exchange of a ANY(PROFI)BUS interface. </a:t>
            </a:r>
          </a:p>
          <a:p>
            <a:pPr lvl="1"/>
            <a:r>
              <a:rPr lang="en-US" dirty="0" smtClean="0"/>
              <a:t>PIC tests of RB.81 done.</a:t>
            </a:r>
          </a:p>
          <a:p>
            <a:r>
              <a:rPr lang="en-US" dirty="0" smtClean="0"/>
              <a:t>20:45 Pre-cycle</a:t>
            </a:r>
          </a:p>
          <a:p>
            <a:r>
              <a:rPr lang="en-US" dirty="0" smtClean="0"/>
              <a:t>22:30 Injection</a:t>
            </a:r>
          </a:p>
          <a:p>
            <a:pPr lvl="1"/>
            <a:r>
              <a:rPr lang="en-US" dirty="0" smtClean="0"/>
              <a:t>PC problem (CV) on RCBXV2.L8 – access needed</a:t>
            </a:r>
          </a:p>
          <a:p>
            <a:r>
              <a:rPr lang="en-US" dirty="0" smtClean="0"/>
              <a:t>23:30 Access Pt </a:t>
            </a:r>
            <a:r>
              <a:rPr lang="en-US" dirty="0" smtClean="0"/>
              <a:t>8</a:t>
            </a:r>
          </a:p>
          <a:p>
            <a:pPr lvl="1"/>
            <a:r>
              <a:rPr lang="en-US" dirty="0" smtClean="0"/>
              <a:t>Water flow increased.</a:t>
            </a:r>
            <a:endParaRPr lang="en-US" dirty="0" smtClean="0"/>
          </a:p>
          <a:p>
            <a:r>
              <a:rPr lang="en-US" dirty="0" smtClean="0"/>
              <a:t>04:50 Injection</a:t>
            </a:r>
          </a:p>
          <a:p>
            <a:pPr lvl="1"/>
            <a:r>
              <a:rPr lang="en-US" dirty="0" smtClean="0"/>
              <a:t>Humpy ramp.</a:t>
            </a:r>
          </a:p>
          <a:p>
            <a:pPr lvl="1"/>
            <a:r>
              <a:rPr lang="en-US" dirty="0" smtClean="0"/>
              <a:t>Off-momentum loss map 3.5 </a:t>
            </a:r>
            <a:r>
              <a:rPr lang="en-US" dirty="0" err="1" smtClean="0"/>
              <a:t>TeV</a:t>
            </a:r>
            <a:r>
              <a:rPr lang="en-US" dirty="0" smtClean="0"/>
              <a:t> 170 </a:t>
            </a:r>
            <a:r>
              <a:rPr lang="en-US" dirty="0" err="1" smtClean="0"/>
              <a:t>urad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06:40 </a:t>
            </a:r>
            <a:r>
              <a:rPr lang="en-US" smtClean="0"/>
              <a:t>Ramp down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16.9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Off-momentum loss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690" y="1135135"/>
            <a:ext cx="6516710" cy="536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Collimator setup for collisions and collision setup</a:t>
            </a:r>
          </a:p>
          <a:p>
            <a:pPr lvl="1"/>
            <a:r>
              <a:rPr lang="en-US" dirty="0" smtClean="0"/>
              <a:t>Check squeeze (orbit, coupling) on the way.</a:t>
            </a:r>
          </a:p>
          <a:p>
            <a:pPr lvl="1"/>
            <a:r>
              <a:rPr lang="en-US" dirty="0" smtClean="0"/>
              <a:t>Tuning of longitudinal blowup.</a:t>
            </a:r>
          </a:p>
          <a:p>
            <a:pPr lvl="1"/>
            <a:r>
              <a:rPr lang="en-US" dirty="0" smtClean="0"/>
              <a:t>Setup of SIS interlock for TCDQ, orbit and CODs for stable beams.</a:t>
            </a:r>
          </a:p>
          <a:p>
            <a:r>
              <a:rPr lang="en-US" dirty="0" smtClean="0"/>
              <a:t>Loss maps and asynchronous dump tests</a:t>
            </a:r>
          </a:p>
          <a:p>
            <a:r>
              <a:rPr lang="en-US" dirty="0" smtClean="0"/>
              <a:t>We should finally feed-forward the Q and Q’ measurements taken along the ramp.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3701" y="858674"/>
          <a:ext cx="8857231" cy="4471892"/>
        </p:xfrm>
        <a:graphic>
          <a:graphicData uri="http://schemas.openxmlformats.org/drawingml/2006/table">
            <a:tbl>
              <a:tblPr/>
              <a:tblGrid>
                <a:gridCol w="674607"/>
                <a:gridCol w="626421"/>
                <a:gridCol w="569200"/>
                <a:gridCol w="6987003"/>
              </a:tblGrid>
              <a:tr h="265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Tue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latin typeface="Arial"/>
                        </a:rPr>
                        <a:t>Access</a:t>
                      </a:r>
                      <a:r>
                        <a:rPr lang="en-US" sz="1400" b="1" i="0" u="none" strike="noStrike" baseline="0" dirty="0" smtClean="0">
                          <a:latin typeface="Arial"/>
                        </a:rPr>
                        <a:t> system problem - recovery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Tue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latin typeface="Arial"/>
                        </a:rPr>
                        <a:t>Injection</a:t>
                      </a:r>
                      <a:r>
                        <a:rPr lang="en-US" sz="1400" b="1" i="0" u="none" strike="noStrike" baseline="0" dirty="0" smtClean="0">
                          <a:latin typeface="Arial"/>
                        </a:rPr>
                        <a:t> protection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Tue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Collimation set up at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3.5TeV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Squeeze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and collision – sequence test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Injection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qualification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Loss maps at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3.5TeV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100/110 </a:t>
                      </a:r>
                      <a:r>
                        <a:rPr lang="en-US" sz="1400" b="1" i="0" u="none" strike="noStrike" baseline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urad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no collisions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8398"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8398"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159B4B"/>
                          </a:solidFill>
                          <a:latin typeface="Arial"/>
                        </a:rPr>
                        <a:t>Access</a:t>
                      </a:r>
                    </a:p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159B4B"/>
                          </a:solidFill>
                          <a:latin typeface="Arial"/>
                        </a:rPr>
                        <a:t>Collide with higher intensity, squeeze check</a:t>
                      </a:r>
                      <a:endParaRPr lang="en-US" sz="1400" b="1" i="0" u="none" strike="noStrike" dirty="0">
                        <a:solidFill>
                          <a:srgbClr val="159B4B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159B4B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159B4B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159B4B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159B4B"/>
                          </a:solidFill>
                          <a:latin typeface="Arial"/>
                        </a:rPr>
                        <a:t>Collimator set-up</a:t>
                      </a:r>
                      <a:r>
                        <a:rPr lang="en-US" sz="1400" b="1" i="0" u="none" strike="noStrike" baseline="0" dirty="0" smtClean="0">
                          <a:solidFill>
                            <a:srgbClr val="159B4B"/>
                          </a:solidFill>
                          <a:latin typeface="Arial"/>
                        </a:rPr>
                        <a:t> at 3.5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159B4B"/>
                          </a:solidFill>
                          <a:latin typeface="Arial"/>
                        </a:rPr>
                        <a:t>TeV</a:t>
                      </a:r>
                      <a:r>
                        <a:rPr lang="en-US" sz="1400" b="1" i="0" u="none" strike="noStrike" baseline="0" dirty="0" smtClean="0">
                          <a:solidFill>
                            <a:srgbClr val="159B4B"/>
                          </a:solidFill>
                          <a:latin typeface="Arial"/>
                        </a:rPr>
                        <a:t> – separation off</a:t>
                      </a:r>
                      <a:endParaRPr lang="en-US" sz="1400" b="1" i="0" u="none" strike="noStrike" dirty="0">
                        <a:solidFill>
                          <a:srgbClr val="159B4B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 pitchFamily="34" charset="0"/>
                          <a:cs typeface="Arial" pitchFamily="34" charset="0"/>
                        </a:rPr>
                        <a:t>Thu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159B4B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159B4B"/>
                          </a:solidFill>
                          <a:latin typeface="Arial" pitchFamily="34" charset="0"/>
                          <a:cs typeface="Arial" pitchFamily="34" charset="0"/>
                        </a:rPr>
                        <a:t>Loss-maps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Fri 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Collimator setup </a:t>
                      </a:r>
                      <a:r>
                        <a:rPr lang="en-US" sz="1400" b="1" i="0" u="none" strike="noStrike" smtClean="0">
                          <a:latin typeface="Arial" pitchFamily="34" charset="0"/>
                          <a:cs typeface="Arial" pitchFamily="34" charset="0"/>
                        </a:rPr>
                        <a:t>for collisions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Fri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Loss maps,</a:t>
                      </a:r>
                      <a:r>
                        <a:rPr lang="en-US" sz="1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400" b="1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synch</a:t>
                      </a: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dump tests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Fri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Loss maps,</a:t>
                      </a:r>
                      <a:r>
                        <a:rPr lang="en-US" sz="1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400" b="1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synch</a:t>
                      </a: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dump tests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Collimation integration into sequencer and tests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Ramp and squeeze bunch trains - collisions with 3 trains of 8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Quench test at 450 GeV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4C83DC62-E000-8648-9895-ECAE66F57B54}" type="datetime1">
              <a:rPr lang="en-US" smtClean="0"/>
              <a:pPr/>
              <a:t>9/17/2010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15136</TotalTime>
  <Words>418</Words>
  <Application>Microsoft Office PowerPoint</Application>
  <PresentationFormat>On-screen Show (4:3)</PresentationFormat>
  <Paragraphs>105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Thursday 16.9</vt:lpstr>
      <vt:lpstr>Orbit B2 : difference injection-flat top</vt:lpstr>
      <vt:lpstr>Thursday 16.9</vt:lpstr>
      <vt:lpstr>Off-momentum loss map</vt:lpstr>
      <vt:lpstr>Today</vt:lpstr>
      <vt:lpstr>Outlook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435</cp:revision>
  <dcterms:created xsi:type="dcterms:W3CDTF">2010-06-07T12:46:32Z</dcterms:created>
  <dcterms:modified xsi:type="dcterms:W3CDTF">2010-09-17T05:34:00Z</dcterms:modified>
</cp:coreProperties>
</file>