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592" r:id="rId2"/>
    <p:sldId id="599" r:id="rId3"/>
    <p:sldId id="596" r:id="rId4"/>
    <p:sldId id="597" r:id="rId5"/>
    <p:sldId id="598" r:id="rId6"/>
    <p:sldId id="600" r:id="rId7"/>
    <p:sldId id="601" r:id="rId8"/>
    <p:sldId id="602" r:id="rId9"/>
    <p:sldId id="603" r:id="rId10"/>
    <p:sldId id="604" r:id="rId11"/>
    <p:sldId id="605" r:id="rId12"/>
    <p:sldId id="606" r:id="rId13"/>
    <p:sldId id="595" r:id="rId14"/>
    <p:sldId id="60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1304" autoAdjust="0"/>
  </p:normalViewPr>
  <p:slideViewPr>
    <p:cSldViewPr snapToGrid="0" snapToObjects="1">
      <p:cViewPr varScale="1">
        <p:scale>
          <a:sx n="81" d="100"/>
          <a:sy n="81" d="100"/>
        </p:scale>
        <p:origin x="-123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67FE2-1CE6-3F45-BDE3-2F1476ED856A}" type="datetimeFigureOut">
              <a:rPr lang="en-US" smtClean="0"/>
              <a:pPr/>
              <a:t>9/12/2010</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9E8748-EC35-3242-BCE5-4852AB75D9B3}"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9E8748-EC35-3242-BCE5-4852AB75D9B3}"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p:txBody>
          <a:bodyPr/>
          <a:lstStyle>
            <a:lvl1pPr>
              <a:defRPr/>
            </a:lvl1pPr>
          </a:lstStyle>
          <a:p>
            <a:r>
              <a:rPr lang="en-US" smtClean="0">
                <a:solidFill>
                  <a:srgbClr val="FFFFFF"/>
                </a:solidFill>
              </a:rPr>
              <a:t>8:30 meeting</a:t>
            </a:r>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fld id="{CEB08561-987D-B145-A016-90E5F81A7EBF}" type="slidenum">
              <a:rPr lang="en-US">
                <a:solidFill>
                  <a:srgbClr val="FFFFFF"/>
                </a:solidFill>
              </a:rPr>
              <a:pPr/>
              <a:t>‹#›</a:t>
            </a:fld>
            <a:r>
              <a:rPr lang="en-US">
                <a:solidFill>
                  <a:srgbClr val="FFFFFF"/>
                </a:solidFill>
              </a:rPr>
              <a:t> </a:t>
            </a: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5"/>
          <p:cNvSpPr>
            <a:spLocks noGrp="1" noChangeArrowheads="1"/>
          </p:cNvSpPr>
          <p:nvPr>
            <p:ph type="body" idx="1"/>
          </p:nvPr>
        </p:nvSpPr>
        <p:spPr bwMode="auto">
          <a:xfrm>
            <a:off x="228600" y="1066800"/>
            <a:ext cx="8686800" cy="53340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5" name="Rectangle 35"/>
          <p:cNvSpPr>
            <a:spLocks noChangeArrowheads="1"/>
          </p:cNvSpPr>
          <p:nvPr/>
        </p:nvSpPr>
        <p:spPr bwMode="auto">
          <a:xfrm>
            <a:off x="0" y="6629400"/>
            <a:ext cx="9144000" cy="228600"/>
          </a:xfrm>
          <a:prstGeom prst="rect">
            <a:avLst/>
          </a:prstGeom>
          <a:gradFill rotWithShape="1">
            <a:gsLst>
              <a:gs pos="0">
                <a:srgbClr val="003368"/>
              </a:gs>
              <a:gs pos="100000">
                <a:srgbClr val="003368">
                  <a:gamma/>
                  <a:tint val="45490"/>
                  <a:invGamma/>
                </a:srgbClr>
              </a:gs>
            </a:gsLst>
            <a:lin ang="0" scaled="1"/>
          </a:gradFill>
          <a:ln w="9525">
            <a:noFill/>
            <a:miter lim="800000"/>
            <a:headEnd/>
            <a:tailEnd/>
          </a:ln>
          <a:effectLst/>
        </p:spPr>
        <p:txBody>
          <a:bodyPr wrap="none" lIns="91435" tIns="45718" rIns="91435" bIns="45718" anchor="ctr">
            <a:prstTxWarp prst="textNoShape">
              <a:avLst/>
            </a:prstTxWarp>
          </a:bodyPr>
          <a:lstStyle/>
          <a:p>
            <a:pPr defTabSz="914400" fontAlgn="base">
              <a:spcBef>
                <a:spcPct val="0"/>
              </a:spcBef>
              <a:spcAft>
                <a:spcPct val="0"/>
              </a:spcAft>
            </a:pPr>
            <a:endParaRPr lang="de-DE" sz="2400">
              <a:solidFill>
                <a:srgbClr val="FFFFFF"/>
              </a:solidFill>
            </a:endParaRPr>
          </a:p>
        </p:txBody>
      </p:sp>
      <p:sp>
        <p:nvSpPr>
          <p:cNvPr id="10242" name="Rectangle 2"/>
          <p:cNvSpPr>
            <a:spLocks noGrp="1" noChangeArrowheads="1"/>
          </p:cNvSpPr>
          <p:nvPr>
            <p:ph type="ftr" sz="quarter" idx="3"/>
          </p:nvPr>
        </p:nvSpPr>
        <p:spPr bwMode="auto">
          <a:xfrm>
            <a:off x="6350" y="6667500"/>
            <a:ext cx="3629025"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bg1"/>
                </a:solidFill>
              </a:defRPr>
            </a:lvl1pPr>
          </a:lstStyle>
          <a:p>
            <a:pPr defTabSz="914400" fontAlgn="base">
              <a:spcBef>
                <a:spcPct val="0"/>
              </a:spcBef>
              <a:spcAft>
                <a:spcPct val="0"/>
              </a:spcAft>
            </a:pPr>
            <a:r>
              <a:rPr lang="en-US" smtClean="0">
                <a:solidFill>
                  <a:srgbClr val="FFFFFF"/>
                </a:solidFill>
              </a:rPr>
              <a:t>8:30 meeting</a:t>
            </a:r>
            <a:endParaRPr lang="en-US">
              <a:solidFill>
                <a:srgbClr val="FFFFFF"/>
              </a:solidFill>
            </a:endParaRPr>
          </a:p>
        </p:txBody>
      </p:sp>
      <p:sp>
        <p:nvSpPr>
          <p:cNvPr id="10243" name="Rectangle 3"/>
          <p:cNvSpPr>
            <a:spLocks noGrp="1" noChangeArrowheads="1"/>
          </p:cNvSpPr>
          <p:nvPr>
            <p:ph type="sldNum" sz="quarter" idx="4"/>
          </p:nvPr>
        </p:nvSpPr>
        <p:spPr bwMode="auto">
          <a:xfrm>
            <a:off x="4191000" y="6642100"/>
            <a:ext cx="1143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100">
                <a:solidFill>
                  <a:schemeClr val="bg1"/>
                </a:solidFill>
              </a:defRPr>
            </a:lvl1pPr>
          </a:lstStyle>
          <a:p>
            <a:pPr algn="ctr" defTabSz="914400" fontAlgn="base">
              <a:spcBef>
                <a:spcPct val="0"/>
              </a:spcBef>
              <a:spcAft>
                <a:spcPct val="0"/>
              </a:spcAft>
            </a:pPr>
            <a:fld id="{E8E5321B-5B0B-2644-B899-325EB572D2B9}" type="slidenum">
              <a:rPr lang="en-US">
                <a:solidFill>
                  <a:srgbClr val="FFFFFF"/>
                </a:solidFill>
              </a:rPr>
              <a:pPr algn="ctr" defTabSz="914400" fontAlgn="base">
                <a:spcBef>
                  <a:spcPct val="0"/>
                </a:spcBef>
                <a:spcAft>
                  <a:spcPct val="0"/>
                </a:spcAft>
              </a:pPr>
              <a:t>‹#›</a:t>
            </a:fld>
            <a:r>
              <a:rPr lang="en-US">
                <a:solidFill>
                  <a:srgbClr val="FFFFFF"/>
                </a:solidFill>
              </a:rPr>
              <a:t> </a:t>
            </a:r>
          </a:p>
        </p:txBody>
      </p:sp>
      <p:sp>
        <p:nvSpPr>
          <p:cNvPr id="10276" name="Rectangle 36"/>
          <p:cNvSpPr>
            <a:spLocks noChangeArrowheads="1"/>
          </p:cNvSpPr>
          <p:nvPr/>
        </p:nvSpPr>
        <p:spPr bwMode="auto">
          <a:xfrm>
            <a:off x="0" y="0"/>
            <a:ext cx="9144000" cy="762000"/>
          </a:xfrm>
          <a:prstGeom prst="rect">
            <a:avLst/>
          </a:prstGeom>
          <a:gradFill rotWithShape="1">
            <a:gsLst>
              <a:gs pos="0">
                <a:srgbClr val="003368"/>
              </a:gs>
              <a:gs pos="100000">
                <a:srgbClr val="003368">
                  <a:gamma/>
                  <a:tint val="45490"/>
                  <a:invGamma/>
                </a:srgbClr>
              </a:gs>
            </a:gsLst>
            <a:lin ang="0" scaled="1"/>
          </a:gradFill>
          <a:ln w="9525">
            <a:noFill/>
            <a:miter lim="800000"/>
            <a:headEnd/>
            <a:tailEnd/>
          </a:ln>
          <a:effectLst/>
        </p:spPr>
        <p:txBody>
          <a:bodyPr wrap="none" lIns="91435" tIns="45718" rIns="91435" bIns="45718" anchor="ctr">
            <a:prstTxWarp prst="textNoShape">
              <a:avLst/>
            </a:prstTxWarp>
          </a:bodyPr>
          <a:lstStyle/>
          <a:p>
            <a:pPr defTabSz="914400" fontAlgn="base">
              <a:spcBef>
                <a:spcPct val="0"/>
              </a:spcBef>
              <a:spcAft>
                <a:spcPct val="0"/>
              </a:spcAft>
            </a:pPr>
            <a:endParaRPr lang="de-DE" sz="2400">
              <a:solidFill>
                <a:srgbClr val="FFFFFF"/>
              </a:solidFill>
            </a:endParaRPr>
          </a:p>
        </p:txBody>
      </p:sp>
      <p:pic>
        <p:nvPicPr>
          <p:cNvPr id="1031" name="Picture 37" descr="Logo CERN width=144,      height=144"/>
          <p:cNvPicPr>
            <a:picLocks noChangeAspect="1" noChangeArrowheads="1"/>
          </p:cNvPicPr>
          <p:nvPr/>
        </p:nvPicPr>
        <p:blipFill>
          <a:blip r:embed="rId3"/>
          <a:srcRect/>
          <a:stretch>
            <a:fillRect/>
          </a:stretch>
        </p:blipFill>
        <p:spPr bwMode="auto">
          <a:xfrm>
            <a:off x="38100" y="38100"/>
            <a:ext cx="685800" cy="685800"/>
          </a:xfrm>
          <a:prstGeom prst="rect">
            <a:avLst/>
          </a:prstGeom>
          <a:noFill/>
          <a:ln w="9525">
            <a:noFill/>
            <a:miter lim="800000"/>
            <a:headEnd/>
            <a:tailEnd/>
          </a:ln>
        </p:spPr>
      </p:pic>
      <p:sp>
        <p:nvSpPr>
          <p:cNvPr id="1033" name="Rectangle 14"/>
          <p:cNvSpPr>
            <a:spLocks noGrp="1" noChangeArrowheads="1"/>
          </p:cNvSpPr>
          <p:nvPr>
            <p:ph type="title"/>
          </p:nvPr>
        </p:nvSpPr>
        <p:spPr bwMode="auto">
          <a:xfrm>
            <a:off x="762000" y="0"/>
            <a:ext cx="7543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61" r:id="rId1"/>
  </p:sldLayoutIdLst>
  <p:transition spd="med">
    <p:fade thruBlk="1"/>
  </p:transition>
  <p:timing>
    <p:tnLst>
      <p:par>
        <p:cTn id="1" dur="indefinite" restart="never" nodeType="tmRoot"/>
      </p:par>
    </p:tnLst>
  </p:timing>
  <p:hf hdr="0" dt="0"/>
  <p:txStyles>
    <p:titleStyle>
      <a:lvl1pPr algn="r" rtl="0" eaLnBrk="0" fontAlgn="base" hangingPunct="0">
        <a:spcBef>
          <a:spcPct val="0"/>
        </a:spcBef>
        <a:spcAft>
          <a:spcPct val="0"/>
        </a:spcAft>
        <a:defRPr sz="3800">
          <a:solidFill>
            <a:schemeClr val="bg1"/>
          </a:solidFill>
          <a:latin typeface="+mj-lt"/>
          <a:ea typeface="ＭＳ Ｐゴシック" charset="-128"/>
          <a:cs typeface="ＭＳ Ｐゴシック" charset="-128"/>
        </a:defRPr>
      </a:lvl1pPr>
      <a:lvl2pPr algn="r" rtl="0" eaLnBrk="0" fontAlgn="base" hangingPunct="0">
        <a:spcBef>
          <a:spcPct val="0"/>
        </a:spcBef>
        <a:spcAft>
          <a:spcPct val="0"/>
        </a:spcAft>
        <a:defRPr sz="3800">
          <a:solidFill>
            <a:schemeClr val="bg1"/>
          </a:solidFill>
          <a:latin typeface="Calibri" charset="0"/>
          <a:ea typeface="ＭＳ Ｐゴシック" charset="-128"/>
          <a:cs typeface="ＭＳ Ｐゴシック" charset="-128"/>
        </a:defRPr>
      </a:lvl2pPr>
      <a:lvl3pPr algn="r" rtl="0" eaLnBrk="0" fontAlgn="base" hangingPunct="0">
        <a:spcBef>
          <a:spcPct val="0"/>
        </a:spcBef>
        <a:spcAft>
          <a:spcPct val="0"/>
        </a:spcAft>
        <a:defRPr sz="3800">
          <a:solidFill>
            <a:schemeClr val="bg1"/>
          </a:solidFill>
          <a:latin typeface="Calibri" charset="0"/>
          <a:ea typeface="ＭＳ Ｐゴシック" charset="-128"/>
          <a:cs typeface="ＭＳ Ｐゴシック" charset="-128"/>
        </a:defRPr>
      </a:lvl3pPr>
      <a:lvl4pPr algn="r" rtl="0" eaLnBrk="0" fontAlgn="base" hangingPunct="0">
        <a:spcBef>
          <a:spcPct val="0"/>
        </a:spcBef>
        <a:spcAft>
          <a:spcPct val="0"/>
        </a:spcAft>
        <a:defRPr sz="3800">
          <a:solidFill>
            <a:schemeClr val="bg1"/>
          </a:solidFill>
          <a:latin typeface="Calibri" charset="0"/>
          <a:ea typeface="ＭＳ Ｐゴシック" charset="-128"/>
          <a:cs typeface="ＭＳ Ｐゴシック" charset="-128"/>
        </a:defRPr>
      </a:lvl4pPr>
      <a:lvl5pPr algn="r" rtl="0" eaLnBrk="0" fontAlgn="base" hangingPunct="0">
        <a:spcBef>
          <a:spcPct val="0"/>
        </a:spcBef>
        <a:spcAft>
          <a:spcPct val="0"/>
        </a:spcAft>
        <a:defRPr sz="3800">
          <a:solidFill>
            <a:schemeClr val="bg1"/>
          </a:solidFill>
          <a:latin typeface="Calibri" charset="0"/>
          <a:ea typeface="ＭＳ Ｐゴシック" charset="-128"/>
          <a:cs typeface="ＭＳ Ｐゴシック" charset="-128"/>
        </a:defRPr>
      </a:lvl5pPr>
      <a:lvl6pPr marL="457200" algn="r" rtl="0" fontAlgn="base">
        <a:spcBef>
          <a:spcPct val="0"/>
        </a:spcBef>
        <a:spcAft>
          <a:spcPct val="0"/>
        </a:spcAft>
        <a:defRPr sz="3800">
          <a:solidFill>
            <a:schemeClr val="bg1"/>
          </a:solidFill>
          <a:latin typeface="Calibri" charset="0"/>
        </a:defRPr>
      </a:lvl6pPr>
      <a:lvl7pPr marL="914400" algn="r" rtl="0" fontAlgn="base">
        <a:spcBef>
          <a:spcPct val="0"/>
        </a:spcBef>
        <a:spcAft>
          <a:spcPct val="0"/>
        </a:spcAft>
        <a:defRPr sz="3800">
          <a:solidFill>
            <a:schemeClr val="bg1"/>
          </a:solidFill>
          <a:latin typeface="Calibri" charset="0"/>
        </a:defRPr>
      </a:lvl7pPr>
      <a:lvl8pPr marL="1371600" algn="r" rtl="0" fontAlgn="base">
        <a:spcBef>
          <a:spcPct val="0"/>
        </a:spcBef>
        <a:spcAft>
          <a:spcPct val="0"/>
        </a:spcAft>
        <a:defRPr sz="3800">
          <a:solidFill>
            <a:schemeClr val="bg1"/>
          </a:solidFill>
          <a:latin typeface="Calibri" charset="0"/>
        </a:defRPr>
      </a:lvl8pPr>
      <a:lvl9pPr marL="1828800" algn="r" rtl="0" fontAlgn="base">
        <a:spcBef>
          <a:spcPct val="0"/>
        </a:spcBef>
        <a:spcAft>
          <a:spcPct val="0"/>
        </a:spcAft>
        <a:defRPr sz="3800">
          <a:solidFill>
            <a:schemeClr val="bg1"/>
          </a:solidFill>
          <a:latin typeface="Calibri" charset="0"/>
        </a:defRPr>
      </a:lvl9pPr>
    </p:titleStyle>
    <p:bodyStyle>
      <a:lvl1pPr marL="342900" indent="-342900" algn="l" rtl="0" eaLnBrk="0" fontAlgn="base" hangingPunct="0">
        <a:spcBef>
          <a:spcPct val="20000"/>
        </a:spcBef>
        <a:spcAft>
          <a:spcPct val="0"/>
        </a:spcAft>
        <a:buClr>
          <a:srgbClr val="000099"/>
        </a:buClr>
        <a:buFont typeface="Arial Unicode MS" charset="0"/>
        <a:buChar char="●"/>
        <a:defRPr sz="2400">
          <a:solidFill>
            <a:srgbClr val="0000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2pPr>
      <a:lvl3pPr marL="1143000" indent="-228600" algn="l" rtl="0" eaLnBrk="0" fontAlgn="base" hangingPunct="0">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3pPr>
      <a:lvl4pPr marL="1600200" indent="-228600" algn="l" rtl="0" eaLnBrk="0" fontAlgn="base" hangingPunct="0">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4pPr>
      <a:lvl5pPr marL="2057400" indent="-228600" algn="l" rtl="0" eaLnBrk="0" fontAlgn="base" hangingPunct="0">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5pPr>
      <a:lvl6pPr marL="2514600" indent="-228600" algn="l" rtl="0" fontAlgn="base">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6pPr>
      <a:lvl7pPr marL="2971800" indent="-228600" algn="l" rtl="0" fontAlgn="base">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7pPr>
      <a:lvl8pPr marL="3429000" indent="-228600" algn="l" rtl="0" fontAlgn="base">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8pPr>
      <a:lvl9pPr marL="3886200" indent="-228600" algn="l" rtl="0" fontAlgn="base">
        <a:spcBef>
          <a:spcPct val="20000"/>
        </a:spcBef>
        <a:spcAft>
          <a:spcPct val="0"/>
        </a:spcAft>
        <a:buClr>
          <a:srgbClr val="6699FF"/>
        </a:buClr>
        <a:buFont typeface="Franklin Gothic Medium" charset="0"/>
        <a:buChar char="–"/>
        <a:defRPr sz="2000">
          <a:solidFill>
            <a:srgbClr val="6666F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11.9</a:t>
            </a:r>
            <a:endParaRPr lang="en-US" dirty="0"/>
          </a:p>
        </p:txBody>
      </p:sp>
      <p:sp>
        <p:nvSpPr>
          <p:cNvPr id="3" name="Content Placeholder 2"/>
          <p:cNvSpPr>
            <a:spLocks noGrp="1"/>
          </p:cNvSpPr>
          <p:nvPr>
            <p:ph idx="1"/>
          </p:nvPr>
        </p:nvSpPr>
        <p:spPr>
          <a:xfrm>
            <a:off x="54730" y="772198"/>
            <a:ext cx="9039174" cy="5842592"/>
          </a:xfrm>
        </p:spPr>
        <p:txBody>
          <a:bodyPr/>
          <a:lstStyle/>
          <a:p>
            <a:r>
              <a:rPr lang="en-US" dirty="0" smtClean="0"/>
              <a:t>From Friday</a:t>
            </a:r>
          </a:p>
          <a:p>
            <a:pPr lvl="1"/>
            <a:r>
              <a:rPr lang="en-US" b="1" dirty="0" smtClean="0">
                <a:solidFill>
                  <a:srgbClr val="FF0000"/>
                </a:solidFill>
              </a:rPr>
              <a:t>Minimum required crossing angle is 100 </a:t>
            </a:r>
            <a:r>
              <a:rPr lang="en-US" b="1" dirty="0" err="1" smtClean="0">
                <a:solidFill>
                  <a:srgbClr val="FF0000"/>
                </a:solidFill>
                <a:latin typeface="Symbol" charset="2"/>
                <a:cs typeface="Symbol" charset="2"/>
              </a:rPr>
              <a:t>m</a:t>
            </a:r>
            <a:r>
              <a:rPr lang="en-US" b="1" dirty="0" err="1" smtClean="0">
                <a:solidFill>
                  <a:srgbClr val="FF0000"/>
                </a:solidFill>
              </a:rPr>
              <a:t>rad</a:t>
            </a:r>
            <a:r>
              <a:rPr lang="en-US" b="1" dirty="0" smtClean="0">
                <a:solidFill>
                  <a:srgbClr val="FF0000"/>
                </a:solidFill>
              </a:rPr>
              <a:t> in 2010</a:t>
            </a:r>
          </a:p>
          <a:p>
            <a:pPr lvl="1"/>
            <a:r>
              <a:rPr lang="en-US" b="1" dirty="0" smtClean="0">
                <a:solidFill>
                  <a:srgbClr val="FF0000"/>
                </a:solidFill>
              </a:rPr>
              <a:t>Plenty of aperture at triplets: &gt; 13 </a:t>
            </a:r>
            <a:r>
              <a:rPr lang="en-US" b="1" dirty="0" smtClean="0">
                <a:solidFill>
                  <a:srgbClr val="FF0000"/>
                </a:solidFill>
                <a:latin typeface="Symbol" charset="2"/>
                <a:cs typeface="Symbol" charset="2"/>
              </a:rPr>
              <a:t>s	</a:t>
            </a:r>
            <a:r>
              <a:rPr lang="en-US" b="1" dirty="0" smtClean="0">
                <a:solidFill>
                  <a:srgbClr val="FF0000"/>
                </a:solidFill>
                <a:cs typeface="Arial"/>
              </a:rPr>
              <a:t>(n1 &gt; 10)</a:t>
            </a:r>
          </a:p>
          <a:p>
            <a:pPr lvl="1"/>
            <a:r>
              <a:rPr lang="en-US" b="1" dirty="0" smtClean="0">
                <a:solidFill>
                  <a:srgbClr val="FF0000"/>
                </a:solidFill>
              </a:rPr>
              <a:t>Can stay with 170 </a:t>
            </a:r>
            <a:r>
              <a:rPr lang="en-US" b="1" dirty="0" err="1" smtClean="0">
                <a:solidFill>
                  <a:srgbClr val="FF0000"/>
                </a:solidFill>
                <a:latin typeface="Symbol" charset="2"/>
                <a:cs typeface="Symbol" charset="2"/>
              </a:rPr>
              <a:t>m</a:t>
            </a:r>
            <a:r>
              <a:rPr lang="en-US" b="1" dirty="0" err="1" smtClean="0">
                <a:solidFill>
                  <a:srgbClr val="FF0000"/>
                </a:solidFill>
              </a:rPr>
              <a:t>rad</a:t>
            </a:r>
            <a:r>
              <a:rPr lang="en-US" b="1" dirty="0" smtClean="0">
                <a:solidFill>
                  <a:srgbClr val="FF0000"/>
                </a:solidFill>
              </a:rPr>
              <a:t> crossing angle at injection. </a:t>
            </a:r>
          </a:p>
          <a:p>
            <a:pPr lvl="1"/>
            <a:r>
              <a:rPr lang="en-US" dirty="0" smtClean="0"/>
              <a:t>Only possible reason to change</a:t>
            </a:r>
          </a:p>
          <a:p>
            <a:pPr lvl="2"/>
            <a:r>
              <a:rPr lang="en-US" dirty="0" smtClean="0"/>
              <a:t>simplify operational procedure:</a:t>
            </a:r>
          </a:p>
          <a:p>
            <a:pPr lvl="2"/>
            <a:r>
              <a:rPr lang="en-US" dirty="0" smtClean="0"/>
              <a:t>same settings at injection and top energy </a:t>
            </a:r>
          </a:p>
          <a:p>
            <a:r>
              <a:rPr lang="en-US" dirty="0" smtClean="0"/>
              <a:t>Subsequent decision</a:t>
            </a:r>
          </a:p>
          <a:p>
            <a:pPr lvl="1"/>
            <a:r>
              <a:rPr lang="en-US" dirty="0" smtClean="0"/>
              <a:t>Stay with 170urad crossing angle at injection</a:t>
            </a:r>
          </a:p>
          <a:p>
            <a:pPr lvl="1"/>
            <a:r>
              <a:rPr lang="en-US" dirty="0" smtClean="0"/>
              <a:t>This will then be valid for all bunch spacing in the future</a:t>
            </a:r>
          </a:p>
          <a:p>
            <a:pPr lvl="1"/>
            <a:r>
              <a:rPr lang="en-US" dirty="0" smtClean="0"/>
              <a:t>Open tertiary collimators to 13 </a:t>
            </a:r>
            <a:r>
              <a:rPr lang="en-US" dirty="0" err="1" smtClean="0">
                <a:latin typeface="Symbol" charset="2"/>
                <a:cs typeface="Symbol" charset="2"/>
              </a:rPr>
              <a:t>s</a:t>
            </a:r>
            <a:r>
              <a:rPr lang="en-US" dirty="0" smtClean="0"/>
              <a:t> at injection (from 8.5 </a:t>
            </a:r>
            <a:r>
              <a:rPr lang="en-US" dirty="0" err="1" smtClean="0">
                <a:latin typeface="Symbol" charset="2"/>
                <a:cs typeface="Symbol" charset="2"/>
              </a:rPr>
              <a:t>s</a:t>
            </a:r>
            <a:r>
              <a:rPr lang="en-US" dirty="0" smtClean="0"/>
              <a:t>)</a:t>
            </a:r>
          </a:p>
          <a:p>
            <a:pPr lvl="1"/>
            <a:r>
              <a:rPr lang="en-US" dirty="0" smtClean="0"/>
              <a:t>Set up procedures to handle Xing angle change through the cycle</a:t>
            </a:r>
            <a:br>
              <a:rPr lang="en-US" dirty="0" smtClean="0"/>
            </a:br>
            <a:endParaRPr lang="en-US" dirty="0" smtClean="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a:t>
            </a:fld>
            <a:r>
              <a:rPr lang="en-US" dirty="0" smtClean="0">
                <a:solidFill>
                  <a:srgbClr val="FFFFFF"/>
                </a:solidFill>
              </a:rPr>
              <a:t> </a:t>
            </a:r>
            <a:endParaRPr lang="en-US" dirty="0">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Map B1 V with Inj. Prot.</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10</a:t>
            </a:fld>
            <a:r>
              <a:rPr lang="en-US" smtClean="0">
                <a:solidFill>
                  <a:srgbClr val="FFFFFF"/>
                </a:solidFill>
              </a:rPr>
              <a:t> </a:t>
            </a:r>
            <a:endParaRPr lang="en-US">
              <a:solidFill>
                <a:srgbClr val="FFFFFF"/>
              </a:solidFill>
            </a:endParaRPr>
          </a:p>
        </p:txBody>
      </p:sp>
      <p:pic>
        <p:nvPicPr>
          <p:cNvPr id="7" name="Picture 6"/>
          <p:cNvPicPr>
            <a:picLocks noChangeAspect="1"/>
          </p:cNvPicPr>
          <p:nvPr/>
        </p:nvPicPr>
        <p:blipFill>
          <a:blip r:embed="rId2"/>
          <a:stretch>
            <a:fillRect/>
          </a:stretch>
        </p:blipFill>
        <p:spPr>
          <a:xfrm>
            <a:off x="745800" y="755315"/>
            <a:ext cx="7560000" cy="5886785"/>
          </a:xfrm>
          <a:prstGeom prst="rect">
            <a:avLst/>
          </a:prstGeom>
        </p:spPr>
      </p:pic>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Map Conclusion</a:t>
            </a:r>
            <a:endParaRPr lang="en-US" dirty="0"/>
          </a:p>
        </p:txBody>
      </p:sp>
      <p:sp>
        <p:nvSpPr>
          <p:cNvPr id="3" name="Content Placeholder 2"/>
          <p:cNvSpPr>
            <a:spLocks noGrp="1"/>
          </p:cNvSpPr>
          <p:nvPr>
            <p:ph idx="1"/>
          </p:nvPr>
        </p:nvSpPr>
        <p:spPr/>
        <p:txBody>
          <a:bodyPr/>
          <a:lstStyle/>
          <a:p>
            <a:r>
              <a:rPr lang="en-US" dirty="0" smtClean="0"/>
              <a:t>Looks all fine…</a:t>
            </a:r>
          </a:p>
          <a:p>
            <a:r>
              <a:rPr lang="en-US" dirty="0" smtClean="0"/>
              <a:t>No losses seen in triplets, very low losses in tertiary collimators.</a:t>
            </a:r>
          </a:p>
          <a:p>
            <a:r>
              <a:rPr lang="en-US" dirty="0" smtClean="0"/>
              <a:t>No significant losses in SC magnets.</a:t>
            </a:r>
          </a:p>
          <a:p>
            <a:r>
              <a:rPr lang="en-US" dirty="0" smtClean="0"/>
              <a:t>Confirms measured large aperture!</a:t>
            </a:r>
          </a:p>
          <a:p>
            <a:r>
              <a:rPr lang="en-US" dirty="0" smtClean="0"/>
              <a:t>To be done: Asynchronous dump test (B. Goddard et al)</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11</a:t>
            </a:fld>
            <a:r>
              <a:rPr lang="en-US" smtClean="0">
                <a:solidFill>
                  <a:srgbClr val="FFFFFF"/>
                </a:solidFill>
              </a:rPr>
              <a:t> </a:t>
            </a:r>
            <a:endParaRPr lang="en-US">
              <a:solidFill>
                <a:srgbClr val="FFFFFF"/>
              </a:solidFill>
            </a:endParaRP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Ramp Pilot with Collimators (LP)</a:t>
            </a:r>
            <a:endParaRPr lang="en-US" dirty="0"/>
          </a:p>
        </p:txBody>
      </p:sp>
      <p:sp>
        <p:nvSpPr>
          <p:cNvPr id="3" name="Content Placeholder 2"/>
          <p:cNvSpPr>
            <a:spLocks noGrp="1"/>
          </p:cNvSpPr>
          <p:nvPr>
            <p:ph idx="1"/>
          </p:nvPr>
        </p:nvSpPr>
        <p:spPr/>
        <p:txBody>
          <a:bodyPr/>
          <a:lstStyle/>
          <a:p>
            <a:r>
              <a:rPr lang="en-US" dirty="0" smtClean="0"/>
              <a:t>Collimator functions worked fine.</a:t>
            </a:r>
          </a:p>
          <a:p>
            <a:r>
              <a:rPr lang="en-US" dirty="0" smtClean="0"/>
              <a:t>No beam losses with collimators moving in during ramp.</a:t>
            </a:r>
          </a:p>
          <a:p>
            <a:r>
              <a:rPr lang="en-US" dirty="0" smtClean="0"/>
              <a:t>Some issues with beam processes:</a:t>
            </a:r>
          </a:p>
          <a:p>
            <a:pPr lvl="1"/>
            <a:r>
              <a:rPr lang="en-US" dirty="0" smtClean="0"/>
              <a:t>First, the collimators function did not load, again because of the MCS signatures not being copied. We managed to load them by rolling back the ramp to the old one and we played the new ramp for RF and PCs.</a:t>
            </a:r>
          </a:p>
          <a:p>
            <a:pPr lvl="1"/>
            <a:r>
              <a:rPr lang="en-US" dirty="0" smtClean="0"/>
              <a:t>We then had to stop after trying to load the squeeze because the LHC.USER.FLAT-TOP was still attached to the actual END BP of the old ramp. </a:t>
            </a:r>
          </a:p>
          <a:p>
            <a:pPr lvl="1"/>
            <a:r>
              <a:rPr lang="en-US" dirty="0" smtClean="0"/>
              <a:t>So we regenerated the end BP of a ramp that we did not play and trimmed the IP crossing, chromaticity and coupling on this wrong beam process. So we decided not to go-on and dumped the beams.</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12</a:t>
            </a:fld>
            <a:r>
              <a:rPr lang="en-US" smtClean="0">
                <a:solidFill>
                  <a:srgbClr val="FFFFFF"/>
                </a:solidFill>
              </a:rPr>
              <a:t> </a:t>
            </a:r>
            <a:endParaRPr lang="en-US">
              <a:solidFill>
                <a:srgbClr val="FFFFFF"/>
              </a:solidFill>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to forget</a:t>
            </a:r>
            <a:endParaRPr lang="en-US" dirty="0"/>
          </a:p>
        </p:txBody>
      </p:sp>
      <p:sp>
        <p:nvSpPr>
          <p:cNvPr id="3" name="Content Placeholder 2"/>
          <p:cNvSpPr>
            <a:spLocks noGrp="1"/>
          </p:cNvSpPr>
          <p:nvPr>
            <p:ph idx="1"/>
          </p:nvPr>
        </p:nvSpPr>
        <p:spPr>
          <a:xfrm>
            <a:off x="54730" y="799507"/>
            <a:ext cx="9039174" cy="5566123"/>
          </a:xfrm>
        </p:spPr>
        <p:txBody>
          <a:bodyPr/>
          <a:lstStyle/>
          <a:p>
            <a:r>
              <a:rPr lang="en-US" dirty="0" smtClean="0"/>
              <a:t>To fit in before we ramp nominal bunch (Sunday ?)</a:t>
            </a:r>
          </a:p>
          <a:p>
            <a:pPr lvl="1"/>
            <a:r>
              <a:rPr lang="en-US" dirty="0" smtClean="0"/>
              <a:t>RF longitudinal blowup. V reduction at injection.</a:t>
            </a:r>
          </a:p>
          <a:p>
            <a:pPr lvl="1"/>
            <a:r>
              <a:rPr lang="en-US" dirty="0" smtClean="0"/>
              <a:t>Transverse feedback setting up to be finished ?</a:t>
            </a:r>
          </a:p>
          <a:p>
            <a:pPr lvl="1"/>
            <a:r>
              <a:rPr lang="en-US" dirty="0" smtClean="0"/>
              <a:t>The present tune-fitter settings are </a:t>
            </a:r>
            <a:r>
              <a:rPr lang="en-US" dirty="0" err="1" smtClean="0"/>
              <a:t>optimised</a:t>
            </a:r>
            <a:r>
              <a:rPr lang="en-US" dirty="0" smtClean="0"/>
              <a:t> for single bunch intensities below 5e10. Need Ralph before ramping with nominal beam</a:t>
            </a:r>
            <a:endParaRPr lang="en-US" sz="3200" dirty="0" smtClean="0"/>
          </a:p>
          <a:p>
            <a:pPr lvl="2"/>
            <a:r>
              <a:rPr lang="en-US" dirty="0" smtClean="0"/>
              <a:t>I need to change the settings and validate them for the new damper settings beforehand.</a:t>
            </a:r>
            <a:endParaRPr lang="en-US" sz="3200" dirty="0" smtClean="0"/>
          </a:p>
          <a:p>
            <a:pPr lvl="2"/>
            <a:r>
              <a:rPr lang="en-US" dirty="0" smtClean="0"/>
              <a:t>Please put pretty Q'(t) pictures in the logbook…</a:t>
            </a:r>
          </a:p>
          <a:p>
            <a:r>
              <a:rPr lang="en-US" dirty="0" smtClean="0"/>
              <a:t>We removed RCBH28.L3B1 from the hardware groups SECTOR23</a:t>
            </a:r>
          </a:p>
          <a:p>
            <a:r>
              <a:rPr lang="en-US" dirty="0" smtClean="0"/>
              <a:t>No beam from injectors Monday 07.30 </a:t>
            </a:r>
            <a:r>
              <a:rPr lang="en-US" smtClean="0"/>
              <a:t>to </a:t>
            </a:r>
            <a:r>
              <a:rPr lang="en-US" smtClean="0"/>
              <a:t>09.30</a:t>
            </a:r>
            <a:endParaRPr lang="en-US" dirty="0" smtClean="0"/>
          </a:p>
          <a:p>
            <a:r>
              <a:rPr lang="en-US" dirty="0" smtClean="0"/>
              <a:t>Problems with polarity switching of ALICE solenoid (until next TS)</a:t>
            </a:r>
          </a:p>
          <a:p>
            <a:pPr lvl="1"/>
            <a:r>
              <a:rPr lang="en-US" dirty="0" smtClean="0"/>
              <a:t>No remote  switching</a:t>
            </a:r>
          </a:p>
          <a:p>
            <a:pPr lvl="1"/>
            <a:r>
              <a:rPr lang="en-US" dirty="0" smtClean="0"/>
              <a:t>Plan polarity switches during working hours</a:t>
            </a:r>
          </a:p>
          <a:p>
            <a:pPr lvl="1"/>
            <a:r>
              <a:rPr lang="en-US" dirty="0" smtClean="0"/>
              <a:t>Pass by the piquet EPC (16-1919)</a:t>
            </a:r>
          </a:p>
          <a:p>
            <a:pPr>
              <a:buNone/>
            </a:pPr>
            <a:endParaRPr lang="en-US" sz="3600" dirty="0" smtClean="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13</a:t>
            </a:fld>
            <a:r>
              <a:rPr lang="en-US" smtClean="0">
                <a:solidFill>
                  <a:srgbClr val="FFFFFF"/>
                </a:solidFill>
              </a:rPr>
              <a:t> </a:t>
            </a:r>
            <a:endParaRPr lang="en-US">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Ahead</a:t>
            </a:r>
            <a:endParaRPr lang="en-US" dirty="0"/>
          </a:p>
        </p:txBody>
      </p:sp>
      <p:sp>
        <p:nvSpPr>
          <p:cNvPr id="3" name="Content Placeholder 2"/>
          <p:cNvSpPr>
            <a:spLocks noGrp="1"/>
          </p:cNvSpPr>
          <p:nvPr>
            <p:ph idx="1"/>
          </p:nvPr>
        </p:nvSpPr>
        <p:spPr/>
        <p:txBody>
          <a:bodyPr/>
          <a:lstStyle/>
          <a:p>
            <a:r>
              <a:rPr lang="en-US" dirty="0" smtClean="0"/>
              <a:t>7h00 – 9h30: Sort out collimator problem. Remove TCLA.B5L3.B2 from operation, most likely.</a:t>
            </a:r>
          </a:p>
          <a:p>
            <a:r>
              <a:rPr lang="en-US" dirty="0" smtClean="0"/>
              <a:t>9h30: Test ramps with beam.</a:t>
            </a:r>
          </a:p>
          <a:p>
            <a:r>
              <a:rPr lang="en-US" dirty="0" smtClean="0"/>
              <a:t>15h00: Collimator set up at 3.5 </a:t>
            </a:r>
            <a:r>
              <a:rPr lang="en-US" dirty="0" err="1" smtClean="0"/>
              <a:t>TeV</a:t>
            </a:r>
            <a:r>
              <a:rPr lang="en-US" dirty="0" smtClean="0"/>
              <a:t>.</a:t>
            </a:r>
          </a:p>
          <a:p>
            <a:r>
              <a:rPr lang="en-US" dirty="0" smtClean="0"/>
              <a:t>23h00: Loss maps (if collimation setup ready for one point) otherwise ramp &amp; optics at 3.5 </a:t>
            </a:r>
            <a:r>
              <a:rPr lang="en-US" dirty="0" err="1" smtClean="0"/>
              <a:t>TeV</a:t>
            </a:r>
            <a:r>
              <a:rPr lang="en-US" dirty="0" smtClean="0"/>
              <a:t>.</a:t>
            </a:r>
          </a:p>
          <a:p>
            <a:r>
              <a:rPr lang="en-US" dirty="0" smtClean="0"/>
              <a:t>07h00: Transfer line qualification.</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14</a:t>
            </a:fld>
            <a:r>
              <a:rPr lang="en-US" smtClean="0">
                <a:solidFill>
                  <a:srgbClr val="FFFFFF"/>
                </a:solidFill>
              </a:rPr>
              <a:t> </a:t>
            </a:r>
            <a:endParaRPr lang="en-US">
              <a:solidFill>
                <a:srgbClr val="FFFFFF"/>
              </a:solidFill>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11.9</a:t>
            </a:r>
            <a:endParaRPr lang="en-US" dirty="0"/>
          </a:p>
        </p:txBody>
      </p:sp>
      <p:sp>
        <p:nvSpPr>
          <p:cNvPr id="3" name="Content Placeholder 2"/>
          <p:cNvSpPr>
            <a:spLocks noGrp="1"/>
          </p:cNvSpPr>
          <p:nvPr>
            <p:ph idx="1"/>
          </p:nvPr>
        </p:nvSpPr>
        <p:spPr>
          <a:xfrm>
            <a:off x="69549" y="762000"/>
            <a:ext cx="9039174" cy="5842592"/>
          </a:xfrm>
        </p:spPr>
        <p:txBody>
          <a:bodyPr/>
          <a:lstStyle/>
          <a:p>
            <a:r>
              <a:rPr lang="en-US" dirty="0" smtClean="0"/>
              <a:t>07.00 – 15.00 RF setting up (PB, AB, JW)</a:t>
            </a:r>
          </a:p>
          <a:p>
            <a:pPr lvl="1"/>
            <a:r>
              <a:rPr lang="en-US" dirty="0" smtClean="0"/>
              <a:t>Pilot and LHC3 energy difference observed</a:t>
            </a:r>
          </a:p>
          <a:p>
            <a:pPr lvl="1"/>
            <a:r>
              <a:rPr lang="en-US" dirty="0" smtClean="0"/>
              <a:t>Fixed by correcting LHC3 energy on SPS flat top (~0.1GeV)</a:t>
            </a:r>
          </a:p>
          <a:p>
            <a:pPr lvl="1"/>
            <a:r>
              <a:rPr lang="en-US" dirty="0" smtClean="0"/>
              <a:t>Transfer line and injection look OK (experts to check)</a:t>
            </a:r>
          </a:p>
          <a:p>
            <a:pPr lvl="1"/>
            <a:endParaRPr lang="en-US" dirty="0" smtClean="0"/>
          </a:p>
          <a:p>
            <a:pPr lvl="1"/>
            <a:r>
              <a:rPr lang="en-US" dirty="0" smtClean="0"/>
              <a:t>With pilot bunches, the optimum frequencies were found for beam 1 and beam 2. They were found to be 22 Hz apart (~1.5e-4 in </a:t>
            </a:r>
            <a:r>
              <a:rPr lang="en-US" dirty="0" err="1" smtClean="0"/>
              <a:t>dp</a:t>
            </a:r>
            <a:r>
              <a:rPr lang="en-US" dirty="0" smtClean="0"/>
              <a:t>/p)</a:t>
            </a:r>
          </a:p>
          <a:p>
            <a:pPr lvl="1"/>
            <a:r>
              <a:rPr lang="en-US" dirty="0" smtClean="0"/>
              <a:t>The frequency found for beam 2 (</a:t>
            </a:r>
            <a:r>
              <a:rPr lang="en-US" dirty="0" smtClean="0">
                <a:solidFill>
                  <a:srgbClr val="FF0000"/>
                </a:solidFill>
              </a:rPr>
              <a:t>400.788865</a:t>
            </a:r>
            <a:r>
              <a:rPr lang="en-US" dirty="0" smtClean="0"/>
              <a:t>) was close to the previously used nominal value, and we used this as the reference for both beams</a:t>
            </a:r>
          </a:p>
          <a:p>
            <a:pPr lvl="1"/>
            <a:r>
              <a:rPr lang="en-US" dirty="0" smtClean="0"/>
              <a:t>The energy of ring 1 was trimmed by -1.2e-4 using the orbit correctors to bring it in line with ring 2</a:t>
            </a:r>
          </a:p>
          <a:p>
            <a:pPr lvl="1"/>
            <a:r>
              <a:rPr lang="en-US" dirty="0" smtClean="0"/>
              <a:t>The stable phase offset in the phase loop was also checked and adjusted for both beams</a:t>
            </a:r>
            <a:br>
              <a:rPr lang="en-US" dirty="0" smtClean="0"/>
            </a:br>
            <a:endParaRPr lang="en-US" dirty="0" smtClean="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2</a:t>
            </a:fld>
            <a:r>
              <a:rPr lang="en-US" dirty="0" smtClean="0">
                <a:solidFill>
                  <a:srgbClr val="FFFFFF"/>
                </a:solidFill>
              </a:rPr>
              <a:t> </a:t>
            </a:r>
            <a:endParaRPr lang="en-US" dirty="0">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11.9</a:t>
            </a:r>
            <a:endParaRPr lang="en-US" dirty="0"/>
          </a:p>
        </p:txBody>
      </p:sp>
      <p:sp>
        <p:nvSpPr>
          <p:cNvPr id="3" name="Content Placeholder 2"/>
          <p:cNvSpPr>
            <a:spLocks noGrp="1"/>
          </p:cNvSpPr>
          <p:nvPr>
            <p:ph idx="1"/>
          </p:nvPr>
        </p:nvSpPr>
        <p:spPr>
          <a:xfrm>
            <a:off x="54730" y="772198"/>
            <a:ext cx="9039174" cy="5842592"/>
          </a:xfrm>
        </p:spPr>
        <p:txBody>
          <a:bodyPr/>
          <a:lstStyle/>
          <a:p>
            <a:r>
              <a:rPr lang="en-US" dirty="0" smtClean="0"/>
              <a:t>RF setting up</a:t>
            </a:r>
          </a:p>
          <a:p>
            <a:pPr lvl="1"/>
            <a:r>
              <a:rPr lang="en-US" dirty="0" smtClean="0"/>
              <a:t>Finally the complete injection sequence of 13x4 bunches per beam was executed and went smoothly with very little </a:t>
            </a:r>
            <a:r>
              <a:rPr lang="en-US" dirty="0" err="1" smtClean="0"/>
              <a:t>uncaptured</a:t>
            </a:r>
            <a:r>
              <a:rPr lang="en-US" dirty="0" smtClean="0"/>
              <a:t> beam </a:t>
            </a:r>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3</a:t>
            </a:fld>
            <a:r>
              <a:rPr lang="en-US" smtClean="0">
                <a:solidFill>
                  <a:srgbClr val="FFFFFF"/>
                </a:solidFill>
              </a:rPr>
              <a:t> </a:t>
            </a:r>
            <a:endParaRPr lang="en-US">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1" descr="https://ab-dep-op-elogbook.web.cern.ch/ab-dep-op-elogbook/elogbook/attach.php?attachId=1104896&amp;type=png&amp;fname=20100911151748.png"/>
          <p:cNvPicPr>
            <a:picLocks noChangeAspect="1" noChangeArrowheads="1"/>
          </p:cNvPicPr>
          <p:nvPr/>
        </p:nvPicPr>
        <p:blipFill>
          <a:blip r:embed="rId2"/>
          <a:srcRect/>
          <a:stretch>
            <a:fillRect/>
          </a:stretch>
        </p:blipFill>
        <p:spPr bwMode="auto">
          <a:xfrm>
            <a:off x="738553" y="1975936"/>
            <a:ext cx="7537937" cy="4580240"/>
          </a:xfrm>
          <a:prstGeom prst="rect">
            <a:avLst/>
          </a:prstGeom>
          <a:noFill/>
        </p:spPr>
      </p:pic>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11.9</a:t>
            </a:r>
            <a:endParaRPr lang="en-US" dirty="0"/>
          </a:p>
        </p:txBody>
      </p:sp>
      <p:sp>
        <p:nvSpPr>
          <p:cNvPr id="3" name="Content Placeholder 2"/>
          <p:cNvSpPr>
            <a:spLocks noGrp="1"/>
          </p:cNvSpPr>
          <p:nvPr>
            <p:ph idx="1"/>
          </p:nvPr>
        </p:nvSpPr>
        <p:spPr>
          <a:xfrm>
            <a:off x="54730" y="772198"/>
            <a:ext cx="9039174" cy="5842592"/>
          </a:xfrm>
        </p:spPr>
        <p:txBody>
          <a:bodyPr/>
          <a:lstStyle/>
          <a:p>
            <a:r>
              <a:rPr lang="en-US" dirty="0" smtClean="0"/>
              <a:t>New orbit references established on the way</a:t>
            </a:r>
          </a:p>
          <a:p>
            <a:pPr lvl="1"/>
            <a:r>
              <a:rPr lang="en-US" dirty="0" smtClean="0"/>
              <a:t>New orbit references for injection and ramping were made ( and set as Golden) and are called:</a:t>
            </a:r>
            <a:br>
              <a:rPr lang="en-US" dirty="0" smtClean="0"/>
            </a:br>
            <a:r>
              <a:rPr lang="en-US" dirty="0" smtClean="0"/>
              <a:t>        High </a:t>
            </a:r>
            <a:r>
              <a:rPr lang="en-US" dirty="0" err="1" smtClean="0"/>
              <a:t>Int</a:t>
            </a:r>
            <a:r>
              <a:rPr lang="en-US" dirty="0" smtClean="0"/>
              <a:t>: Ref. HIGH int. with IR3/6/7 steered to MAY ref (E-matched) </a:t>
            </a:r>
            <a:br>
              <a:rPr lang="en-US" dirty="0" smtClean="0"/>
            </a:br>
            <a:r>
              <a:rPr lang="en-US" dirty="0" smtClean="0"/>
              <a:t>        Low </a:t>
            </a:r>
            <a:r>
              <a:rPr lang="en-US" dirty="0" err="1" smtClean="0"/>
              <a:t>Int</a:t>
            </a:r>
            <a:r>
              <a:rPr lang="en-US" dirty="0" smtClean="0"/>
              <a:t>: Ref. LOW int. with IR3/6/7 steered to MAY ref (E-matched)</a:t>
            </a:r>
          </a:p>
          <a:p>
            <a:pPr lvl="1"/>
            <a:r>
              <a:rPr lang="en-US" dirty="0" smtClean="0"/>
              <a:t>When arriving on the FT with 170 </a:t>
            </a:r>
            <a:r>
              <a:rPr lang="en-US" dirty="0" err="1" smtClean="0"/>
              <a:t>urad</a:t>
            </a:r>
            <a:r>
              <a:rPr lang="en-US" dirty="0" smtClean="0"/>
              <a:t> Xing angles, one should correct back to those references.</a:t>
            </a:r>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4</a:t>
            </a:fld>
            <a:r>
              <a:rPr lang="en-US" smtClean="0">
                <a:solidFill>
                  <a:srgbClr val="FFFFFF"/>
                </a:solidFill>
              </a:rPr>
              <a:t> </a:t>
            </a:r>
            <a:endParaRPr lang="en-US">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11.9</a:t>
            </a:r>
            <a:endParaRPr lang="en-US" dirty="0"/>
          </a:p>
        </p:txBody>
      </p:sp>
      <p:sp>
        <p:nvSpPr>
          <p:cNvPr id="3" name="Content Placeholder 2"/>
          <p:cNvSpPr>
            <a:spLocks noGrp="1"/>
          </p:cNvSpPr>
          <p:nvPr>
            <p:ph idx="1"/>
          </p:nvPr>
        </p:nvSpPr>
        <p:spPr>
          <a:xfrm>
            <a:off x="54730" y="760440"/>
            <a:ext cx="9039174" cy="5842592"/>
          </a:xfrm>
        </p:spPr>
        <p:txBody>
          <a:bodyPr/>
          <a:lstStyle/>
          <a:p>
            <a:r>
              <a:rPr lang="en-US" sz="2000" dirty="0" smtClean="0"/>
              <a:t>Access to fix 2 RCD circuits of S23.</a:t>
            </a:r>
          </a:p>
          <a:p>
            <a:r>
              <a:rPr lang="en-US" sz="2000" dirty="0" smtClean="0"/>
              <a:t>15h00 – 23h00: Collimator ramp setting up (SR, RB)</a:t>
            </a:r>
          </a:p>
          <a:p>
            <a:pPr lvl="1"/>
            <a:r>
              <a:rPr lang="en-US" sz="1800" dirty="0" smtClean="0"/>
              <a:t>dry ramp without beam for collimators</a:t>
            </a:r>
          </a:p>
          <a:p>
            <a:pPr lvl="2"/>
            <a:r>
              <a:rPr lang="en-US" sz="1800" dirty="0" smtClean="0"/>
              <a:t>B2 interlock collimator TCSG.7L3.B2. Positions are all within limits</a:t>
            </a:r>
          </a:p>
          <a:p>
            <a:pPr lvl="2"/>
            <a:r>
              <a:rPr lang="en-US" sz="1800" dirty="0" smtClean="0"/>
              <a:t>B1 interlock collimator TCLA.7R3.B1. Positions are all within limits</a:t>
            </a:r>
          </a:p>
          <a:p>
            <a:pPr lvl="1"/>
            <a:r>
              <a:rPr lang="en-US" sz="1800" dirty="0" smtClean="0"/>
              <a:t>Recommendation from low level experts: fewer points for the ramp functions. Fixed issue </a:t>
            </a:r>
            <a:r>
              <a:rPr lang="en-US" sz="1800" dirty="0" err="1" smtClean="0">
                <a:sym typeface="Wingdings"/>
              </a:rPr>
              <a:t></a:t>
            </a:r>
            <a:r>
              <a:rPr lang="en-US" sz="1800" dirty="0" smtClean="0">
                <a:sym typeface="Wingdings"/>
              </a:rPr>
              <a:t> several collimator ramps without beam OK.</a:t>
            </a:r>
          </a:p>
          <a:p>
            <a:pPr lvl="1"/>
            <a:r>
              <a:rPr lang="en-US" sz="1800" dirty="0" smtClean="0">
                <a:sym typeface="Wingdings"/>
              </a:rPr>
              <a:t>Also included a collimator </a:t>
            </a:r>
            <a:r>
              <a:rPr lang="en-US" sz="1800" dirty="0" smtClean="0"/>
              <a:t>TCLA.B5L3.B2 </a:t>
            </a:r>
            <a:r>
              <a:rPr lang="en-US" sz="1800" dirty="0" smtClean="0">
                <a:sym typeface="Wingdings"/>
              </a:rPr>
              <a:t>that had been disabled for operation and fixed in a technical stop.</a:t>
            </a:r>
          </a:p>
          <a:p>
            <a:r>
              <a:rPr lang="en-US" sz="2000" dirty="0" smtClean="0"/>
              <a:t>15h00 – 23h00: Opening tertiary collimators to 13 </a:t>
            </a:r>
            <a:r>
              <a:rPr lang="en-US" sz="2000" dirty="0" err="1" smtClean="0">
                <a:latin typeface="Symbol" charset="2"/>
                <a:cs typeface="Symbol" charset="2"/>
              </a:rPr>
              <a:t>s</a:t>
            </a:r>
            <a:r>
              <a:rPr lang="en-US" sz="2000" dirty="0" smtClean="0"/>
              <a:t>:</a:t>
            </a:r>
          </a:p>
          <a:p>
            <a:pPr lvl="1"/>
            <a:r>
              <a:rPr lang="en-US" sz="1800" dirty="0" smtClean="0"/>
              <a:t>Gaps increased for same beam center (no beam based calibration) from 8.5 to 13 </a:t>
            </a:r>
            <a:r>
              <a:rPr lang="en-US" sz="1800" dirty="0" err="1" smtClean="0">
                <a:latin typeface="Symbol" charset="2"/>
                <a:cs typeface="Symbol" charset="2"/>
              </a:rPr>
              <a:t>s</a:t>
            </a:r>
            <a:r>
              <a:rPr lang="en-US" sz="1800" dirty="0" smtClean="0"/>
              <a:t>.</a:t>
            </a:r>
          </a:p>
          <a:p>
            <a:pPr lvl="1"/>
            <a:r>
              <a:rPr lang="en-US" sz="1800" dirty="0" smtClean="0"/>
              <a:t>Ramp functions and MP limits adapted accordingly.</a:t>
            </a:r>
          </a:p>
          <a:p>
            <a:r>
              <a:rPr lang="en-US" sz="2000" dirty="0" smtClean="0"/>
              <a:t>23h00 – 07h00: Qualification:</a:t>
            </a:r>
          </a:p>
          <a:p>
            <a:pPr lvl="1"/>
            <a:r>
              <a:rPr lang="en-US" sz="1800" dirty="0" smtClean="0"/>
              <a:t>Loss maps with nominal bunch at injection, with &amp; without injection protection.</a:t>
            </a:r>
          </a:p>
          <a:p>
            <a:pPr lvl="1"/>
            <a:r>
              <a:rPr lang="en-US" sz="1800" dirty="0" smtClean="0"/>
              <a:t>Test ramp with collimators and beam</a:t>
            </a:r>
          </a:p>
          <a:p>
            <a:r>
              <a:rPr lang="en-US" sz="2200" dirty="0" smtClean="0"/>
              <a:t>7h00: </a:t>
            </a:r>
            <a:r>
              <a:rPr lang="en-US" sz="2000" dirty="0" smtClean="0"/>
              <a:t>TCLA.B5L3.B2 (back in use since last evening) does not move one jaw (it is at parking). Most likely same problem as before: driver! Was not really fixed. </a:t>
            </a:r>
            <a:endParaRPr lang="en-US" sz="2200" dirty="0" smtClean="0"/>
          </a:p>
          <a:p>
            <a:pPr lvl="1"/>
            <a:endParaRPr lang="en-US" sz="1800" dirty="0" smtClean="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5</a:t>
            </a:fld>
            <a:r>
              <a:rPr lang="en-US" smtClean="0">
                <a:solidFill>
                  <a:srgbClr val="FFFFFF"/>
                </a:solidFill>
              </a:rPr>
              <a:t> </a:t>
            </a:r>
            <a:endParaRPr lang="en-US">
              <a:solidFill>
                <a:srgbClr val="FFFFFF"/>
              </a:solidFill>
            </a:endParaRPr>
          </a:p>
        </p:txBody>
      </p:sp>
      <p:sp>
        <p:nvSpPr>
          <p:cNvPr id="1026" name="AutoShape 2" descr="https://ab-dep-op-elogbook.web.cern.ch/ab-dep-op-elogbook/elogbook/attach.php?attachId=1104032&amp;type=png&amp;fname=20100908212322.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Collimators Ramp w/o Beam</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6</a:t>
            </a:fld>
            <a:r>
              <a:rPr lang="en-US" smtClean="0">
                <a:solidFill>
                  <a:srgbClr val="FFFFFF"/>
                </a:solidFill>
              </a:rPr>
              <a:t> </a:t>
            </a:r>
            <a:endParaRPr lang="en-US">
              <a:solidFill>
                <a:srgbClr val="FFFFFF"/>
              </a:solidFill>
            </a:endParaRPr>
          </a:p>
        </p:txBody>
      </p:sp>
      <p:pic>
        <p:nvPicPr>
          <p:cNvPr id="6" name="Picture 5"/>
          <p:cNvPicPr>
            <a:picLocks noChangeAspect="1"/>
          </p:cNvPicPr>
          <p:nvPr/>
        </p:nvPicPr>
        <p:blipFill>
          <a:blip r:embed="rId2"/>
          <a:stretch>
            <a:fillRect/>
          </a:stretch>
        </p:blipFill>
        <p:spPr>
          <a:xfrm>
            <a:off x="846670" y="805065"/>
            <a:ext cx="7560000" cy="5740875"/>
          </a:xfrm>
          <a:prstGeom prst="rect">
            <a:avLst/>
          </a:prstGeom>
        </p:spPr>
      </p:pic>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Collimators Ramp w/o Beam</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7</a:t>
            </a:fld>
            <a:r>
              <a:rPr lang="en-US" smtClean="0">
                <a:solidFill>
                  <a:srgbClr val="FFFFFF"/>
                </a:solidFill>
              </a:rPr>
              <a:t> </a:t>
            </a:r>
            <a:endParaRPr lang="en-US">
              <a:solidFill>
                <a:srgbClr val="FFFFFF"/>
              </a:solidFill>
            </a:endParaRPr>
          </a:p>
        </p:txBody>
      </p:sp>
      <p:pic>
        <p:nvPicPr>
          <p:cNvPr id="6" name="Picture 5"/>
          <p:cNvPicPr>
            <a:picLocks noChangeAspect="1"/>
          </p:cNvPicPr>
          <p:nvPr/>
        </p:nvPicPr>
        <p:blipFill>
          <a:blip r:embed="rId2"/>
          <a:stretch>
            <a:fillRect/>
          </a:stretch>
        </p:blipFill>
        <p:spPr>
          <a:xfrm>
            <a:off x="762000" y="762000"/>
            <a:ext cx="7560000" cy="5740875"/>
          </a:xfrm>
          <a:prstGeom prst="rect">
            <a:avLst/>
          </a:prstGeom>
        </p:spPr>
      </p:pic>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Map B2 H</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8</a:t>
            </a:fld>
            <a:r>
              <a:rPr lang="en-US" smtClean="0">
                <a:solidFill>
                  <a:srgbClr val="FFFFFF"/>
                </a:solidFill>
              </a:rPr>
              <a:t> </a:t>
            </a:r>
            <a:endParaRPr lang="en-US">
              <a:solidFill>
                <a:srgbClr val="FFFFFF"/>
              </a:solidFill>
            </a:endParaRPr>
          </a:p>
        </p:txBody>
      </p:sp>
      <p:pic>
        <p:nvPicPr>
          <p:cNvPr id="6" name="Picture 5"/>
          <p:cNvPicPr>
            <a:picLocks noChangeAspect="1"/>
          </p:cNvPicPr>
          <p:nvPr/>
        </p:nvPicPr>
        <p:blipFill>
          <a:blip r:embed="rId2"/>
          <a:stretch>
            <a:fillRect/>
          </a:stretch>
        </p:blipFill>
        <p:spPr>
          <a:xfrm>
            <a:off x="745800" y="762000"/>
            <a:ext cx="7560000" cy="5813506"/>
          </a:xfrm>
          <a:prstGeom prst="rect">
            <a:avLst/>
          </a:prstGeom>
        </p:spPr>
      </p:pic>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Map Pos. Energy B2 </a:t>
            </a:r>
            <a:endParaRPr lang="en-US" dirty="0"/>
          </a:p>
        </p:txBody>
      </p:sp>
      <p:sp>
        <p:nvSpPr>
          <p:cNvPr id="4" name="Footer Placeholder 3"/>
          <p:cNvSpPr>
            <a:spLocks noGrp="1"/>
          </p:cNvSpPr>
          <p:nvPr>
            <p:ph type="ftr" sz="quarter" idx="10"/>
          </p:nvPr>
        </p:nvSpPr>
        <p:spPr/>
        <p:txBody>
          <a:bodyPr/>
          <a:lstStyle/>
          <a:p>
            <a:r>
              <a:rPr lang="en-US" smtClean="0">
                <a:solidFill>
                  <a:srgbClr val="FFFFFF"/>
                </a:solidFill>
              </a:rPr>
              <a:t>8:30 meeting</a:t>
            </a:r>
            <a:endParaRPr lang="en-US">
              <a:solidFill>
                <a:srgbClr val="FFFFFF"/>
              </a:solidFill>
            </a:endParaRPr>
          </a:p>
        </p:txBody>
      </p:sp>
      <p:sp>
        <p:nvSpPr>
          <p:cNvPr id="5" name="Slide Number Placeholder 4"/>
          <p:cNvSpPr>
            <a:spLocks noGrp="1"/>
          </p:cNvSpPr>
          <p:nvPr>
            <p:ph type="sldNum" sz="quarter" idx="11"/>
          </p:nvPr>
        </p:nvSpPr>
        <p:spPr/>
        <p:txBody>
          <a:bodyPr/>
          <a:lstStyle/>
          <a:p>
            <a:fld id="{CEB08561-987D-B145-A016-90E5F81A7EBF}" type="slidenum">
              <a:rPr lang="en-US" smtClean="0">
                <a:solidFill>
                  <a:srgbClr val="FFFFFF"/>
                </a:solidFill>
              </a:rPr>
              <a:pPr/>
              <a:t>9</a:t>
            </a:fld>
            <a:r>
              <a:rPr lang="en-US" smtClean="0">
                <a:solidFill>
                  <a:srgbClr val="FFFFFF"/>
                </a:solidFill>
              </a:rPr>
              <a:t> </a:t>
            </a:r>
            <a:endParaRPr lang="en-US">
              <a:solidFill>
                <a:srgbClr val="FFFFFF"/>
              </a:solidFill>
            </a:endParaRPr>
          </a:p>
        </p:txBody>
      </p:sp>
      <p:pic>
        <p:nvPicPr>
          <p:cNvPr id="6" name="Picture 5"/>
          <p:cNvPicPr>
            <a:picLocks noChangeAspect="1"/>
          </p:cNvPicPr>
          <p:nvPr/>
        </p:nvPicPr>
        <p:blipFill>
          <a:blip r:embed="rId3"/>
          <a:stretch>
            <a:fillRect/>
          </a:stretch>
        </p:blipFill>
        <p:spPr>
          <a:xfrm>
            <a:off x="974026" y="762000"/>
            <a:ext cx="7208028" cy="5856890"/>
          </a:xfrm>
          <a:prstGeom prst="rect">
            <a:avLst/>
          </a:prstGeom>
        </p:spPr>
      </p:pic>
    </p:spTree>
  </p:cSld>
  <p:clrMapOvr>
    <a:masterClrMapping/>
  </p:clrMapOvr>
  <p:transition spd="med">
    <p:fade thruBlk="1"/>
  </p:transition>
</p:sld>
</file>

<file path=ppt/theme/theme1.xml><?xml version="1.0" encoding="utf-8"?>
<a:theme xmlns:a="http://schemas.openxmlformats.org/drawingml/2006/main" name="Pixel">
  <a:themeElements>
    <a:clrScheme name="Pixel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00CC"/>
      </a:hlink>
      <a:folHlink>
        <a:srgbClr val="CCCCE6"/>
      </a:folHlink>
    </a:clrScheme>
    <a:fontScheme name="Pixel">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Calibri"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Calibri"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00CC"/>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31240</TotalTime>
  <Words>845</Words>
  <Application>Microsoft Office PowerPoint</Application>
  <PresentationFormat>On-screen Show (4:3)</PresentationFormat>
  <Paragraphs>111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Pixel</vt:lpstr>
      <vt:lpstr>Saturday 11.9</vt:lpstr>
      <vt:lpstr>Saturday 11.9</vt:lpstr>
      <vt:lpstr>Saturday 11.9</vt:lpstr>
      <vt:lpstr>Saturday 11.9</vt:lpstr>
      <vt:lpstr>Saturday 11.9</vt:lpstr>
      <vt:lpstr>Collimators Ramp w/o Beam</vt:lpstr>
      <vt:lpstr>Collimators Ramp w/o Beam</vt:lpstr>
      <vt:lpstr>Loss Map B2 H</vt:lpstr>
      <vt:lpstr>Loss Map Pos. Energy B2 </vt:lpstr>
      <vt:lpstr>Loss Map B1 V with Inj. Prot.</vt:lpstr>
      <vt:lpstr>Loss Map Conclusion</vt:lpstr>
      <vt:lpstr>Test Ramp Pilot with Collimators (LP)</vt:lpstr>
      <vt:lpstr>Not to forget</vt:lpstr>
      <vt:lpstr>Ahead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Night 27</dc:title>
  <dc:creator>Oliver Bruning</dc:creator>
  <cp:lastModifiedBy>roger bailey</cp:lastModifiedBy>
  <cp:revision>817</cp:revision>
  <dcterms:created xsi:type="dcterms:W3CDTF">2010-09-12T06:05:26Z</dcterms:created>
  <dcterms:modified xsi:type="dcterms:W3CDTF">2010-09-12T08:03:00Z</dcterms:modified>
</cp:coreProperties>
</file>