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7"/>
  </p:notesMasterIdLst>
  <p:sldIdLst>
    <p:sldId id="399" r:id="rId3"/>
    <p:sldId id="411" r:id="rId4"/>
    <p:sldId id="412" r:id="rId5"/>
    <p:sldId id="413" r:id="rId6"/>
    <p:sldId id="419" r:id="rId7"/>
    <p:sldId id="416" r:id="rId8"/>
    <p:sldId id="417" r:id="rId9"/>
    <p:sldId id="414" r:id="rId10"/>
    <p:sldId id="415" r:id="rId11"/>
    <p:sldId id="418" r:id="rId12"/>
    <p:sldId id="396" r:id="rId13"/>
    <p:sldId id="410" r:id="rId14"/>
    <p:sldId id="420" r:id="rId15"/>
    <p:sldId id="35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8" autoAdjust="0"/>
  </p:normalViewPr>
  <p:slideViewPr>
    <p:cSldViewPr snapToGrid="0" snapToObjects="1">
      <p:cViewPr varScale="1">
        <p:scale>
          <a:sx n="63" d="100"/>
          <a:sy n="63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8/25/2010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431" name="Line 7"/>
          <p:cNvSpPr>
            <a:spLocks noChangeShapeType="1"/>
          </p:cNvSpPr>
          <p:nvPr userDrawn="1"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 userDrawn="1"/>
        </p:nvSpPr>
        <p:spPr bwMode="auto">
          <a:xfrm>
            <a:off x="457200" y="21336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33" name="Line 9"/>
          <p:cNvSpPr>
            <a:spLocks noChangeShapeType="1"/>
          </p:cNvSpPr>
          <p:nvPr userDrawn="1"/>
        </p:nvSpPr>
        <p:spPr bwMode="auto">
          <a:xfrm>
            <a:off x="609600" y="3962400"/>
            <a:ext cx="792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81933" name="Line 13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34" name="Line 14"/>
          <p:cNvSpPr>
            <a:spLocks noChangeShapeType="1"/>
          </p:cNvSpPr>
          <p:nvPr userDrawn="1"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3" y="803095"/>
            <a:ext cx="9103897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06h23: Machine closed. </a:t>
            </a:r>
            <a:r>
              <a:rPr lang="en-US" dirty="0" err="1" smtClean="0"/>
              <a:t>Precycle</a:t>
            </a:r>
            <a:r>
              <a:rPr lang="en-US" dirty="0" smtClean="0"/>
              <a:t> started.</a:t>
            </a:r>
          </a:p>
          <a:p>
            <a:pPr lvl="0"/>
            <a:r>
              <a:rPr lang="en-US" dirty="0" smtClean="0"/>
              <a:t>07h47: Problem with QPS OK on RB.A67 (</a:t>
            </a:r>
            <a:r>
              <a:rPr lang="en-US" dirty="0" err="1" smtClean="0"/>
              <a:t>worldFIP</a:t>
            </a:r>
            <a:r>
              <a:rPr lang="en-US" dirty="0" smtClean="0"/>
              <a:t> problem on the RB/RQD/RQF). Access for repair. Water problem with transverse damper. Access to P4. New transverse damper firmware for nominal bunch intensity (saturation problem).</a:t>
            </a:r>
          </a:p>
          <a:p>
            <a:pPr lvl="0"/>
            <a:r>
              <a:rPr lang="en-US" dirty="0" smtClean="0"/>
              <a:t>11h05: Recovery from access. Trips of RSF2.A56B1 and RQTL8.L3B1. RF power: crowbar alarm on module 6B2 and 7B2.</a:t>
            </a:r>
          </a:p>
          <a:p>
            <a:pPr lvl="0"/>
            <a:r>
              <a:rPr lang="en-US" dirty="0" smtClean="0"/>
              <a:t>13h02: Maintenance </a:t>
            </a:r>
            <a:r>
              <a:rPr lang="en-US" dirty="0" err="1" smtClean="0"/>
              <a:t>injetion</a:t>
            </a:r>
            <a:r>
              <a:rPr lang="en-US" dirty="0" smtClean="0"/>
              <a:t> lines (steering). Losses reduced by factor 2-3.</a:t>
            </a:r>
          </a:p>
          <a:p>
            <a:pPr lvl="0"/>
            <a:r>
              <a:rPr lang="en-US" dirty="0" smtClean="0"/>
              <a:t>13h30: Injection into LHC. Injection phase +12 Hz on both beams. New injection scheme used: “1000ns_50b_35_14_35”.</a:t>
            </a:r>
          </a:p>
          <a:p>
            <a:pPr lvl="0"/>
            <a:r>
              <a:rPr lang="en-US" dirty="0" smtClean="0"/>
              <a:t>15h39: Ramp started. Fill 1301.</a:t>
            </a:r>
          </a:p>
          <a:p>
            <a:pPr lvl="0"/>
            <a:r>
              <a:rPr lang="en-US" dirty="0" smtClean="0"/>
              <a:t>17h35: Stable beams.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Tuesday 24.8.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Fill 1301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81613" name="Oval 13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4" name="Rectangle 14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5" name="AutoShape 15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6" name="AutoShape 16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7" name="Text Box 17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no Long Range interactions</a:t>
              </a:r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with Long Range</a:t>
              </a:r>
            </a:p>
          </p:txBody>
        </p:sp>
        <p:sp>
          <p:nvSpPr>
            <p:cNvPr id="281619" name="Rectangle 19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20" name="Line 20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21" name="Line 21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81623" name="Picture 23" descr="f_lossintcoll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3400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681175"/>
            <a:ext cx="9103896" cy="618444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sz="2000" dirty="0" smtClean="0"/>
              <a:t>Commissioning work for higher intensities:</a:t>
            </a:r>
          </a:p>
          <a:p>
            <a:pPr lvl="1"/>
            <a:r>
              <a:rPr lang="en-US" sz="1800" u="sng" dirty="0" smtClean="0"/>
              <a:t>Multi-bunch injection: N bunches per injection, completed for beam1, to be completed for beam2.</a:t>
            </a:r>
          </a:p>
          <a:p>
            <a:pPr lvl="1"/>
            <a:r>
              <a:rPr lang="en-US" sz="1800" u="sng" dirty="0" smtClean="0"/>
              <a:t>Transverse damper: Train test with 4 bunches at 150 ns. 1 shift. Adjustments for train. 1 shift. Total: 2 shifts.</a:t>
            </a:r>
          </a:p>
          <a:p>
            <a:pPr lvl="1"/>
            <a:r>
              <a:rPr lang="en-US" sz="1800" dirty="0" smtClean="0"/>
              <a:t>Multi-bunch studies for RF and BPM's, instrumentation, dump, ...</a:t>
            </a:r>
          </a:p>
          <a:p>
            <a:pPr lvl="1"/>
            <a:r>
              <a:rPr lang="en-US" sz="1800" dirty="0" smtClean="0"/>
              <a:t>Crossing-angle setup at 450 </a:t>
            </a:r>
            <a:r>
              <a:rPr lang="en-US" sz="1800" dirty="0" err="1" smtClean="0"/>
              <a:t>GeV</a:t>
            </a:r>
            <a:r>
              <a:rPr lang="en-US" sz="1800" dirty="0" smtClean="0"/>
              <a:t>. Address losses with 100 micro-</a:t>
            </a:r>
            <a:r>
              <a:rPr lang="en-US" sz="1800" dirty="0" err="1" smtClean="0"/>
              <a:t>rad</a:t>
            </a:r>
            <a:r>
              <a:rPr lang="en-US" sz="1800" dirty="0" smtClean="0"/>
              <a:t> in IP2, goal is 150 micro-</a:t>
            </a:r>
            <a:r>
              <a:rPr lang="en-US" sz="1800" dirty="0" err="1" smtClean="0"/>
              <a:t>rad</a:t>
            </a:r>
            <a:r>
              <a:rPr lang="en-US" sz="1800" dirty="0" smtClean="0"/>
              <a:t> (full, see w33 Tuesday summary).</a:t>
            </a:r>
          </a:p>
          <a:p>
            <a:pPr lvl="1"/>
            <a:r>
              <a:rPr lang="en-US" sz="1800" u="sng" dirty="0" smtClean="0"/>
              <a:t>Check of orbit feedback improvement (minimize energy changing COD trims). Can be </a:t>
            </a:r>
            <a:r>
              <a:rPr lang="en-US" sz="1800" u="sng" dirty="0" err="1" smtClean="0"/>
              <a:t>parastitic</a:t>
            </a:r>
            <a:r>
              <a:rPr lang="en-US" sz="1800" u="sng" dirty="0" smtClean="0"/>
              <a:t>. 2 ramps.</a:t>
            </a:r>
          </a:p>
          <a:p>
            <a:pPr lvl="1"/>
            <a:r>
              <a:rPr lang="en-US" sz="1800" u="sng" dirty="0" smtClean="0"/>
              <a:t>PLL commissioning work (better tune feedback with high intensities and damper on): at 450 </a:t>
            </a:r>
            <a:r>
              <a:rPr lang="en-US" sz="1800" u="sng" dirty="0" err="1" smtClean="0"/>
              <a:t>GeV</a:t>
            </a:r>
            <a:r>
              <a:rPr lang="en-US" sz="1800" u="sng" dirty="0" smtClean="0"/>
              <a:t> and later during ramp. 6 times 0.5 shifts.</a:t>
            </a:r>
          </a:p>
          <a:p>
            <a:pPr lvl="1"/>
            <a:r>
              <a:rPr lang="en-US" sz="1800" u="sng" dirty="0" smtClean="0"/>
              <a:t>Injection preparation for 12b bunch train injection (injection protection setup). 2 shifts.</a:t>
            </a:r>
          </a:p>
          <a:p>
            <a:pPr lvl="1"/>
            <a:r>
              <a:rPr lang="en-US" sz="1800" u="sng" dirty="0" smtClean="0"/>
              <a:t>Injection test for 12b bunch train. 0.5 shifts.</a:t>
            </a:r>
          </a:p>
          <a:p>
            <a:pPr lvl="0"/>
            <a:r>
              <a:rPr lang="en-US" sz="2000" dirty="0" smtClean="0"/>
              <a:t>Increase of intensity:</a:t>
            </a:r>
          </a:p>
          <a:p>
            <a:pPr lvl="1"/>
            <a:r>
              <a:rPr lang="en-US" sz="1800" u="sng" dirty="0" smtClean="0"/>
              <a:t>Increase bunch intensity to 1.1e11.</a:t>
            </a:r>
          </a:p>
          <a:p>
            <a:pPr lvl="1"/>
            <a:r>
              <a:rPr lang="en-US" sz="1800" dirty="0" smtClean="0"/>
              <a:t>More bunches after 1 week with 48b? </a:t>
            </a:r>
            <a:r>
              <a:rPr lang="en-US" sz="1800" dirty="0" smtClean="0">
                <a:sym typeface="Wingdings" pitchFamily="2" charset="2"/>
              </a:rPr>
              <a:t> NO.</a:t>
            </a:r>
            <a:endParaRPr lang="en-US" sz="1800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Ongoing/Pending Work I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680" y="286333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Agree target crossing angles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7578" y="2255520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Define plan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681175"/>
            <a:ext cx="9103896" cy="618444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sz="2000" dirty="0" smtClean="0"/>
              <a:t>Maintenance of LHC performance &amp; protection: </a:t>
            </a:r>
          </a:p>
          <a:p>
            <a:pPr lvl="1"/>
            <a:r>
              <a:rPr lang="en-US" sz="1800" u="sng" dirty="0" smtClean="0"/>
              <a:t>Monitor collimation validity and efficiency (loss maps). 1b of 1e11 per beam. 1.5 shifts.</a:t>
            </a:r>
          </a:p>
          <a:p>
            <a:pPr lvl="1"/>
            <a:r>
              <a:rPr lang="en-US" sz="1800" u="sng" dirty="0" smtClean="0"/>
              <a:t>Correct the momentum cleaning for beam 2 (collimator setup IR3). 1b of 1e11 per beam.  1 shift.</a:t>
            </a:r>
          </a:p>
          <a:p>
            <a:pPr lvl="1"/>
            <a:r>
              <a:rPr lang="en-US" sz="1800" u="sng" dirty="0" smtClean="0"/>
              <a:t>Test less heavy method for loss maps (blow up selected bunches with transverse damper at end of shift). 1b of 1e11p. 1 hour.</a:t>
            </a:r>
          </a:p>
          <a:p>
            <a:pPr lvl="1"/>
            <a:r>
              <a:rPr lang="en-US" sz="1800" u="sng" dirty="0" smtClean="0"/>
              <a:t>BCT response check for different bunch intensities. Parasitic to collimation loss maps.</a:t>
            </a:r>
          </a:p>
          <a:p>
            <a:pPr lvl="1"/>
            <a:r>
              <a:rPr lang="en-US" sz="1800" u="sng" dirty="0" smtClean="0"/>
              <a:t>BCT response check  for different bunch lengths. 450 </a:t>
            </a:r>
            <a:r>
              <a:rPr lang="en-US" sz="1800" u="sng" dirty="0" err="1" smtClean="0"/>
              <a:t>GeV</a:t>
            </a:r>
            <a:r>
              <a:rPr lang="en-US" sz="1800" u="sng" dirty="0" smtClean="0"/>
              <a:t>. 2 hours.</a:t>
            </a:r>
          </a:p>
          <a:p>
            <a:pPr lvl="0"/>
            <a:r>
              <a:rPr lang="en-US" sz="2000" dirty="0" smtClean="0"/>
              <a:t>Study and measurements of important LHC parameters:</a:t>
            </a:r>
            <a:endParaRPr lang="en-US" sz="1800" dirty="0" smtClean="0"/>
          </a:p>
          <a:p>
            <a:pPr lvl="1"/>
            <a:r>
              <a:rPr lang="en-US" sz="1800" u="sng" dirty="0" smtClean="0"/>
              <a:t>Independent measurement of beta* and beam offsets in triplets: k-modulation. 1b of 1e11 per beam. Not colliding. Change RQTX1/2/3 by +- 0.5 A. Measure after squeeze to 3.5m. 1 shift.</a:t>
            </a:r>
          </a:p>
          <a:p>
            <a:pPr lvl="1"/>
            <a:r>
              <a:rPr lang="en-US" sz="1800" u="sng" dirty="0" smtClean="0"/>
              <a:t>Measurement of transverse beam distribution at 3.5 </a:t>
            </a:r>
            <a:r>
              <a:rPr lang="en-US" sz="1800" u="sng" dirty="0" err="1" smtClean="0"/>
              <a:t>TeV</a:t>
            </a:r>
            <a:r>
              <a:rPr lang="en-US" sz="1800" u="sng" dirty="0" smtClean="0"/>
              <a:t>.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Ongoing/Pending Work II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4818" name="Picture 2" descr="http://cs-ccr-www3.cern.ch/vistar_capture/lhccoord.png?0.9512549787951985"/>
          <p:cNvPicPr>
            <a:picLocks noChangeAspect="1" noChangeArrowheads="1"/>
          </p:cNvPicPr>
          <p:nvPr/>
        </p:nvPicPr>
        <p:blipFill>
          <a:blip r:embed="rId2"/>
          <a:srcRect t="34827" r="14909" b="31840"/>
          <a:stretch>
            <a:fillRect/>
          </a:stretch>
        </p:blipFill>
        <p:spPr bwMode="auto">
          <a:xfrm>
            <a:off x="280670" y="1051559"/>
            <a:ext cx="8543290" cy="25100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670" y="3977640"/>
            <a:ext cx="8730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Thursday evening	Physics  50b x 50b</a:t>
            </a:r>
          </a:p>
          <a:p>
            <a:r>
              <a:rPr lang="en-US" dirty="0" smtClean="0"/>
              <a:t>Friday day		Bunch train studies part II: ADT, PLL, …</a:t>
            </a:r>
          </a:p>
          <a:p>
            <a:r>
              <a:rPr lang="en-US" dirty="0" smtClean="0"/>
              <a:t>Friday evening		Physics 50b x 50b</a:t>
            </a:r>
          </a:p>
          <a:p>
            <a:r>
              <a:rPr lang="en-US" dirty="0" smtClean="0"/>
              <a:t>Saturday			k-modulation  in triplets (beta*, offsets), ADT test for loss maps, physics</a:t>
            </a:r>
          </a:p>
          <a:p>
            <a:r>
              <a:rPr lang="en-US" dirty="0" smtClean="0"/>
              <a:t>Sunday			</a:t>
            </a:r>
            <a:r>
              <a:rPr lang="en-US" dirty="0" err="1" smtClean="0"/>
              <a:t>tbd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Open Issues for next Technical Stop:</a:t>
            </a:r>
          </a:p>
          <a:p>
            <a:pPr lvl="1"/>
            <a:r>
              <a:rPr lang="en-US" dirty="0" smtClean="0"/>
              <a:t>CMS cooling for central tracker.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Ion pumps in dump line </a:t>
            </a:r>
            <a:r>
              <a:rPr lang="en-US" dirty="0" err="1" smtClean="0"/>
              <a:t>MKB</a:t>
            </a:r>
            <a:r>
              <a:rPr lang="en-US" dirty="0" smtClean="0"/>
              <a:t> (B2 only 4 out of 8 pumps working; few days intervention).</a:t>
            </a:r>
          </a:p>
          <a:p>
            <a:pPr lvl="1"/>
            <a:r>
              <a:rPr lang="en-US" dirty="0" err="1" smtClean="0"/>
              <a:t>BLM</a:t>
            </a:r>
            <a:r>
              <a:rPr lang="en-US" dirty="0" smtClean="0"/>
              <a:t> racks (in buildings SR1 and SR5 and both at position BY02): would like to correct the way the power cable for the multi-plug arrives inside the rack. </a:t>
            </a:r>
          </a:p>
          <a:p>
            <a:pPr lvl="1"/>
            <a:r>
              <a:rPr lang="en-US" dirty="0" err="1" smtClean="0"/>
              <a:t>QPS</a:t>
            </a:r>
            <a:r>
              <a:rPr lang="en-US" dirty="0" smtClean="0"/>
              <a:t> boards: several boards had to switch from channel A to </a:t>
            </a:r>
            <a:r>
              <a:rPr lang="en-US" dirty="0" err="1" smtClean="0"/>
              <a:t>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Access team to replace </a:t>
            </a:r>
            <a:r>
              <a:rPr lang="en-US" dirty="0" err="1" smtClean="0"/>
              <a:t>oxydized</a:t>
            </a:r>
            <a:r>
              <a:rPr lang="en-US" dirty="0" smtClean="0"/>
              <a:t> connectors for PAD-PX24 (3 hours).</a:t>
            </a:r>
          </a:p>
          <a:p>
            <a:pPr lvl="1"/>
            <a:r>
              <a:rPr lang="en-US" dirty="0" smtClean="0"/>
              <a:t>CV needs to replace a motorization of the water valve of the sector 56 (3h).</a:t>
            </a:r>
          </a:p>
          <a:p>
            <a:pPr lvl="1"/>
            <a:r>
              <a:rPr lang="en-US" dirty="0" smtClean="0"/>
              <a:t>RCBH18.R7B2 – Miguel </a:t>
            </a:r>
            <a:r>
              <a:rPr lang="en-US" dirty="0" err="1" smtClean="0"/>
              <a:t>Cerqueira</a:t>
            </a:r>
            <a:r>
              <a:rPr lang="en-US" dirty="0" smtClean="0"/>
              <a:t> </a:t>
            </a:r>
            <a:r>
              <a:rPr lang="en-US" dirty="0" err="1" smtClean="0"/>
              <a:t>Bastos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RCSSX3.L1 super blocked for </a:t>
            </a:r>
            <a:r>
              <a:rPr lang="en-US" dirty="0" err="1" smtClean="0"/>
              <a:t>cryo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34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filling scheme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 descr="https://ab-dep-op-elogbook.web.cern.ch/ab-dep-op-elogbook/elogbook/attach.php?attachId=1100588&amp;type=png&amp;fname=201008241609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" y="762000"/>
            <a:ext cx="8305800" cy="57379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34440" y="1950720"/>
            <a:ext cx="271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BI: Discrepancy between FBCT and BCT is not real: saturation problem.</a:t>
            </a:r>
          </a:p>
          <a:p>
            <a:r>
              <a:rPr lang="en-US" dirty="0" smtClean="0"/>
              <a:t>To be fixed.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issue for tune feedback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3" name="Picture 1" descr="https://ab-dep-op-elogbook.web.cern.ch/ab-dep-op-elogbook/elogbook/attach.php?attachId=1100612&amp;type=gif&amp;fname=20100824_spectrum_B2V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2040"/>
            <a:ext cx="4572000" cy="3333431"/>
          </a:xfrm>
          <a:prstGeom prst="rect">
            <a:avLst/>
          </a:prstGeom>
          <a:noFill/>
        </p:spPr>
      </p:pic>
      <p:pic>
        <p:nvPicPr>
          <p:cNvPr id="3074" name="Picture 2" descr="https://ab-dep-op-elogbook.web.cern.ch/ab-dep-op-elogbook/elogbook/attach.php?attachId=1100613&amp;type=gif&amp;fname=20100824_spectrum_B2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82040"/>
            <a:ext cx="4572000" cy="33334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32766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7104" y="290726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350" y="2362200"/>
            <a:ext cx="91376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73576" y="44154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Steinhagen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240774"/>
            <a:ext cx="8460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follow-up from RF group would be helpful to understand this and minimize it</a:t>
            </a:r>
            <a:endParaRPr lang="en-US" sz="2000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time </a:t>
            </a:r>
            <a:r>
              <a:rPr lang="en-US" dirty="0" err="1" smtClean="0"/>
              <a:t>lumi</a:t>
            </a:r>
            <a:r>
              <a:rPr lang="en-US" dirty="0" smtClean="0"/>
              <a:t> above 10e31 (in CMS)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49" name="Picture 1" descr="https://ab-dep-op-elogbook.web.cern.ch/ab-dep-op-elogbook/elogbook/attach.php?attachId=1100619&amp;type=png&amp;fname=20100824173915.png"/>
          <p:cNvPicPr>
            <a:picLocks noChangeAspect="1" noChangeArrowheads="1"/>
          </p:cNvPicPr>
          <p:nvPr/>
        </p:nvPicPr>
        <p:blipFill>
          <a:blip r:embed="rId2"/>
          <a:srcRect t="9911" b="53790"/>
          <a:stretch>
            <a:fillRect/>
          </a:stretch>
        </p:blipFill>
        <p:spPr bwMode="auto">
          <a:xfrm>
            <a:off x="0" y="822960"/>
            <a:ext cx="9178834" cy="2834640"/>
          </a:xfrm>
          <a:prstGeom prst="rect">
            <a:avLst/>
          </a:prstGeom>
          <a:noFill/>
        </p:spPr>
      </p:pic>
      <p:pic>
        <p:nvPicPr>
          <p:cNvPr id="2050" name="Picture 2" descr="https://ab-dep-op-elogbook.web.cern.ch/ab-dep-op-elogbook/elogbook/attach.php?attachId=1100610&amp;type=png&amp;fname=20100824173232.png"/>
          <p:cNvPicPr>
            <a:picLocks noChangeAspect="1" noChangeArrowheads="1"/>
          </p:cNvPicPr>
          <p:nvPr/>
        </p:nvPicPr>
        <p:blipFill>
          <a:blip r:embed="rId3"/>
          <a:srcRect t="9112" b="53348"/>
          <a:stretch>
            <a:fillRect/>
          </a:stretch>
        </p:blipFill>
        <p:spPr bwMode="auto">
          <a:xfrm>
            <a:off x="0" y="3718560"/>
            <a:ext cx="9144000" cy="2920409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6233160" y="1584960"/>
            <a:ext cx="960120" cy="3200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41320" y="4541520"/>
            <a:ext cx="960120" cy="3200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hour history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http://cs-ccr-www3.cern.ch/vistar_capture/lhc3.png?0.4068475842523462"/>
          <p:cNvPicPr>
            <a:picLocks noChangeAspect="1" noChangeArrowheads="1"/>
          </p:cNvPicPr>
          <p:nvPr/>
        </p:nvPicPr>
        <p:blipFill>
          <a:blip r:embed="rId2"/>
          <a:srcRect t="42060"/>
          <a:stretch>
            <a:fillRect/>
          </a:stretch>
        </p:blipFill>
        <p:spPr bwMode="auto">
          <a:xfrm>
            <a:off x="6350" y="899160"/>
            <a:ext cx="9153540" cy="3977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303520"/>
            <a:ext cx="752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800" dirty="0" smtClean="0">
                <a:sym typeface="Wingdings" pitchFamily="2" charset="2"/>
              </a:rPr>
              <a:t> Background in CMS appearing in middle of fill!?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Max delivered: 350 nb-1 per experiment.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pic>
        <p:nvPicPr>
          <p:cNvPr id="280584" name="Picture 8" descr="f_fbct1301"/>
          <p:cNvPicPr>
            <a:picLocks noChangeAspect="1" noChangeArrowheads="1"/>
          </p:cNvPicPr>
          <p:nvPr/>
        </p:nvPicPr>
        <p:blipFill>
          <a:blip r:embed="rId2"/>
          <a:srcRect r="4922"/>
          <a:stretch>
            <a:fillRect/>
          </a:stretch>
        </p:blipFill>
        <p:spPr bwMode="auto">
          <a:xfrm>
            <a:off x="3257550" y="1447800"/>
            <a:ext cx="5886450" cy="2381250"/>
          </a:xfrm>
          <a:prstGeom prst="rect">
            <a:avLst/>
          </a:prstGeom>
          <a:noFill/>
        </p:spPr>
      </p:pic>
      <p:pic>
        <p:nvPicPr>
          <p:cNvPr id="280583" name="Picture 7" descr="f_losses1301"/>
          <p:cNvPicPr>
            <a:picLocks noChangeAspect="1" noChangeArrowheads="1"/>
          </p:cNvPicPr>
          <p:nvPr/>
        </p:nvPicPr>
        <p:blipFill>
          <a:blip r:embed="rId3"/>
          <a:srcRect r="4922"/>
          <a:stretch>
            <a:fillRect/>
          </a:stretch>
        </p:blipFill>
        <p:spPr bwMode="auto">
          <a:xfrm>
            <a:off x="3257550" y="3943350"/>
            <a:ext cx="5886450" cy="2381250"/>
          </a:xfrm>
          <a:prstGeom prst="rect">
            <a:avLst/>
          </a:prstGeom>
          <a:noFill/>
        </p:spPr>
      </p:pic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Fill 1301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52400" y="11430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000" smtClean="0">
                <a:solidFill>
                  <a:srgbClr val="000000"/>
                </a:solidFill>
              </a:rPr>
              <a:t>6 hours of stable beams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GB" smtClean="0">
                <a:solidFill>
                  <a:srgbClr val="000000"/>
                </a:solidFill>
              </a:rPr>
              <a:t>(so far)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GB" smtClean="0">
                <a:solidFill>
                  <a:srgbClr val="000000"/>
                </a:solidFill>
              </a:rPr>
              <a:t>new filling scheme: 50b</a:t>
            </a: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1600" smtClean="0">
                <a:solidFill>
                  <a:srgbClr val="000000"/>
                </a:solidFill>
              </a:rPr>
              <a:t>no long range encounters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152400" y="5791200"/>
            <a:ext cx="3276600" cy="517525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-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-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</a:p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Fill 1301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81613" name="Oval 13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4" name="Rectangle 14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5" name="AutoShape 15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6" name="AutoShape 16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17" name="Text Box 17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no Long Range interactions</a:t>
              </a:r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with Long Range</a:t>
              </a:r>
            </a:p>
          </p:txBody>
        </p:sp>
        <p:sp>
          <p:nvSpPr>
            <p:cNvPr id="281619" name="Rectangle 19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20" name="Line 20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1621" name="Line 21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81623" name="Picture 23" descr="f_lossintcoll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03.08.2010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Fill 1298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" y="1143000"/>
            <a:ext cx="8839200" cy="3400425"/>
            <a:chOff x="96" y="720"/>
            <a:chExt cx="5568" cy="2142"/>
          </a:xfrm>
        </p:grpSpPr>
        <p:pic>
          <p:nvPicPr>
            <p:cNvPr id="277528" name="Picture 24" descr="f_lossintcoll129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720"/>
              <a:ext cx="5568" cy="2142"/>
            </a:xfrm>
            <a:prstGeom prst="rect">
              <a:avLst/>
            </a:prstGeom>
            <a:noFill/>
          </p:spPr>
        </p:pic>
        <p:sp>
          <p:nvSpPr>
            <p:cNvPr id="277510" name="Text Box 6"/>
            <p:cNvSpPr txBox="1">
              <a:spLocks noChangeArrowheads="1"/>
            </p:cNvSpPr>
            <p:nvPr/>
          </p:nvSpPr>
          <p:spPr bwMode="auto">
            <a:xfrm>
              <a:off x="1536" y="942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7511" name="Text Box 7"/>
            <p:cNvSpPr txBox="1">
              <a:spLocks noChangeArrowheads="1"/>
            </p:cNvSpPr>
            <p:nvPr/>
          </p:nvSpPr>
          <p:spPr bwMode="auto">
            <a:xfrm>
              <a:off x="3981" y="990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7512" name="Text Box 8"/>
            <p:cNvSpPr txBox="1">
              <a:spLocks noChangeArrowheads="1"/>
            </p:cNvSpPr>
            <p:nvPr/>
          </p:nvSpPr>
          <p:spPr bwMode="auto">
            <a:xfrm>
              <a:off x="1917" y="137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00"/>
                  </a:solidFill>
                </a:rPr>
                <a:t>1 LR in 8 (33m)</a:t>
              </a:r>
            </a:p>
          </p:txBody>
        </p:sp>
        <p:sp>
          <p:nvSpPr>
            <p:cNvPr id="277513" name="Text Box 9"/>
            <p:cNvSpPr txBox="1">
              <a:spLocks noChangeArrowheads="1"/>
            </p:cNvSpPr>
            <p:nvPr/>
          </p:nvSpPr>
          <p:spPr bwMode="auto">
            <a:xfrm>
              <a:off x="4464" y="137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FF"/>
                  </a:solidFill>
                </a:rPr>
                <a:t>1 LR in 8 (33m)</a:t>
              </a:r>
            </a:p>
          </p:txBody>
        </p:sp>
        <p:sp>
          <p:nvSpPr>
            <p:cNvPr id="277514" name="Text Box 10"/>
            <p:cNvSpPr txBox="1">
              <a:spLocks noChangeArrowheads="1"/>
            </p:cNvSpPr>
            <p:nvPr/>
          </p:nvSpPr>
          <p:spPr bwMode="auto">
            <a:xfrm>
              <a:off x="4704" y="185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  <p:sp>
          <p:nvSpPr>
            <p:cNvPr id="277515" name="Text Box 11"/>
            <p:cNvSpPr txBox="1">
              <a:spLocks noChangeArrowheads="1"/>
            </p:cNvSpPr>
            <p:nvPr/>
          </p:nvSpPr>
          <p:spPr bwMode="auto">
            <a:xfrm>
              <a:off x="2064" y="1806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77517" name="Oval 13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18" name="Rectangle 14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19" name="AutoShape 15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0" name="AutoShape 16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1" name="Text Box 17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no Long Range interactions</a:t>
              </a:r>
            </a:p>
          </p:txBody>
        </p:sp>
        <p:sp>
          <p:nvSpPr>
            <p:cNvPr id="277522" name="Text Box 18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with Long Range</a:t>
              </a:r>
            </a:p>
          </p:txBody>
        </p:sp>
        <p:sp>
          <p:nvSpPr>
            <p:cNvPr id="277523" name="Rectangle 19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4" name="Line 20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7525" name="Line 21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03.08.2010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Fill 1295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IPs: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808080"/>
                </a:solidFill>
              </a:rPr>
              <a:t>1 5 2 8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1 5</a:t>
            </a:r>
            <a:r>
              <a:rPr lang="en-US" sz="1400" b="1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9900"/>
                </a:solidFill>
              </a:rPr>
              <a:t>8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FF"/>
                </a:solidFill>
              </a:rPr>
              <a:t>1 5 2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FF0000"/>
                </a:solidFill>
              </a:rPr>
              <a:t>1 5 </a:t>
            </a:r>
            <a:r>
              <a:rPr lang="en-US" sz="1400" b="1" smtClean="0">
                <a:solidFill>
                  <a:srgbClr val="000000"/>
                </a:solidFill>
              </a:rPr>
              <a:t>-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CCFF"/>
                </a:solidFill>
              </a:rPr>
              <a:t>2 8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</a:rPr>
              <a:t>- </a:t>
            </a:r>
            <a:r>
              <a:rPr lang="en-US" sz="1400" b="1" smtClean="0">
                <a:solidFill>
                  <a:srgbClr val="0000FF"/>
                </a:solidFill>
              </a:rPr>
              <a:t>8</a:t>
            </a:r>
            <a:endParaRPr lang="en-GB" sz="1400" b="1" smtClean="0">
              <a:solidFill>
                <a:srgbClr val="0000FF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" y="1143000"/>
            <a:ext cx="8839200" cy="3400425"/>
            <a:chOff x="96" y="1074"/>
            <a:chExt cx="5568" cy="2142"/>
          </a:xfrm>
        </p:grpSpPr>
        <p:pic>
          <p:nvPicPr>
            <p:cNvPr id="274447" name="Picture 15" descr="f_lossintcoll129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074"/>
              <a:ext cx="5568" cy="2142"/>
            </a:xfrm>
            <a:prstGeom prst="rect">
              <a:avLst/>
            </a:prstGeom>
            <a:noFill/>
          </p:spPr>
        </p:pic>
        <p:sp>
          <p:nvSpPr>
            <p:cNvPr id="274442" name="Text Box 10"/>
            <p:cNvSpPr txBox="1">
              <a:spLocks noChangeArrowheads="1"/>
            </p:cNvSpPr>
            <p:nvPr/>
          </p:nvSpPr>
          <p:spPr bwMode="auto">
            <a:xfrm>
              <a:off x="1536" y="1296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4443" name="Text Box 11"/>
            <p:cNvSpPr txBox="1">
              <a:spLocks noChangeArrowheads="1"/>
            </p:cNvSpPr>
            <p:nvPr/>
          </p:nvSpPr>
          <p:spPr bwMode="auto">
            <a:xfrm>
              <a:off x="3981" y="134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4444" name="Text Box 12"/>
            <p:cNvSpPr txBox="1">
              <a:spLocks noChangeArrowheads="1"/>
            </p:cNvSpPr>
            <p:nvPr/>
          </p:nvSpPr>
          <p:spPr bwMode="auto">
            <a:xfrm>
              <a:off x="1917" y="172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00"/>
                  </a:solidFill>
                </a:rPr>
                <a:t>1 LR in 8 (33m)</a:t>
              </a:r>
            </a:p>
          </p:txBody>
        </p:sp>
        <p:sp>
          <p:nvSpPr>
            <p:cNvPr id="274445" name="Text Box 13"/>
            <p:cNvSpPr txBox="1">
              <a:spLocks noChangeArrowheads="1"/>
            </p:cNvSpPr>
            <p:nvPr/>
          </p:nvSpPr>
          <p:spPr bwMode="auto">
            <a:xfrm>
              <a:off x="4464" y="172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FF00FF"/>
                  </a:solidFill>
                </a:rPr>
                <a:t>1 LR in 8 (33m)</a:t>
              </a:r>
            </a:p>
          </p:txBody>
        </p:sp>
        <p:sp>
          <p:nvSpPr>
            <p:cNvPr id="274446" name="Text Box 14"/>
            <p:cNvSpPr txBox="1">
              <a:spLocks noChangeArrowheads="1"/>
            </p:cNvSpPr>
            <p:nvPr/>
          </p:nvSpPr>
          <p:spPr bwMode="auto">
            <a:xfrm>
              <a:off x="4704" y="220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  <p:sp>
          <p:nvSpPr>
            <p:cNvPr id="274448" name="Text Box 16"/>
            <p:cNvSpPr txBox="1">
              <a:spLocks noChangeArrowheads="1"/>
            </p:cNvSpPr>
            <p:nvPr/>
          </p:nvSpPr>
          <p:spPr bwMode="auto">
            <a:xfrm>
              <a:off x="2064" y="2160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smtClean="0">
                  <a:solidFill>
                    <a:srgbClr val="009900"/>
                  </a:solidFill>
                </a:rPr>
                <a:t>1 LR in 2 (22m)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74451" name="Oval 19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2" name="Rectangle 20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3" name="AutoShape 21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4" name="AutoShape 22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5" name="Text Box 23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no Long Range interactions</a:t>
              </a:r>
            </a:p>
          </p:txBody>
        </p:sp>
        <p:sp>
          <p:nvSpPr>
            <p:cNvPr id="274456" name="Text Box 24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smtClean="0">
                  <a:solidFill>
                    <a:srgbClr val="000000"/>
                  </a:solidFill>
                </a:rPr>
                <a:t>with Long Range</a:t>
              </a:r>
            </a:p>
          </p:txBody>
        </p:sp>
        <p:sp>
          <p:nvSpPr>
            <p:cNvPr id="274457" name="Rectangle 25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58" name="Line 26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4460" name="Line 28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27902</TotalTime>
  <Words>988</Words>
  <Application>Microsoft Office PowerPoint</Application>
  <PresentationFormat>On-screen Show (4:3)</PresentationFormat>
  <Paragraphs>129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Pixel</vt:lpstr>
      <vt:lpstr>Default Design</vt:lpstr>
      <vt:lpstr>Summary Tuesday 24.8.</vt:lpstr>
      <vt:lpstr>New filling scheme</vt:lpstr>
      <vt:lpstr>Noise issue for tune feedback</vt:lpstr>
      <vt:lpstr>First time lumi above 10e31 (in CMS)</vt:lpstr>
      <vt:lpstr>12 hour history</vt:lpstr>
      <vt:lpstr>Fill 1301</vt:lpstr>
      <vt:lpstr>Fill 1301</vt:lpstr>
      <vt:lpstr>Fill 1298</vt:lpstr>
      <vt:lpstr>Fill 1295</vt:lpstr>
      <vt:lpstr>Fill 1301</vt:lpstr>
      <vt:lpstr>List of Ongoing/Pending Work I</vt:lpstr>
      <vt:lpstr>List of Ongoing/Pending Work II</vt:lpstr>
      <vt:lpstr>Program today</vt:lpstr>
      <vt:lpstr>Week 34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assmann</cp:lastModifiedBy>
  <cp:revision>514</cp:revision>
  <dcterms:created xsi:type="dcterms:W3CDTF">2010-08-19T04:51:42Z</dcterms:created>
  <dcterms:modified xsi:type="dcterms:W3CDTF">2010-08-25T06:26:09Z</dcterms:modified>
</cp:coreProperties>
</file>