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4"/>
  </p:notesMasterIdLst>
  <p:handoutMasterIdLst>
    <p:handoutMasterId r:id="rId15"/>
  </p:handoutMasterIdLst>
  <p:sldIdLst>
    <p:sldId id="912" r:id="rId2"/>
    <p:sldId id="928" r:id="rId3"/>
    <p:sldId id="921" r:id="rId4"/>
    <p:sldId id="927" r:id="rId5"/>
    <p:sldId id="929" r:id="rId6"/>
    <p:sldId id="917" r:id="rId7"/>
    <p:sldId id="930" r:id="rId8"/>
    <p:sldId id="924" r:id="rId9"/>
    <p:sldId id="918" r:id="rId10"/>
    <p:sldId id="919" r:id="rId11"/>
    <p:sldId id="925" r:id="rId12"/>
    <p:sldId id="931" r:id="rId13"/>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5262" autoAdjust="0"/>
  </p:normalViewPr>
  <p:slideViewPr>
    <p:cSldViewPr>
      <p:cViewPr>
        <p:scale>
          <a:sx n="100" d="100"/>
          <a:sy n="100" d="100"/>
        </p:scale>
        <p:origin x="-132" y="-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5/30/2010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29-05-10</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29-05-10</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29-05-10</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29-05-10</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29-05-10</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29-05-10</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29-05-10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29-05-10</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29-05-10</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29-05-10</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29-05-10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29-05-10</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29-05-10</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29-05-10</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29-05-10</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Power cut</a:t>
            </a:r>
            <a:endParaRPr lang="en-GB" dirty="0"/>
          </a:p>
        </p:txBody>
      </p:sp>
      <p:sp>
        <p:nvSpPr>
          <p:cNvPr id="6" name="Content Placeholder 5"/>
          <p:cNvSpPr>
            <a:spLocks noGrp="1"/>
          </p:cNvSpPr>
          <p:nvPr>
            <p:ph idx="1"/>
          </p:nvPr>
        </p:nvSpPr>
        <p:spPr/>
        <p:txBody>
          <a:bodyPr/>
          <a:lstStyle/>
          <a:p>
            <a:r>
              <a:rPr lang="en-US" dirty="0" smtClean="0"/>
              <a:t>18kV cable for EMD404/E9 is heating</a:t>
            </a:r>
          </a:p>
          <a:p>
            <a:r>
              <a:rPr lang="en-US" dirty="0" smtClean="0"/>
              <a:t>23:20:54 Fire alarms in building 958 (BE) where the breaker is situated</a:t>
            </a:r>
          </a:p>
          <a:p>
            <a:r>
              <a:rPr lang="en-US" dirty="0" smtClean="0"/>
              <a:t>Breaker trips, but brings down also 66kV transformer EHT7</a:t>
            </a:r>
          </a:p>
          <a:p>
            <a:r>
              <a:rPr lang="en-US" dirty="0" smtClean="0"/>
              <a:t>EHT7 feeds North zone loop, SPS, LHC point 1 and further the LHC loop</a:t>
            </a:r>
          </a:p>
          <a:p>
            <a:r>
              <a:rPr lang="en-US" dirty="0" smtClean="0"/>
              <a:t>Power </a:t>
            </a:r>
            <a:r>
              <a:rPr lang="en-US" dirty="0" smtClean="0"/>
              <a:t>was reestablished in 28 s following a successful auto-transfer</a:t>
            </a:r>
            <a:endParaRPr lang="en-GB" dirty="0"/>
          </a:p>
        </p:txBody>
      </p:sp>
      <p:sp>
        <p:nvSpPr>
          <p:cNvPr id="7" name="Date Placeholder 6"/>
          <p:cNvSpPr>
            <a:spLocks noGrp="1"/>
          </p:cNvSpPr>
          <p:nvPr>
            <p:ph type="dt" sz="half" idx="12"/>
          </p:nvPr>
        </p:nvSpPr>
        <p:spPr/>
        <p:txBody>
          <a:bodyPr/>
          <a:lstStyle/>
          <a:p>
            <a:r>
              <a:rPr lang="en-US" smtClean="0"/>
              <a:t>29-05-10</a:t>
            </a:r>
            <a:endParaRPr lang="en-US" dirty="0"/>
          </a:p>
        </p:txBody>
      </p:sp>
      <p:sp>
        <p:nvSpPr>
          <p:cNvPr id="8" name="Footer Placeholder 7"/>
          <p:cNvSpPr>
            <a:spLocks noGrp="1"/>
          </p:cNvSpPr>
          <p:nvPr>
            <p:ph type="ftr" sz="quarter" idx="10"/>
          </p:nvPr>
        </p:nvSpPr>
        <p:spPr/>
        <p:txBody>
          <a:bodyPr/>
          <a:lstStyle/>
          <a:p>
            <a:r>
              <a:rPr lang="en-US" smtClean="0"/>
              <a:t>LHC status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Cryogenics</a:t>
            </a:r>
            <a:endParaRPr lang="en-GB" dirty="0"/>
          </a:p>
        </p:txBody>
      </p:sp>
      <p:sp>
        <p:nvSpPr>
          <p:cNvPr id="3" name="Content Placeholder 2"/>
          <p:cNvSpPr>
            <a:spLocks noGrp="1"/>
          </p:cNvSpPr>
          <p:nvPr>
            <p:ph idx="1"/>
          </p:nvPr>
        </p:nvSpPr>
        <p:spPr>
          <a:xfrm>
            <a:off x="357158" y="928670"/>
            <a:ext cx="8229600" cy="5111750"/>
          </a:xfrm>
        </p:spPr>
        <p:txBody>
          <a:bodyPr/>
          <a:lstStyle/>
          <a:p>
            <a:r>
              <a:rPr lang="en-US" dirty="0" smtClean="0"/>
              <a:t>P4</a:t>
            </a:r>
          </a:p>
          <a:p>
            <a:pPr lvl="1"/>
            <a:r>
              <a:rPr lang="en-US" dirty="0" smtClean="0"/>
              <a:t>QSCB compressor station for 4.5K fridge and QSCCB upper compressor station for cold compressor station</a:t>
            </a:r>
          </a:p>
          <a:p>
            <a:pPr lvl="1"/>
            <a:r>
              <a:rPr lang="en-US" dirty="0" smtClean="0"/>
              <a:t>Effect sector 4-5</a:t>
            </a:r>
          </a:p>
          <a:p>
            <a:r>
              <a:rPr lang="en-US" dirty="0" smtClean="0"/>
              <a:t>P6</a:t>
            </a:r>
          </a:p>
          <a:p>
            <a:pPr lvl="1"/>
            <a:r>
              <a:rPr lang="en-US" dirty="0" smtClean="0"/>
              <a:t>CS and CM for both sectors</a:t>
            </a:r>
          </a:p>
          <a:p>
            <a:r>
              <a:rPr lang="en-US" dirty="0" smtClean="0"/>
              <a:t>P8</a:t>
            </a:r>
          </a:p>
          <a:p>
            <a:pPr lvl="1"/>
            <a:r>
              <a:rPr lang="en-US" dirty="0" smtClean="0"/>
              <a:t>QSCCB upper compressor station for cold compressor station</a:t>
            </a:r>
          </a:p>
          <a:p>
            <a:pPr lvl="1"/>
            <a:r>
              <a:rPr lang="en-US" dirty="0" smtClean="0"/>
              <a:t>Full stop for cold compressor station</a:t>
            </a:r>
          </a:p>
          <a:p>
            <a:pPr lvl="1"/>
            <a:r>
              <a:rPr lang="en-US" dirty="0" smtClean="0"/>
              <a:t>Effected sectors 7-8 and 8-1</a:t>
            </a:r>
          </a:p>
          <a:p>
            <a:pPr lvl="1"/>
            <a:endParaRPr lang="en-US" i="1" dirty="0" smtClean="0"/>
          </a:p>
          <a:p>
            <a:pPr lvl="1"/>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29-05-10</a:t>
            </a:r>
            <a:endParaRPr lang="en-US" dirty="0"/>
          </a:p>
        </p:txBody>
      </p:sp>
      <p:sp>
        <p:nvSpPr>
          <p:cNvPr id="6" name="TextBox 5"/>
          <p:cNvSpPr txBox="1"/>
          <p:nvPr/>
        </p:nvSpPr>
        <p:spPr>
          <a:xfrm>
            <a:off x="857224" y="5500702"/>
            <a:ext cx="7286676" cy="400110"/>
          </a:xfrm>
          <a:prstGeom prst="rect">
            <a:avLst/>
          </a:prstGeom>
          <a:noFill/>
        </p:spPr>
        <p:txBody>
          <a:bodyPr wrap="square" rtlCol="0">
            <a:spAutoFit/>
          </a:bodyPr>
          <a:lstStyle/>
          <a:p>
            <a:r>
              <a:rPr lang="en-US" b="1" dirty="0" smtClean="0">
                <a:solidFill>
                  <a:srgbClr val="FF0000"/>
                </a:solidFill>
              </a:rPr>
              <a:t>Latest estimate – end Sunday morning</a:t>
            </a:r>
            <a:endParaRPr lang="en-GB" b="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Outstanding</a:t>
            </a:r>
            <a:endParaRPr lang="en-US" dirty="0"/>
          </a:p>
        </p:txBody>
      </p:sp>
      <p:sp>
        <p:nvSpPr>
          <p:cNvPr id="3" name="Content Placeholder 2"/>
          <p:cNvSpPr>
            <a:spLocks noGrp="1"/>
          </p:cNvSpPr>
          <p:nvPr>
            <p:ph idx="1"/>
          </p:nvPr>
        </p:nvSpPr>
        <p:spPr>
          <a:xfrm>
            <a:off x="457200" y="990600"/>
            <a:ext cx="8229600" cy="5111750"/>
          </a:xfrm>
        </p:spPr>
        <p:txBody>
          <a:bodyPr/>
          <a:lstStyle/>
          <a:p>
            <a:r>
              <a:rPr lang="en-US" dirty="0" smtClean="0"/>
              <a:t>RF</a:t>
            </a:r>
          </a:p>
          <a:p>
            <a:pPr lvl="1"/>
            <a:r>
              <a:rPr lang="en-US" dirty="0" smtClean="0"/>
              <a:t>One cavity B1 – fill status not clear, despite access and checks yesterday</a:t>
            </a:r>
            <a:endParaRPr lang="en-US" dirty="0" smtClean="0"/>
          </a:p>
          <a:p>
            <a:r>
              <a:rPr lang="en-US" dirty="0" smtClean="0"/>
              <a:t>Front-ends</a:t>
            </a:r>
          </a:p>
          <a:p>
            <a:pPr lvl="1"/>
            <a:r>
              <a:rPr lang="en-US" dirty="0" smtClean="0"/>
              <a:t>Continuous FFT for beam 2 and </a:t>
            </a:r>
            <a:r>
              <a:rPr lang="en-US" dirty="0" err="1" smtClean="0"/>
              <a:t>brans</a:t>
            </a:r>
            <a:r>
              <a:rPr lang="en-US" dirty="0" smtClean="0"/>
              <a:t> not working yet.</a:t>
            </a:r>
            <a:endParaRPr lang="en-US" dirty="0" smtClean="0"/>
          </a:p>
          <a:p>
            <a:r>
              <a:rPr lang="en-US" dirty="0" smtClean="0"/>
              <a:t>Experiments magnets</a:t>
            </a:r>
          </a:p>
          <a:p>
            <a:pPr lvl="1"/>
            <a:r>
              <a:rPr lang="en-US" dirty="0" smtClean="0"/>
              <a:t>Alice solenoid on, Atlas </a:t>
            </a:r>
            <a:r>
              <a:rPr lang="en-US" dirty="0" err="1" smtClean="0"/>
              <a:t>Toroid</a:t>
            </a:r>
            <a:r>
              <a:rPr lang="en-US" dirty="0" smtClean="0"/>
              <a:t> coming up, otherwise all still off</a:t>
            </a:r>
          </a:p>
          <a:p>
            <a:r>
              <a:rPr lang="en-US" dirty="0" smtClean="0"/>
              <a:t>SVCs</a:t>
            </a:r>
            <a:endParaRPr lang="en-US" dirty="0" smtClean="0"/>
          </a:p>
          <a:p>
            <a:r>
              <a:rPr lang="en-US" dirty="0" smtClean="0"/>
              <a:t>Cryogenics</a:t>
            </a:r>
          </a:p>
          <a:p>
            <a:endParaRPr lang="en-US"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29-05-10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GB" dirty="0"/>
          </a:p>
        </p:txBody>
      </p:sp>
      <p:sp>
        <p:nvSpPr>
          <p:cNvPr id="3" name="Content Placeholder 2"/>
          <p:cNvSpPr>
            <a:spLocks noGrp="1"/>
          </p:cNvSpPr>
          <p:nvPr>
            <p:ph idx="1"/>
          </p:nvPr>
        </p:nvSpPr>
        <p:spPr/>
        <p:txBody>
          <a:bodyPr/>
          <a:lstStyle/>
          <a:p>
            <a:r>
              <a:rPr lang="en-US" dirty="0" smtClean="0"/>
              <a:t>Re-establish circulating beam</a:t>
            </a:r>
          </a:p>
          <a:p>
            <a:pPr lvl="1"/>
            <a:r>
              <a:rPr lang="en-US" dirty="0" smtClean="0"/>
              <a:t>Careful checks of hump (nice clean conditions)</a:t>
            </a:r>
          </a:p>
          <a:p>
            <a:pPr lvl="1"/>
            <a:r>
              <a:rPr lang="en-US" dirty="0" smtClean="0"/>
              <a:t>Full check of all beam instrumentation system</a:t>
            </a:r>
          </a:p>
          <a:p>
            <a:r>
              <a:rPr lang="en-US" dirty="0" smtClean="0"/>
              <a:t>TDI settings check</a:t>
            </a:r>
          </a:p>
          <a:p>
            <a:r>
              <a:rPr lang="en-US" dirty="0" smtClean="0"/>
              <a:t>Ramp</a:t>
            </a:r>
          </a:p>
          <a:p>
            <a:r>
              <a:rPr lang="en-US" smtClean="0"/>
              <a:t>Transverse damper</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29-05-10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Configuration</a:t>
            </a:r>
            <a:endParaRPr lang="en-US"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29-05-10</a:t>
            </a:r>
            <a:endParaRPr lang="en-US" dirty="0"/>
          </a:p>
        </p:txBody>
      </p:sp>
      <p:pic>
        <p:nvPicPr>
          <p:cNvPr id="7" name="Picture 6"/>
          <p:cNvPicPr>
            <a:picLocks noChangeAspect="1"/>
          </p:cNvPicPr>
          <p:nvPr/>
        </p:nvPicPr>
        <p:blipFill>
          <a:blip r:embed="rId2" cstate="print"/>
          <a:stretch>
            <a:fillRect/>
          </a:stretch>
        </p:blipFill>
        <p:spPr>
          <a:xfrm>
            <a:off x="1219200" y="914400"/>
            <a:ext cx="6400800" cy="530909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14400"/>
            <a:ext cx="8229600" cy="5111750"/>
          </a:xfrm>
        </p:spPr>
        <p:txBody>
          <a:bodyPr/>
          <a:lstStyle/>
          <a:p>
            <a:r>
              <a:rPr lang="en-US" dirty="0" smtClean="0"/>
              <a:t>The fault was not on the 400 kV but rather on a cable terminal inside the 404 cabinet; it connects the BE9 bus bars to the North Area loop. </a:t>
            </a:r>
          </a:p>
          <a:p>
            <a:r>
              <a:rPr lang="en-US" dirty="0" smtClean="0"/>
              <a:t>An arc developed inside the cabinet and then a short between phases. The circuit breaker did not open on the short because of the arc; instead it opened on thermal protection after 250 ms; then, the 66 kV supply through cabinet 27 (which was sensing the fault since the incident started in cabinet 404)  triggered,  shutting down the PS, the SPS and the general services LHC loop.  All the machine, experiments  and infrastructure systems were affected. </a:t>
            </a:r>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29-05-10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Saturday 18:00</a:t>
            </a:r>
            <a:endParaRPr lang="en-US" dirty="0"/>
          </a:p>
        </p:txBody>
      </p:sp>
      <p:sp>
        <p:nvSpPr>
          <p:cNvPr id="3" name="Content Placeholder 2"/>
          <p:cNvSpPr>
            <a:spLocks noGrp="1"/>
          </p:cNvSpPr>
          <p:nvPr>
            <p:ph idx="1"/>
          </p:nvPr>
        </p:nvSpPr>
        <p:spPr/>
        <p:txBody>
          <a:bodyPr/>
          <a:lstStyle/>
          <a:p>
            <a:r>
              <a:rPr lang="en-US" dirty="0" smtClean="0"/>
              <a:t>We </a:t>
            </a:r>
            <a:r>
              <a:rPr lang="en-US" dirty="0" smtClean="0"/>
              <a:t>are now back to the nominal configuration having excluded cabinet 404 and the cable between it and the BA80 (see diagram below). </a:t>
            </a:r>
            <a:r>
              <a:rPr lang="en-US" dirty="0" err="1" smtClean="0"/>
              <a:t>i.e</a:t>
            </a:r>
            <a:r>
              <a:rPr lang="en-US" dirty="0" smtClean="0"/>
              <a:t> the NA loop is not a loop anymore. </a:t>
            </a:r>
            <a:endParaRPr lang="en-US" dirty="0" smtClean="0"/>
          </a:p>
          <a:p>
            <a:r>
              <a:rPr lang="en-US" dirty="0" smtClean="0"/>
              <a:t>EPC </a:t>
            </a:r>
            <a:r>
              <a:rPr lang="en-US" dirty="0" smtClean="0"/>
              <a:t>is presently switching in the SVCs.</a:t>
            </a:r>
          </a:p>
          <a:p>
            <a:r>
              <a:rPr lang="en-US" dirty="0" smtClean="0"/>
              <a:t>It is yet another occurrence of a cable terminal fault. We are carefully analyzing these terminals and their screen connections; we will bring systematic consolidation when the findings are conclusive</a:t>
            </a:r>
            <a:r>
              <a:rPr lang="en-US" dirty="0" smtClean="0"/>
              <a:t>.</a:t>
            </a:r>
          </a:p>
          <a:p>
            <a:endParaRPr lang="en-US"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29-05-10</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Recovery</a:t>
            </a:r>
            <a:endParaRPr lang="en-GB" dirty="0"/>
          </a:p>
        </p:txBody>
      </p:sp>
      <p:sp>
        <p:nvSpPr>
          <p:cNvPr id="3" name="Content Placeholder 2"/>
          <p:cNvSpPr>
            <a:spLocks noGrp="1"/>
          </p:cNvSpPr>
          <p:nvPr>
            <p:ph idx="1"/>
          </p:nvPr>
        </p:nvSpPr>
        <p:spPr>
          <a:xfrm>
            <a:off x="500034" y="857232"/>
            <a:ext cx="8229600" cy="5111750"/>
          </a:xfrm>
        </p:spPr>
        <p:txBody>
          <a:bodyPr/>
          <a:lstStyle/>
          <a:p>
            <a:r>
              <a:rPr lang="en-US" dirty="0" smtClean="0"/>
              <a:t>Major effort Saturday</a:t>
            </a:r>
          </a:p>
          <a:p>
            <a:pPr lvl="1"/>
            <a:r>
              <a:rPr lang="en-US" dirty="0" smtClean="0"/>
              <a:t>EL, SVC, Cooling, ventilation, vacuum, controls, BI, power converters, cryogenics, RF</a:t>
            </a:r>
          </a:p>
          <a:p>
            <a:pPr lvl="1"/>
            <a:r>
              <a:rPr lang="en-US" dirty="0" smtClean="0"/>
              <a:t>Access plus RP as required </a:t>
            </a:r>
          </a:p>
          <a:p>
            <a:endParaRPr lang="en-US" dirty="0" smtClean="0"/>
          </a:p>
          <a:p>
            <a:endParaRPr lang="en-US" dirty="0" smtClean="0"/>
          </a:p>
          <a:p>
            <a:r>
              <a:rPr lang="en-US" dirty="0" smtClean="0"/>
              <a:t>Booster </a:t>
            </a:r>
            <a:r>
              <a:rPr lang="en-US" dirty="0" smtClean="0"/>
              <a:t>back up early Saturday morning, </a:t>
            </a:r>
            <a:endParaRPr lang="en-US" dirty="0" smtClean="0"/>
          </a:p>
          <a:p>
            <a:r>
              <a:rPr lang="en-US" dirty="0" smtClean="0"/>
              <a:t>PS </a:t>
            </a:r>
            <a:r>
              <a:rPr lang="en-US" dirty="0" smtClean="0"/>
              <a:t>Saturday </a:t>
            </a:r>
            <a:r>
              <a:rPr lang="en-US" dirty="0" smtClean="0"/>
              <a:t>afternoon</a:t>
            </a:r>
          </a:p>
          <a:p>
            <a:pPr lvl="1"/>
            <a:r>
              <a:rPr lang="en-US" dirty="0" smtClean="0"/>
              <a:t> AD </a:t>
            </a:r>
            <a:r>
              <a:rPr lang="en-US" dirty="0" smtClean="0"/>
              <a:t>still </a:t>
            </a:r>
            <a:r>
              <a:rPr lang="en-US" dirty="0" smtClean="0"/>
              <a:t>does not have beam – cooling pump problem target area </a:t>
            </a:r>
          </a:p>
          <a:p>
            <a:r>
              <a:rPr lang="en-US" dirty="0" smtClean="0"/>
              <a:t>SPS </a:t>
            </a:r>
            <a:r>
              <a:rPr lang="en-US" dirty="0" smtClean="0"/>
              <a:t>late Saturday evening </a:t>
            </a:r>
            <a:endParaRPr lang="en-US" dirty="0" smtClean="0"/>
          </a:p>
          <a:p>
            <a:pPr lvl="1"/>
            <a:r>
              <a:rPr lang="en-US" dirty="0" smtClean="0"/>
              <a:t>North </a:t>
            </a:r>
            <a:r>
              <a:rPr lang="en-US" dirty="0" smtClean="0"/>
              <a:t>area &amp; </a:t>
            </a:r>
            <a:r>
              <a:rPr lang="en-US" dirty="0" smtClean="0"/>
              <a:t>CNGS</a:t>
            </a:r>
            <a:endParaRPr lang="en-US" dirty="0" smtClean="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29-05-10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LHC recovery</a:t>
            </a:r>
            <a:endParaRPr lang="en-GB" dirty="0"/>
          </a:p>
        </p:txBody>
      </p:sp>
      <p:sp>
        <p:nvSpPr>
          <p:cNvPr id="3" name="Content Placeholder 2"/>
          <p:cNvSpPr>
            <a:spLocks noGrp="1"/>
          </p:cNvSpPr>
          <p:nvPr>
            <p:ph idx="1"/>
          </p:nvPr>
        </p:nvSpPr>
        <p:spPr>
          <a:xfrm>
            <a:off x="357158" y="1000108"/>
            <a:ext cx="8229600" cy="5111750"/>
          </a:xfrm>
        </p:spPr>
        <p:txBody>
          <a:bodyPr/>
          <a:lstStyle/>
          <a:p>
            <a:r>
              <a:rPr lang="en-US" dirty="0" smtClean="0"/>
              <a:t>Power cut  caused 3 trips that </a:t>
            </a:r>
            <a:r>
              <a:rPr lang="en-US" dirty="0" smtClean="0"/>
              <a:t>required </a:t>
            </a:r>
            <a:r>
              <a:rPr lang="en-US" dirty="0" smtClean="0"/>
              <a:t>further investigation </a:t>
            </a:r>
          </a:p>
          <a:p>
            <a:pPr lvl="1"/>
            <a:r>
              <a:rPr lang="en-US" dirty="0" smtClean="0"/>
              <a:t>RB.A45 (MB.B21R4) : heater discharge</a:t>
            </a:r>
          </a:p>
          <a:p>
            <a:pPr lvl="1"/>
            <a:r>
              <a:rPr lang="en-US" dirty="0" smtClean="0"/>
              <a:t>RB.A81(MB.C32L1) : heater discharge</a:t>
            </a:r>
          </a:p>
          <a:p>
            <a:pPr lvl="1"/>
            <a:r>
              <a:rPr lang="en-US" dirty="0" smtClean="0"/>
              <a:t>MQ.25L1 : Only 1 of 2 heaters fired?!</a:t>
            </a:r>
          </a:p>
          <a:p>
            <a:r>
              <a:rPr lang="en-US" dirty="0" smtClean="0"/>
              <a:t>All Switches now closed and QPS reset for all circuits</a:t>
            </a:r>
          </a:p>
          <a:p>
            <a:r>
              <a:rPr lang="en-US" dirty="0" smtClean="0"/>
              <a:t>EPC had </a:t>
            </a:r>
            <a:r>
              <a:rPr lang="en-US" dirty="0" smtClean="0"/>
              <a:t>~20 circuits that </a:t>
            </a:r>
            <a:r>
              <a:rPr lang="en-US" dirty="0" smtClean="0"/>
              <a:t>needed attention</a:t>
            </a:r>
          </a:p>
          <a:p>
            <a:pPr lvl="1"/>
            <a:r>
              <a:rPr lang="en-US" dirty="0" smtClean="0"/>
              <a:t>all fixed Saturday morning (Valerie Montabonnet)</a:t>
            </a:r>
            <a:endParaRPr lang="en-US" dirty="0" smtClean="0"/>
          </a:p>
          <a:p>
            <a:r>
              <a:rPr lang="en-US" dirty="0" smtClean="0"/>
              <a:t>Collimators OK </a:t>
            </a:r>
            <a:endParaRPr lang="en-US" dirty="0" smtClean="0"/>
          </a:p>
          <a:p>
            <a:r>
              <a:rPr lang="en-US" dirty="0" smtClean="0"/>
              <a:t>MKI8 power supply access may be required</a:t>
            </a:r>
          </a:p>
          <a:p>
            <a:r>
              <a:rPr lang="en-US" dirty="0" smtClean="0"/>
              <a:t>Access system: LHC Access system is operational </a:t>
            </a:r>
          </a:p>
          <a:p>
            <a:pPr lvl="1"/>
            <a:r>
              <a:rPr lang="en-US" dirty="0" smtClean="0"/>
              <a:t>has one 48V power supply warning</a:t>
            </a:r>
            <a:br>
              <a:rPr lang="en-US" dirty="0" smtClean="0"/>
            </a:b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29-05-10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LHC recovery</a:t>
            </a:r>
            <a:endParaRPr lang="en-GB" dirty="0"/>
          </a:p>
        </p:txBody>
      </p:sp>
      <p:sp>
        <p:nvSpPr>
          <p:cNvPr id="3" name="Content Placeholder 2"/>
          <p:cNvSpPr>
            <a:spLocks noGrp="1"/>
          </p:cNvSpPr>
          <p:nvPr>
            <p:ph idx="1"/>
          </p:nvPr>
        </p:nvSpPr>
        <p:spPr>
          <a:xfrm>
            <a:off x="285720" y="1000108"/>
            <a:ext cx="8229600" cy="5111750"/>
          </a:xfrm>
        </p:spPr>
        <p:txBody>
          <a:bodyPr/>
          <a:lstStyle/>
          <a:p>
            <a:pPr marL="342900" lvl="1" indent="-342900">
              <a:buClr>
                <a:schemeClr val="bg2"/>
              </a:buClr>
              <a:buSzPct val="75000"/>
              <a:buFont typeface="Wingdings" pitchFamily="2" charset="2"/>
              <a:buChar char="n"/>
            </a:pPr>
            <a:r>
              <a:rPr lang="en-US" dirty="0" smtClean="0"/>
              <a:t>Transverse dampers (</a:t>
            </a:r>
            <a:r>
              <a:rPr lang="en-GB" dirty="0" smtClean="0"/>
              <a:t>E. Montesinos, Daniel </a:t>
            </a:r>
            <a:r>
              <a:rPr lang="en-GB" dirty="0" smtClean="0"/>
              <a:t>Valuch)</a:t>
            </a:r>
            <a:endParaRPr lang="en-US" dirty="0" smtClean="0"/>
          </a:p>
          <a:p>
            <a:pPr lvl="1"/>
            <a:r>
              <a:rPr lang="en-US" dirty="0" smtClean="0"/>
              <a:t>All ADT low level crates in the SR4 are up and running, FESA classes up and running, clocks </a:t>
            </a:r>
            <a:r>
              <a:rPr lang="en-US" dirty="0" smtClean="0"/>
              <a:t>present</a:t>
            </a:r>
          </a:p>
          <a:p>
            <a:pPr lvl="1"/>
            <a:r>
              <a:rPr lang="en-US" dirty="0" smtClean="0"/>
              <a:t>Opened </a:t>
            </a:r>
            <a:r>
              <a:rPr lang="en-US" dirty="0" smtClean="0"/>
              <a:t>all analogue switches to disable the transverse feedback. Needs to be switched back on by expert when the ADT is required. </a:t>
            </a:r>
            <a:r>
              <a:rPr lang="en-US" dirty="0" smtClean="0"/>
              <a:t>Need </a:t>
            </a:r>
            <a:r>
              <a:rPr lang="en-US" dirty="0" smtClean="0"/>
              <a:t>to be </a:t>
            </a:r>
            <a:r>
              <a:rPr lang="en-US" dirty="0" smtClean="0"/>
              <a:t>verified </a:t>
            </a:r>
            <a:r>
              <a:rPr lang="en-US" dirty="0" smtClean="0"/>
              <a:t>when the beam is back. </a:t>
            </a:r>
            <a:endParaRPr lang="en-US" dirty="0" smtClean="0"/>
          </a:p>
          <a:p>
            <a:pPr lvl="1"/>
            <a:r>
              <a:rPr lang="en-US" dirty="0" smtClean="0"/>
              <a:t>Set </a:t>
            </a:r>
            <a:r>
              <a:rPr lang="en-US" dirty="0" smtClean="0"/>
              <a:t>some triggers used by the ADT fixed display, they are persistent so they should initialize correctly next time.</a:t>
            </a:r>
            <a:endParaRPr lang="en-GB" dirty="0" smtClean="0"/>
          </a:p>
          <a:p>
            <a:r>
              <a:rPr lang="en-US" dirty="0" smtClean="0"/>
              <a:t>Injection kickers – good to go</a:t>
            </a:r>
          </a:p>
          <a:p>
            <a:r>
              <a:rPr lang="en-US" dirty="0" smtClean="0"/>
              <a:t>Beam instrumentation</a:t>
            </a:r>
          </a:p>
          <a:p>
            <a:pPr lvl="1"/>
            <a:r>
              <a:rPr lang="en-US" dirty="0" smtClean="0"/>
              <a:t>numerous front-ends down – local resets </a:t>
            </a:r>
            <a:r>
              <a:rPr lang="en-US" dirty="0" err="1" smtClean="0"/>
              <a:t>requierd</a:t>
            </a:r>
            <a:endParaRPr lang="en-US" dirty="0" smtClean="0"/>
          </a:p>
          <a:p>
            <a:pPr lvl="1"/>
            <a:r>
              <a:rPr lang="en-US" dirty="0" smtClean="0"/>
              <a:t>OP - mini dry run</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29-05-10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LHC </a:t>
            </a:r>
            <a:r>
              <a:rPr lang="en-US" dirty="0" smtClean="0"/>
              <a:t>recovery - vacuum</a:t>
            </a:r>
            <a:endParaRPr lang="en-US" dirty="0"/>
          </a:p>
        </p:txBody>
      </p:sp>
      <p:sp>
        <p:nvSpPr>
          <p:cNvPr id="6" name="Content Placeholder 5"/>
          <p:cNvSpPr>
            <a:spLocks noGrp="1"/>
          </p:cNvSpPr>
          <p:nvPr>
            <p:ph idx="1"/>
          </p:nvPr>
        </p:nvSpPr>
        <p:spPr>
          <a:xfrm>
            <a:off x="457200" y="990600"/>
            <a:ext cx="8229600" cy="5111750"/>
          </a:xfrm>
        </p:spPr>
        <p:txBody>
          <a:bodyPr/>
          <a:lstStyle/>
          <a:p>
            <a:r>
              <a:rPr lang="en-US" dirty="0" smtClean="0"/>
              <a:t>All insulation vacuum equipment restarted and functioning.</a:t>
            </a:r>
          </a:p>
          <a:p>
            <a:r>
              <a:rPr lang="en-US" dirty="0" smtClean="0"/>
              <a:t>All beam vacuum equipment restarted/repaired. </a:t>
            </a:r>
            <a:endParaRPr lang="en-US" dirty="0" smtClean="0"/>
          </a:p>
          <a:p>
            <a:r>
              <a:rPr lang="en-US" dirty="0" smtClean="0"/>
              <a:t>All </a:t>
            </a:r>
            <a:r>
              <a:rPr lang="en-US" dirty="0" smtClean="0"/>
              <a:t>beam vacuum sector valves reopened except where the </a:t>
            </a:r>
            <a:r>
              <a:rPr lang="en-US" dirty="0" err="1" smtClean="0"/>
              <a:t>cryo</a:t>
            </a:r>
            <a:r>
              <a:rPr lang="en-US" dirty="0" smtClean="0"/>
              <a:t> temperature is not yet &lt; 5K at cavity in 4R and triplet + q4/d2 in 2L.</a:t>
            </a:r>
          </a:p>
          <a:p>
            <a:r>
              <a:rPr lang="en-US" dirty="0" smtClean="0"/>
              <a:t>SPS</a:t>
            </a:r>
            <a:r>
              <a:rPr lang="en-US" dirty="0" smtClean="0"/>
              <a:t>: All beam vacuum equipment functioning and sector valves open.</a:t>
            </a:r>
          </a:p>
          <a:p>
            <a:pPr>
              <a:buNone/>
            </a:pPr>
            <a:endParaRPr lang="en-US" dirty="0" smtClean="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r>
              <a:rPr lang="en-US" smtClean="0"/>
              <a:t>29-05-10</a:t>
            </a:r>
            <a:endParaRPr lang="en-US" dirty="0"/>
          </a:p>
        </p:txBody>
      </p:sp>
      <p:sp>
        <p:nvSpPr>
          <p:cNvPr id="8" name="TextBox 7"/>
          <p:cNvSpPr txBox="1"/>
          <p:nvPr/>
        </p:nvSpPr>
        <p:spPr>
          <a:xfrm>
            <a:off x="4429124" y="6072206"/>
            <a:ext cx="3857652" cy="400110"/>
          </a:xfrm>
          <a:prstGeom prst="rect">
            <a:avLst/>
          </a:prstGeom>
          <a:noFill/>
        </p:spPr>
        <p:txBody>
          <a:bodyPr wrap="square" rtlCol="0">
            <a:spAutoFit/>
          </a:bodyPr>
          <a:lstStyle/>
          <a:p>
            <a:r>
              <a:rPr lang="en-US" dirty="0" smtClean="0"/>
              <a:t>Paul Cruikshank &amp; team</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Cryogenics – summary 1/2</a:t>
            </a:r>
            <a:endParaRPr lang="en-GB" dirty="0"/>
          </a:p>
        </p:txBody>
      </p:sp>
      <p:sp>
        <p:nvSpPr>
          <p:cNvPr id="3" name="Content Placeholder 2"/>
          <p:cNvSpPr>
            <a:spLocks noGrp="1"/>
          </p:cNvSpPr>
          <p:nvPr>
            <p:ph idx="1"/>
          </p:nvPr>
        </p:nvSpPr>
        <p:spPr>
          <a:xfrm>
            <a:off x="428596" y="785794"/>
            <a:ext cx="8229600" cy="5572164"/>
          </a:xfrm>
        </p:spPr>
        <p:txBody>
          <a:bodyPr/>
          <a:lstStyle/>
          <a:p>
            <a:r>
              <a:rPr lang="en-US" dirty="0" smtClean="0"/>
              <a:t>P18</a:t>
            </a:r>
          </a:p>
          <a:p>
            <a:pPr lvl="1"/>
            <a:r>
              <a:rPr lang="en-US" dirty="0" smtClean="0"/>
              <a:t>QSCB compressor station for 4.5 K and QSCCB upper compressor station for cold compressors</a:t>
            </a:r>
          </a:p>
          <a:p>
            <a:pPr lvl="1"/>
            <a:r>
              <a:rPr lang="en-US" dirty="0" smtClean="0"/>
              <a:t>Full stop on whole installation</a:t>
            </a:r>
          </a:p>
          <a:p>
            <a:pPr lvl="1"/>
            <a:r>
              <a:rPr lang="en-US" dirty="0" smtClean="0"/>
              <a:t>Effected sector 12</a:t>
            </a:r>
          </a:p>
          <a:p>
            <a:r>
              <a:rPr lang="en-US" dirty="0" smtClean="0"/>
              <a:t>P2</a:t>
            </a:r>
          </a:p>
          <a:p>
            <a:pPr lvl="1"/>
            <a:r>
              <a:rPr lang="en-US" dirty="0" smtClean="0"/>
              <a:t>QSCCA compressor station for 4.5K fridge and full stop on whole installation</a:t>
            </a:r>
          </a:p>
          <a:p>
            <a:pPr lvl="1"/>
            <a:r>
              <a:rPr lang="en-US" dirty="0" smtClean="0"/>
              <a:t>Full stop on cold compressor station</a:t>
            </a:r>
          </a:p>
          <a:p>
            <a:pPr lvl="1"/>
            <a:r>
              <a:rPr lang="en-US" dirty="0" smtClean="0"/>
              <a:t>Effected sector 2-3</a:t>
            </a:r>
          </a:p>
          <a:p>
            <a:r>
              <a:rPr lang="en-US" dirty="0" smtClean="0"/>
              <a:t>P4</a:t>
            </a:r>
          </a:p>
          <a:p>
            <a:pPr lvl="1"/>
            <a:r>
              <a:rPr lang="en-US" dirty="0" smtClean="0"/>
              <a:t>QSCCA compressor station for upper compressor station for cold compressors</a:t>
            </a:r>
          </a:p>
          <a:p>
            <a:pPr lvl="1"/>
            <a:r>
              <a:rPr lang="en-US" dirty="0" smtClean="0"/>
              <a:t>Full stop on cold compressor station</a:t>
            </a:r>
          </a:p>
          <a:p>
            <a:pPr lvl="1"/>
            <a:r>
              <a:rPr lang="en-US" dirty="0" smtClean="0"/>
              <a:t>Effected sector 3-4</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r>
              <a:rPr lang="en-US" smtClean="0"/>
              <a:t>29-05-10</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35830</TotalTime>
  <Words>794</Words>
  <Application>Microsoft Office PowerPoint</Application>
  <PresentationFormat>On-screen Show (4:3)</PresentationFormat>
  <Paragraphs>115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Pixel</vt:lpstr>
      <vt:lpstr>Power cut</vt:lpstr>
      <vt:lpstr>Configuration</vt:lpstr>
      <vt:lpstr>Slide 3</vt:lpstr>
      <vt:lpstr>Saturday 18:00</vt:lpstr>
      <vt:lpstr>Recovery</vt:lpstr>
      <vt:lpstr>LHC recovery</vt:lpstr>
      <vt:lpstr>LHC recovery</vt:lpstr>
      <vt:lpstr>LHC recovery - vacuum</vt:lpstr>
      <vt:lpstr>Cryogenics – summary 1/2</vt:lpstr>
      <vt:lpstr>Cryogenics</vt:lpstr>
      <vt:lpstr>Outstanding</vt:lpstr>
      <vt:lpstr>Today</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1778</cp:revision>
  <dcterms:created xsi:type="dcterms:W3CDTF">2010-05-29T20:11:28Z</dcterms:created>
  <dcterms:modified xsi:type="dcterms:W3CDTF">2010-05-30T06:56:19Z</dcterms:modified>
</cp:coreProperties>
</file>