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912" r:id="rId2"/>
    <p:sldId id="913" r:id="rId3"/>
    <p:sldId id="914" r:id="rId4"/>
    <p:sldId id="915" r:id="rId5"/>
    <p:sldId id="920" r:id="rId6"/>
    <p:sldId id="916" r:id="rId7"/>
    <p:sldId id="911" r:id="rId8"/>
    <p:sldId id="917" r:id="rId9"/>
    <p:sldId id="918" r:id="rId10"/>
    <p:sldId id="919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132" y="-13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29-05-10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29-05-10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29-05-10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29-05-10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29-05-10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29-05-10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29-05-10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29-05-10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29-05-10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29-05-10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29-05-10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29-05-10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29-05-10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29-05-10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29-05-10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cut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18kV cable for EMD404/E9 is heating</a:t>
            </a:r>
          </a:p>
          <a:p>
            <a:r>
              <a:rPr lang="en-US" dirty="0" smtClean="0"/>
              <a:t>23:20:54 Fire alarms in building 958 (BE) where the breaker </a:t>
            </a:r>
            <a:r>
              <a:rPr lang="en-US" dirty="0" smtClean="0"/>
              <a:t>is situated</a:t>
            </a:r>
            <a:endParaRPr lang="en-US" dirty="0" smtClean="0"/>
          </a:p>
          <a:p>
            <a:r>
              <a:rPr lang="en-US" dirty="0" smtClean="0"/>
              <a:t>Breaker trips, but brings down also 66kV transformer EHT7</a:t>
            </a:r>
          </a:p>
          <a:p>
            <a:r>
              <a:rPr lang="en-US" dirty="0" smtClean="0"/>
              <a:t>EHT7 feeds North zone loop, SPS, LHC point 1 and further </a:t>
            </a:r>
            <a:r>
              <a:rPr lang="en-US" dirty="0" smtClean="0"/>
              <a:t>the LHC </a:t>
            </a:r>
            <a:r>
              <a:rPr lang="en-US" dirty="0" smtClean="0"/>
              <a:t>loop</a:t>
            </a:r>
          </a:p>
          <a:p>
            <a:r>
              <a:rPr lang="en-US" dirty="0" smtClean="0"/>
              <a:t>Internal auto transfer on CERN network repowering the </a:t>
            </a:r>
            <a:r>
              <a:rPr lang="en-US" dirty="0" err="1" smtClean="0"/>
              <a:t>busbar</a:t>
            </a:r>
            <a:r>
              <a:rPr lang="en-US" dirty="0" smtClean="0"/>
              <a:t> after </a:t>
            </a:r>
            <a:r>
              <a:rPr lang="en-US" dirty="0" smtClean="0"/>
              <a:t>some 10-20 seconds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29-05-10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Cryogenics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111750"/>
          </a:xfrm>
        </p:spPr>
        <p:txBody>
          <a:bodyPr/>
          <a:lstStyle/>
          <a:p>
            <a:r>
              <a:rPr lang="en-US" dirty="0" smtClean="0"/>
              <a:t>P4</a:t>
            </a:r>
          </a:p>
          <a:p>
            <a:pPr lvl="1"/>
            <a:r>
              <a:rPr lang="en-US" dirty="0" smtClean="0"/>
              <a:t>QSCB compressor station for 4.5K fridge and QSCCB upper compressor station for cold compressor station</a:t>
            </a:r>
          </a:p>
          <a:p>
            <a:pPr lvl="1"/>
            <a:r>
              <a:rPr lang="en-US" dirty="0" smtClean="0"/>
              <a:t>Effect sector 4-5</a:t>
            </a:r>
          </a:p>
          <a:p>
            <a:r>
              <a:rPr lang="en-US" dirty="0" smtClean="0"/>
              <a:t>P6</a:t>
            </a:r>
          </a:p>
          <a:p>
            <a:pPr lvl="1"/>
            <a:r>
              <a:rPr lang="en-US" dirty="0" smtClean="0"/>
              <a:t>CS and CM for both sectors</a:t>
            </a:r>
          </a:p>
          <a:p>
            <a:r>
              <a:rPr lang="en-US" dirty="0" smtClean="0"/>
              <a:t>P8</a:t>
            </a:r>
          </a:p>
          <a:p>
            <a:pPr lvl="1"/>
            <a:r>
              <a:rPr lang="en-US" dirty="0" smtClean="0"/>
              <a:t>QSCCB </a:t>
            </a:r>
            <a:r>
              <a:rPr lang="en-US" dirty="0" smtClean="0"/>
              <a:t>upper compressor station for cold compressor </a:t>
            </a:r>
            <a:r>
              <a:rPr lang="en-US" dirty="0" smtClean="0"/>
              <a:t>station</a:t>
            </a:r>
          </a:p>
          <a:p>
            <a:pPr lvl="1"/>
            <a:r>
              <a:rPr lang="en-US" dirty="0" smtClean="0"/>
              <a:t>Full stop for cold compressor station</a:t>
            </a:r>
          </a:p>
          <a:p>
            <a:pPr lvl="1"/>
            <a:r>
              <a:rPr lang="en-US" dirty="0" smtClean="0"/>
              <a:t>Effected sectors 7-8 and 8-1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At least 24 hours recovery. Should be back ~ midnight on Saturday. All other sectors in shadow of this sector.</a:t>
            </a:r>
          </a:p>
          <a:p>
            <a:pPr lvl="1"/>
            <a:endParaRPr lang="en-US" i="1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29-05-10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29-05-10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928670"/>
            <a:ext cx="8501122" cy="536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29-05-10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98409"/>
            <a:ext cx="9001156" cy="573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power cut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Prevessin</a:t>
            </a:r>
            <a:r>
              <a:rPr lang="en-US" dirty="0" smtClean="0"/>
              <a:t>, SPS, </a:t>
            </a:r>
            <a:r>
              <a:rPr lang="en-US" dirty="0" err="1" smtClean="0"/>
              <a:t>Meyrin</a:t>
            </a:r>
            <a:r>
              <a:rPr lang="en-US" dirty="0" smtClean="0"/>
              <a:t>, LHC1 and LHC loop saw power outage</a:t>
            </a:r>
          </a:p>
          <a:p>
            <a:r>
              <a:rPr lang="en-US" dirty="0" err="1" smtClean="0"/>
              <a:t>Cryo</a:t>
            </a:r>
            <a:r>
              <a:rPr lang="en-US" dirty="0" smtClean="0"/>
              <a:t> stop in all points but LHC6</a:t>
            </a:r>
          </a:p>
          <a:p>
            <a:r>
              <a:rPr lang="en-US" dirty="0" smtClean="0"/>
              <a:t>Auto </a:t>
            </a:r>
            <a:r>
              <a:rPr lang="en-US" dirty="0" smtClean="0"/>
              <a:t>transfer kicks in after a few seconds and repower</a:t>
            </a:r>
          </a:p>
          <a:p>
            <a:r>
              <a:rPr lang="en-US" dirty="0" smtClean="0"/>
              <a:t>Only North Zone remains without power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29-05-10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Knock on effects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111750"/>
          </a:xfrm>
        </p:spPr>
        <p:txBody>
          <a:bodyPr/>
          <a:lstStyle/>
          <a:p>
            <a:r>
              <a:rPr lang="en-US" dirty="0" smtClean="0"/>
              <a:t>Fire alarms (various, false) &amp; ODH</a:t>
            </a:r>
          </a:p>
          <a:p>
            <a:pPr lvl="1"/>
            <a:r>
              <a:rPr lang="en-US" dirty="0" smtClean="0"/>
              <a:t>RF safety valves – He release</a:t>
            </a:r>
          </a:p>
          <a:p>
            <a:pPr lvl="1"/>
            <a:r>
              <a:rPr lang="en-US" dirty="0" smtClean="0"/>
              <a:t>03:08 </a:t>
            </a:r>
            <a:r>
              <a:rPr lang="en-US" dirty="0" smtClean="0"/>
              <a:t>Access in UX45 was given to </a:t>
            </a:r>
            <a:r>
              <a:rPr lang="en-US" dirty="0" err="1" smtClean="0"/>
              <a:t>cryo</a:t>
            </a:r>
            <a:r>
              <a:rPr lang="en-US" dirty="0" smtClean="0"/>
              <a:t> team </a:t>
            </a:r>
            <a:r>
              <a:rPr lang="en-US" dirty="0" smtClean="0"/>
              <a:t>accompanied </a:t>
            </a:r>
            <a:r>
              <a:rPr lang="en-US" dirty="0" smtClean="0"/>
              <a:t>by firemen to reset </a:t>
            </a:r>
            <a:r>
              <a:rPr lang="en-US" dirty="0" err="1" smtClean="0"/>
              <a:t>cryo</a:t>
            </a:r>
            <a:r>
              <a:rPr lang="en-US" dirty="0" smtClean="0"/>
              <a:t> crates </a:t>
            </a:r>
            <a:r>
              <a:rPr lang="en-US" dirty="0" smtClean="0"/>
              <a:t>and </a:t>
            </a:r>
            <a:r>
              <a:rPr lang="en-US" dirty="0" smtClean="0"/>
              <a:t>ODH </a:t>
            </a:r>
            <a:r>
              <a:rPr lang="en-US" dirty="0" smtClean="0"/>
              <a:t>alarms</a:t>
            </a:r>
          </a:p>
          <a:p>
            <a:r>
              <a:rPr lang="en-US" dirty="0" smtClean="0"/>
              <a:t>All experiments’ magnets tripped</a:t>
            </a:r>
          </a:p>
          <a:p>
            <a:r>
              <a:rPr lang="en-US" dirty="0" smtClean="0"/>
              <a:t>SPS, NA, PS, Booster all down hard</a:t>
            </a:r>
          </a:p>
          <a:p>
            <a:pPr lvl="1"/>
            <a:r>
              <a:rPr lang="en-US" dirty="0" smtClean="0"/>
              <a:t>controls, </a:t>
            </a:r>
          </a:p>
          <a:p>
            <a:pPr lvl="1"/>
            <a:r>
              <a:rPr lang="en-US" dirty="0" smtClean="0"/>
              <a:t>cooling (some leaks on turning back on), </a:t>
            </a:r>
          </a:p>
          <a:p>
            <a:pPr lvl="1"/>
            <a:r>
              <a:rPr lang="en-US" dirty="0" smtClean="0"/>
              <a:t>ventilation, </a:t>
            </a:r>
          </a:p>
          <a:p>
            <a:pPr lvl="1"/>
            <a:r>
              <a:rPr lang="en-US" dirty="0" smtClean="0"/>
              <a:t>MPS</a:t>
            </a:r>
          </a:p>
          <a:p>
            <a:pPr lvl="1"/>
            <a:r>
              <a:rPr lang="en-US" dirty="0" smtClean="0"/>
              <a:t>vacuum</a:t>
            </a:r>
          </a:p>
          <a:p>
            <a:pPr lvl="1"/>
            <a:r>
              <a:rPr lang="en-US" dirty="0" smtClean="0"/>
              <a:t>SVC</a:t>
            </a:r>
          </a:p>
          <a:p>
            <a:pPr lvl="1"/>
            <a:r>
              <a:rPr lang="en-US" dirty="0" smtClean="0"/>
              <a:t>(Booster back up and delivering beam to ISOLDE)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29-05-10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5 a.m.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cooling stations are back up and running</a:t>
            </a:r>
          </a:p>
          <a:p>
            <a:r>
              <a:rPr lang="en-US" dirty="0" smtClean="0"/>
              <a:t>Some fire detection units need attention in the LHC</a:t>
            </a:r>
          </a:p>
          <a:p>
            <a:r>
              <a:rPr lang="en-GB" dirty="0" err="1" smtClean="0"/>
              <a:t>Cryo</a:t>
            </a:r>
            <a:r>
              <a:rPr lang="en-GB" dirty="0" smtClean="0"/>
              <a:t> is recovering</a:t>
            </a:r>
          </a:p>
          <a:p>
            <a:r>
              <a:rPr lang="en-US" dirty="0" smtClean="0"/>
              <a:t>Network configuration is still in the back-up state, the </a:t>
            </a:r>
            <a:r>
              <a:rPr lang="en-US" dirty="0" smtClean="0"/>
              <a:t>faulty cable/breaker </a:t>
            </a:r>
            <a:r>
              <a:rPr lang="en-US" dirty="0" smtClean="0"/>
              <a:t>is still off (investigations will take place)</a:t>
            </a:r>
          </a:p>
          <a:p>
            <a:r>
              <a:rPr lang="en-US" dirty="0" smtClean="0"/>
              <a:t>It seems we can run the machines in this configuration (MP7 </a:t>
            </a:r>
            <a:r>
              <a:rPr lang="en-US" dirty="0" smtClean="0"/>
              <a:t>line can </a:t>
            </a:r>
            <a:r>
              <a:rPr lang="en-US" dirty="0" smtClean="0"/>
              <a:t>take 30MW and we were using ~26MW before the cut)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29-05-10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cut induced trip of all sectors occurred at 23:20:43. </a:t>
            </a:r>
          </a:p>
          <a:p>
            <a:r>
              <a:rPr lang="en-US" dirty="0" smtClean="0"/>
              <a:t>There was no beam in the machine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Ramp </a:t>
            </a:r>
            <a:r>
              <a:rPr lang="en-US" dirty="0" smtClean="0"/>
              <a:t>down from 3.5 TeV had just started</a:t>
            </a:r>
          </a:p>
          <a:p>
            <a:r>
              <a:rPr lang="en-US" dirty="0" smtClean="0"/>
              <a:t>The RB circuits were at 5786A when they tripped</a:t>
            </a:r>
          </a:p>
          <a:p>
            <a:r>
              <a:rPr lang="en-US" dirty="0" smtClean="0"/>
              <a:t>Power cut appear to last for ~ </a:t>
            </a:r>
            <a:r>
              <a:rPr lang="en-US" dirty="0" smtClean="0"/>
              <a:t>10sec</a:t>
            </a:r>
          </a:p>
          <a:p>
            <a:endParaRPr lang="en-US" dirty="0" smtClean="0"/>
          </a:p>
          <a:p>
            <a:r>
              <a:rPr lang="en-US" dirty="0" smtClean="0"/>
              <a:t>Valves in, pumps, gauges off</a:t>
            </a:r>
          </a:p>
          <a:p>
            <a:pPr lvl="1"/>
            <a:r>
              <a:rPr lang="en-US" dirty="0" smtClean="0"/>
              <a:t>restarted by piquet, valves still in</a:t>
            </a:r>
          </a:p>
          <a:p>
            <a:pPr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29-05-10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recovery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cut  caused 3 trips that require further investigation </a:t>
            </a:r>
          </a:p>
          <a:p>
            <a:pPr lvl="1"/>
            <a:r>
              <a:rPr lang="en-US" dirty="0" smtClean="0"/>
              <a:t>RB.A45 (MB.B21R4) : heater discharge</a:t>
            </a:r>
          </a:p>
          <a:p>
            <a:pPr lvl="1"/>
            <a:r>
              <a:rPr lang="en-US" dirty="0" smtClean="0"/>
              <a:t>RB.A81(MB.C32L1) : heater discharge</a:t>
            </a:r>
          </a:p>
          <a:p>
            <a:pPr lvl="1"/>
            <a:r>
              <a:rPr lang="en-US" dirty="0" smtClean="0"/>
              <a:t>MQ.25L1 : Only 1 of 2 heaters fired?!</a:t>
            </a:r>
          </a:p>
          <a:p>
            <a:r>
              <a:rPr lang="en-US" dirty="0" smtClean="0"/>
              <a:t>All Switches now closed and QPS reset for all circuits</a:t>
            </a:r>
          </a:p>
          <a:p>
            <a:r>
              <a:rPr lang="en-US" dirty="0" smtClean="0"/>
              <a:t>Awaiting </a:t>
            </a:r>
            <a:r>
              <a:rPr lang="en-US" dirty="0" err="1" smtClean="0"/>
              <a:t>cryo</a:t>
            </a:r>
            <a:r>
              <a:rPr lang="en-US" dirty="0" smtClean="0"/>
              <a:t> conditions and power permit from EPC </a:t>
            </a:r>
          </a:p>
          <a:p>
            <a:r>
              <a:rPr lang="en-US" dirty="0" smtClean="0"/>
              <a:t>EPC have ~20 circuits that need  attention</a:t>
            </a:r>
          </a:p>
          <a:p>
            <a:r>
              <a:rPr lang="en-US" dirty="0" smtClean="0"/>
              <a:t>Access required for vacuum gauge on MKI8</a:t>
            </a:r>
          </a:p>
          <a:p>
            <a:r>
              <a:rPr lang="en-US" dirty="0" smtClean="0"/>
              <a:t>MKI8 power supply access may be required</a:t>
            </a:r>
          </a:p>
          <a:p>
            <a:r>
              <a:rPr lang="en-US" dirty="0" smtClean="0"/>
              <a:t>Access system: LHC Access system is operational </a:t>
            </a:r>
          </a:p>
          <a:p>
            <a:pPr lvl="1"/>
            <a:r>
              <a:rPr lang="en-US" dirty="0" smtClean="0"/>
              <a:t>has one 48V power supply warning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29-05-10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Cryogenics – summary 1/2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572164"/>
          </a:xfrm>
        </p:spPr>
        <p:txBody>
          <a:bodyPr/>
          <a:lstStyle/>
          <a:p>
            <a:r>
              <a:rPr lang="en-US" dirty="0" smtClean="0"/>
              <a:t>P18</a:t>
            </a:r>
          </a:p>
          <a:p>
            <a:pPr lvl="1"/>
            <a:r>
              <a:rPr lang="en-US" dirty="0" smtClean="0"/>
              <a:t>QSCB compressor station for 4.5 K and QSCCB upper compressor station for cold compressors</a:t>
            </a:r>
          </a:p>
          <a:p>
            <a:pPr lvl="1"/>
            <a:r>
              <a:rPr lang="en-US" dirty="0" smtClean="0"/>
              <a:t>Full stop on whole installation</a:t>
            </a:r>
          </a:p>
          <a:p>
            <a:pPr lvl="1"/>
            <a:r>
              <a:rPr lang="en-US" dirty="0" smtClean="0"/>
              <a:t>Effected sector 12</a:t>
            </a:r>
          </a:p>
          <a:p>
            <a:r>
              <a:rPr lang="en-US" dirty="0" smtClean="0"/>
              <a:t>P2</a:t>
            </a:r>
          </a:p>
          <a:p>
            <a:pPr lvl="1"/>
            <a:r>
              <a:rPr lang="en-US" dirty="0" smtClean="0"/>
              <a:t>QSCCA compressor station for 4.5K fridge and full stop on whole installation</a:t>
            </a:r>
          </a:p>
          <a:p>
            <a:pPr lvl="1"/>
            <a:r>
              <a:rPr lang="en-US" dirty="0" smtClean="0"/>
              <a:t>Full stop on cold compressor station</a:t>
            </a:r>
          </a:p>
          <a:p>
            <a:pPr lvl="1"/>
            <a:r>
              <a:rPr lang="en-US" dirty="0" smtClean="0"/>
              <a:t>Effected sector 2-3</a:t>
            </a:r>
          </a:p>
          <a:p>
            <a:r>
              <a:rPr lang="en-US" dirty="0" smtClean="0"/>
              <a:t>P4</a:t>
            </a:r>
          </a:p>
          <a:p>
            <a:pPr lvl="1"/>
            <a:r>
              <a:rPr lang="en-US" dirty="0" smtClean="0"/>
              <a:t>QSCCA compressor station for upper compressor station for cold compressors</a:t>
            </a:r>
          </a:p>
          <a:p>
            <a:pPr lvl="1"/>
            <a:r>
              <a:rPr lang="en-US" dirty="0" smtClean="0"/>
              <a:t>Full stop on cold compressor station</a:t>
            </a:r>
          </a:p>
          <a:p>
            <a:pPr lvl="1"/>
            <a:r>
              <a:rPr lang="en-US" dirty="0" smtClean="0"/>
              <a:t>Effected sector 3-4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29-05-10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35773</TotalTime>
  <Words>565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Power cut</vt:lpstr>
      <vt:lpstr>Slide 2</vt:lpstr>
      <vt:lpstr>Slide 3</vt:lpstr>
      <vt:lpstr>Effects of the power cut</vt:lpstr>
      <vt:lpstr>Knock on effects</vt:lpstr>
      <vt:lpstr>Status 5 a.m.</vt:lpstr>
      <vt:lpstr>LHC</vt:lpstr>
      <vt:lpstr>LHC recovery</vt:lpstr>
      <vt:lpstr>Cryogenics – summary 1/2</vt:lpstr>
      <vt:lpstr>Cryogenics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1770</cp:revision>
  <dcterms:created xsi:type="dcterms:W3CDTF">2010-05-10T12:32:53Z</dcterms:created>
  <dcterms:modified xsi:type="dcterms:W3CDTF">2010-05-29T06:55:32Z</dcterms:modified>
</cp:coreProperties>
</file>