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1"/>
  </p:sldMasterIdLst>
  <p:notesMasterIdLst>
    <p:notesMasterId r:id="rId16"/>
  </p:notesMasterIdLst>
  <p:handoutMasterIdLst>
    <p:handoutMasterId r:id="rId17"/>
  </p:handoutMasterIdLst>
  <p:sldIdLst>
    <p:sldId id="910" r:id="rId2"/>
    <p:sldId id="909" r:id="rId3"/>
    <p:sldId id="911" r:id="rId4"/>
    <p:sldId id="914" r:id="rId5"/>
    <p:sldId id="915" r:id="rId6"/>
    <p:sldId id="913" r:id="rId7"/>
    <p:sldId id="916" r:id="rId8"/>
    <p:sldId id="922" r:id="rId9"/>
    <p:sldId id="917" r:id="rId10"/>
    <p:sldId id="918" r:id="rId11"/>
    <p:sldId id="919" r:id="rId12"/>
    <p:sldId id="920" r:id="rId13"/>
    <p:sldId id="921" r:id="rId14"/>
    <p:sldId id="923" r:id="rId15"/>
  </p:sldIdLst>
  <p:sldSz cx="9144000" cy="6858000" type="screen4x3"/>
  <p:notesSz cx="7010400" cy="9296400"/>
  <p:defaultTextStyle>
    <a:defPPr>
      <a:defRPr lang="en-US"/>
    </a:defPPr>
    <a:lvl1pPr algn="ctr" rtl="0" eaLnBrk="0" fontAlgn="base" hangingPunct="0">
      <a:spcBef>
        <a:spcPct val="50000"/>
      </a:spcBef>
      <a:spcAft>
        <a:spcPct val="0"/>
      </a:spcAft>
      <a:defRPr sz="2000" kern="1200">
        <a:solidFill>
          <a:schemeClr val="bg2"/>
        </a:solidFill>
        <a:latin typeface="Arial" charset="0"/>
        <a:ea typeface="+mn-ea"/>
        <a:cs typeface="+mn-cs"/>
      </a:defRPr>
    </a:lvl1pPr>
    <a:lvl2pPr marL="457200" algn="ctr" rtl="0" eaLnBrk="0" fontAlgn="base" hangingPunct="0">
      <a:spcBef>
        <a:spcPct val="50000"/>
      </a:spcBef>
      <a:spcAft>
        <a:spcPct val="0"/>
      </a:spcAft>
      <a:defRPr sz="2000" kern="1200">
        <a:solidFill>
          <a:schemeClr val="bg2"/>
        </a:solidFill>
        <a:latin typeface="Arial" charset="0"/>
        <a:ea typeface="+mn-ea"/>
        <a:cs typeface="+mn-cs"/>
      </a:defRPr>
    </a:lvl2pPr>
    <a:lvl3pPr marL="914400" algn="ctr" rtl="0" eaLnBrk="0" fontAlgn="base" hangingPunct="0">
      <a:spcBef>
        <a:spcPct val="50000"/>
      </a:spcBef>
      <a:spcAft>
        <a:spcPct val="0"/>
      </a:spcAft>
      <a:defRPr sz="2000" kern="1200">
        <a:solidFill>
          <a:schemeClr val="bg2"/>
        </a:solidFill>
        <a:latin typeface="Arial" charset="0"/>
        <a:ea typeface="+mn-ea"/>
        <a:cs typeface="+mn-cs"/>
      </a:defRPr>
    </a:lvl3pPr>
    <a:lvl4pPr marL="1371600" algn="ctr" rtl="0" eaLnBrk="0" fontAlgn="base" hangingPunct="0">
      <a:spcBef>
        <a:spcPct val="50000"/>
      </a:spcBef>
      <a:spcAft>
        <a:spcPct val="0"/>
      </a:spcAft>
      <a:defRPr sz="2000" kern="1200">
        <a:solidFill>
          <a:schemeClr val="bg2"/>
        </a:solidFill>
        <a:latin typeface="Arial" charset="0"/>
        <a:ea typeface="+mn-ea"/>
        <a:cs typeface="+mn-cs"/>
      </a:defRPr>
    </a:lvl4pPr>
    <a:lvl5pPr marL="1828800" algn="ctr" rtl="0" eaLnBrk="0" fontAlgn="base" hangingPunct="0">
      <a:spcBef>
        <a:spcPct val="50000"/>
      </a:spcBef>
      <a:spcAft>
        <a:spcPct val="0"/>
      </a:spcAft>
      <a:defRPr sz="2000" kern="1200">
        <a:solidFill>
          <a:schemeClr val="bg2"/>
        </a:solidFill>
        <a:latin typeface="Arial" charset="0"/>
        <a:ea typeface="+mn-ea"/>
        <a:cs typeface="+mn-cs"/>
      </a:defRPr>
    </a:lvl5pPr>
    <a:lvl6pPr marL="2286000" algn="l" defTabSz="914400" rtl="0" eaLnBrk="1" latinLnBrk="0" hangingPunct="1">
      <a:defRPr sz="2000" kern="1200">
        <a:solidFill>
          <a:schemeClr val="bg2"/>
        </a:solidFill>
        <a:latin typeface="Arial" charset="0"/>
        <a:ea typeface="+mn-ea"/>
        <a:cs typeface="+mn-cs"/>
      </a:defRPr>
    </a:lvl6pPr>
    <a:lvl7pPr marL="2743200" algn="l" defTabSz="914400" rtl="0" eaLnBrk="1" latinLnBrk="0" hangingPunct="1">
      <a:defRPr sz="2000" kern="1200">
        <a:solidFill>
          <a:schemeClr val="bg2"/>
        </a:solidFill>
        <a:latin typeface="Arial" charset="0"/>
        <a:ea typeface="+mn-ea"/>
        <a:cs typeface="+mn-cs"/>
      </a:defRPr>
    </a:lvl7pPr>
    <a:lvl8pPr marL="3200400" algn="l" defTabSz="914400" rtl="0" eaLnBrk="1" latinLnBrk="0" hangingPunct="1">
      <a:defRPr sz="2000" kern="1200">
        <a:solidFill>
          <a:schemeClr val="bg2"/>
        </a:solidFill>
        <a:latin typeface="Arial" charset="0"/>
        <a:ea typeface="+mn-ea"/>
        <a:cs typeface="+mn-cs"/>
      </a:defRPr>
    </a:lvl8pPr>
    <a:lvl9pPr marL="3657600" algn="l" defTabSz="914400" rtl="0" eaLnBrk="1" latinLnBrk="0" hangingPunct="1">
      <a:defRPr sz="2000" kern="1200">
        <a:solidFill>
          <a:schemeClr val="bg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00"/>
    <a:srgbClr val="99FF99"/>
    <a:srgbClr val="0000FF"/>
    <a:srgbClr val="FFCCCC"/>
    <a:srgbClr val="9FCAFF"/>
    <a:srgbClr val="DDDDDD"/>
    <a:srgbClr val="99FFCC"/>
    <a:srgbClr val="33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1" autoAdjust="0"/>
    <p:restoredTop sz="95262" autoAdjust="0"/>
  </p:normalViewPr>
  <p:slideViewPr>
    <p:cSldViewPr>
      <p:cViewPr>
        <p:scale>
          <a:sx n="100" d="100"/>
          <a:sy n="100" d="100"/>
        </p:scale>
        <p:origin x="-132" y="-132"/>
      </p:cViewPr>
      <p:guideLst>
        <p:guide orient="horz" pos="2160"/>
        <p:guide pos="5103"/>
      </p:guideLst>
    </p:cSldViewPr>
  </p:slideViewPr>
  <p:notesTextViewPr>
    <p:cViewPr>
      <p:scale>
        <a:sx n="100" d="100"/>
        <a:sy n="100" d="100"/>
      </p:scale>
      <p:origin x="0" y="0"/>
    </p:cViewPr>
  </p:notesTextViewPr>
  <p:sorterViewPr>
    <p:cViewPr>
      <p:scale>
        <a:sx n="66" d="100"/>
        <a:sy n="66" d="100"/>
      </p:scale>
      <p:origin x="0" y="0"/>
    </p:cViewPr>
  </p:sorter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271544C-6647-7A44-A30B-40518DF4CE46}" type="datetimeFigureOut">
              <a:rPr lang="en-US" smtClean="0"/>
              <a:pPr/>
              <a:t>5/27/2010</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311DEE20-7222-3F4B-902C-214D1A5332D5}"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47"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spcBef>
                <a:spcPct val="0"/>
              </a:spcBef>
              <a:defRPr sz="1200">
                <a:solidFill>
                  <a:schemeClr val="tx1"/>
                </a:solidFill>
              </a:defRPr>
            </a:lvl1pPr>
          </a:lstStyle>
          <a:p>
            <a:endParaRPr lang="en-US"/>
          </a:p>
        </p:txBody>
      </p:sp>
      <p:sp>
        <p:nvSpPr>
          <p:cNvPr id="3174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31749"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750"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51"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spcBef>
                <a:spcPct val="0"/>
              </a:spcBef>
              <a:defRPr sz="1200">
                <a:solidFill>
                  <a:schemeClr val="tx1"/>
                </a:solidFill>
              </a:defRPr>
            </a:lvl1pPr>
          </a:lstStyle>
          <a:p>
            <a:fld id="{1EE94C69-A77A-4829-890D-081FF2A6740B}" type="slidenum">
              <a:rPr lang="en-US"/>
              <a:pPr/>
              <a:t>‹#›</a:t>
            </a:fld>
            <a:endParaRPr lang="en-US"/>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602" name="Group 2"/>
          <p:cNvGrpSpPr>
            <a:grpSpLocks/>
          </p:cNvGrpSpPr>
          <p:nvPr/>
        </p:nvGrpSpPr>
        <p:grpSpPr bwMode="auto">
          <a:xfrm>
            <a:off x="0" y="0"/>
            <a:ext cx="9144000" cy="6858000"/>
            <a:chOff x="0" y="0"/>
            <a:chExt cx="5760" cy="4320"/>
          </a:xfrm>
        </p:grpSpPr>
        <p:sp>
          <p:nvSpPr>
            <p:cNvPr id="25603"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1" hangingPunct="1">
                <a:spcBef>
                  <a:spcPct val="0"/>
                </a:spcBef>
              </a:pPr>
              <a:endParaRPr lang="en-US" sz="2400">
                <a:solidFill>
                  <a:schemeClr val="tx1"/>
                </a:solidFill>
                <a:latin typeface="Times New Roman" pitchFamily="18" charset="0"/>
              </a:endParaRPr>
            </a:p>
          </p:txBody>
        </p:sp>
        <p:sp>
          <p:nvSpPr>
            <p:cNvPr id="25604"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nvGrpSpPr>
            <p:cNvPr id="25605" name="Group 5"/>
            <p:cNvGrpSpPr>
              <a:grpSpLocks/>
            </p:cNvGrpSpPr>
            <p:nvPr/>
          </p:nvGrpSpPr>
          <p:grpSpPr bwMode="auto">
            <a:xfrm>
              <a:off x="0" y="672"/>
              <a:ext cx="1806" cy="1989"/>
              <a:chOff x="0" y="672"/>
              <a:chExt cx="1806" cy="1989"/>
            </a:xfrm>
          </p:grpSpPr>
          <p:sp>
            <p:nvSpPr>
              <p:cNvPr id="25606"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7"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8"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9"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0"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1"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2"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3"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4"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5"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grpSp>
      <p:sp>
        <p:nvSpPr>
          <p:cNvPr id="25616" name="Rectangle 16"/>
          <p:cNvSpPr>
            <a:spLocks noGrp="1" noChangeArrowheads="1"/>
          </p:cNvSpPr>
          <p:nvPr>
            <p:ph type="dt" sz="half" idx="2"/>
          </p:nvPr>
        </p:nvSpPr>
        <p:spPr>
          <a:xfrm>
            <a:off x="457200" y="6248400"/>
            <a:ext cx="2133600" cy="457200"/>
          </a:xfrm>
        </p:spPr>
        <p:txBody>
          <a:bodyPr/>
          <a:lstStyle>
            <a:lvl1pPr>
              <a:defRPr>
                <a:solidFill>
                  <a:schemeClr val="tx1"/>
                </a:solidFill>
              </a:defRPr>
            </a:lvl1pPr>
          </a:lstStyle>
          <a:p>
            <a:r>
              <a:rPr lang="en-US" smtClean="0"/>
              <a:t>27-05-10</a:t>
            </a:r>
            <a:endParaRPr lang="en-US"/>
          </a:p>
        </p:txBody>
      </p:sp>
      <p:sp>
        <p:nvSpPr>
          <p:cNvPr id="25617" name="Rectangle 17"/>
          <p:cNvSpPr>
            <a:spLocks noGrp="1" noChangeArrowheads="1"/>
          </p:cNvSpPr>
          <p:nvPr>
            <p:ph type="ftr" sz="quarter" idx="3"/>
          </p:nvPr>
        </p:nvSpPr>
        <p:spPr>
          <a:xfrm>
            <a:off x="3124200" y="6248400"/>
            <a:ext cx="2895600" cy="457200"/>
          </a:xfrm>
        </p:spPr>
        <p:txBody>
          <a:bodyPr/>
          <a:lstStyle>
            <a:lvl1pPr>
              <a:defRPr>
                <a:solidFill>
                  <a:schemeClr val="tx1"/>
                </a:solidFill>
              </a:defRPr>
            </a:lvl1pPr>
          </a:lstStyle>
          <a:p>
            <a:r>
              <a:rPr lang="en-US" smtClean="0"/>
              <a:t>LHC status</a:t>
            </a:r>
            <a:endParaRPr lang="en-US"/>
          </a:p>
        </p:txBody>
      </p:sp>
      <p:sp>
        <p:nvSpPr>
          <p:cNvPr id="25618" name="Rectangle 18"/>
          <p:cNvSpPr>
            <a:spLocks noGrp="1" noChangeArrowheads="1"/>
          </p:cNvSpPr>
          <p:nvPr>
            <p:ph type="sldNum" sz="quarter" idx="4"/>
          </p:nvPr>
        </p:nvSpPr>
        <p:spPr>
          <a:xfrm>
            <a:off x="6553200" y="6248400"/>
            <a:ext cx="2133600" cy="457200"/>
          </a:xfrm>
        </p:spPr>
        <p:txBody>
          <a:bodyPr/>
          <a:lstStyle>
            <a:lvl1pPr>
              <a:defRPr sz="1200">
                <a:solidFill>
                  <a:schemeClr val="tx1"/>
                </a:solidFill>
                <a:latin typeface="Arial Black" pitchFamily="34" charset="0"/>
              </a:defRPr>
            </a:lvl1pPr>
          </a:lstStyle>
          <a:p>
            <a:fld id="{42080964-D815-4D51-9BE1-AC88875DFBA6}" type="slidenum">
              <a:rPr lang="en-US"/>
              <a:pPr/>
              <a:t>‹#›</a:t>
            </a:fld>
            <a:endParaRPr lang="en-US"/>
          </a:p>
        </p:txBody>
      </p:sp>
      <p:sp>
        <p:nvSpPr>
          <p:cNvPr id="25619" name="Rectangle 19"/>
          <p:cNvSpPr>
            <a:spLocks noGrp="1" noChangeArrowheads="1"/>
          </p:cNvSpPr>
          <p:nvPr>
            <p:ph type="ctrTitle"/>
          </p:nvPr>
        </p:nvSpPr>
        <p:spPr>
          <a:xfrm>
            <a:off x="2971800" y="1828800"/>
            <a:ext cx="6019800" cy="2209800"/>
          </a:xfrm>
        </p:spPr>
        <p:txBody>
          <a:bodyPr/>
          <a:lstStyle>
            <a:lvl1pPr>
              <a:defRPr sz="3800">
                <a:solidFill>
                  <a:srgbClr val="FFFFFF"/>
                </a:solidFill>
              </a:defRPr>
            </a:lvl1pPr>
          </a:lstStyle>
          <a:p>
            <a:r>
              <a:rPr lang="en-US"/>
              <a:t>Click to edit Master title style</a:t>
            </a:r>
          </a:p>
        </p:txBody>
      </p:sp>
      <p:sp>
        <p:nvSpPr>
          <p:cNvPr id="2562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6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p:txBody>
          <a:bodyPr/>
          <a:lstStyle>
            <a:lvl1pPr>
              <a:defRPr/>
            </a:lvl1pPr>
          </a:lstStyle>
          <a:p>
            <a:fld id="{89DD70A9-BAE9-49B5-BB4A-4022358022C0}"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27-05-10</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5400"/>
            <a:ext cx="2112963" cy="6283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400"/>
            <a:ext cx="6191250" cy="6283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p:txBody>
          <a:bodyPr/>
          <a:lstStyle>
            <a:lvl1pPr>
              <a:defRPr/>
            </a:lvl1pPr>
          </a:lstStyle>
          <a:p>
            <a:fld id="{EE8FBF62-69F5-429E-9AEA-628EF2B2989F}"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27-05-10</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632575"/>
            <a:ext cx="2895600" cy="252413"/>
          </a:xfrm>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a:xfrm>
            <a:off x="6902450" y="6632575"/>
            <a:ext cx="2133600" cy="252413"/>
          </a:xfrm>
        </p:spPr>
        <p:txBody>
          <a:bodyPr/>
          <a:lstStyle>
            <a:lvl1pPr>
              <a:defRPr/>
            </a:lvl1pPr>
          </a:lstStyle>
          <a:p>
            <a:fld id="{C49955D0-AFF1-4FD6-B1E6-F241286C4CD1}" type="slidenum">
              <a:rPr lang="en-US"/>
              <a:pPr/>
              <a:t>‹#›</a:t>
            </a:fld>
            <a:endParaRPr lang="en-US"/>
          </a:p>
        </p:txBody>
      </p:sp>
      <p:sp>
        <p:nvSpPr>
          <p:cNvPr id="7" name="Date Placeholder 6"/>
          <p:cNvSpPr>
            <a:spLocks noGrp="1"/>
          </p:cNvSpPr>
          <p:nvPr>
            <p:ph type="dt" sz="half" idx="12"/>
          </p:nvPr>
        </p:nvSpPr>
        <p:spPr>
          <a:xfrm>
            <a:off x="34925" y="6616700"/>
            <a:ext cx="2133600" cy="268288"/>
          </a:xfrm>
        </p:spPr>
        <p:txBody>
          <a:bodyPr/>
          <a:lstStyle>
            <a:lvl1pPr>
              <a:defRPr/>
            </a:lvl1pPr>
          </a:lstStyle>
          <a:p>
            <a:r>
              <a:rPr lang="en-US" smtClean="0"/>
              <a:t>27-05-10</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96975"/>
            <a:ext cx="8229600" cy="5111750"/>
          </a:xfrm>
        </p:spPr>
        <p:txBody>
          <a:bodyPr/>
          <a:lstStyle/>
          <a:p>
            <a:endParaRPr lang="en-US"/>
          </a:p>
        </p:txBody>
      </p:sp>
      <p:sp>
        <p:nvSpPr>
          <p:cNvPr id="4" name="Footer Placeholder 3"/>
          <p:cNvSpPr>
            <a:spLocks noGrp="1"/>
          </p:cNvSpPr>
          <p:nvPr>
            <p:ph type="ftr" sz="quarter" idx="10"/>
          </p:nvPr>
        </p:nvSpPr>
        <p:spPr>
          <a:xfrm>
            <a:off x="3124200" y="6632575"/>
            <a:ext cx="2895600" cy="252413"/>
          </a:xfrm>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a:xfrm>
            <a:off x="6902450" y="6632575"/>
            <a:ext cx="2133600" cy="252413"/>
          </a:xfrm>
        </p:spPr>
        <p:txBody>
          <a:bodyPr/>
          <a:lstStyle>
            <a:lvl1pPr>
              <a:defRPr/>
            </a:lvl1pPr>
          </a:lstStyle>
          <a:p>
            <a:fld id="{4F3283CE-86ED-4A5A-9952-48D6A180EE0C}" type="slidenum">
              <a:rPr lang="en-US"/>
              <a:pPr/>
              <a:t>‹#›</a:t>
            </a:fld>
            <a:endParaRPr lang="en-US"/>
          </a:p>
        </p:txBody>
      </p:sp>
      <p:sp>
        <p:nvSpPr>
          <p:cNvPr id="6" name="Date Placeholder 5"/>
          <p:cNvSpPr>
            <a:spLocks noGrp="1"/>
          </p:cNvSpPr>
          <p:nvPr>
            <p:ph type="dt" sz="half" idx="12"/>
          </p:nvPr>
        </p:nvSpPr>
        <p:spPr>
          <a:xfrm>
            <a:off x="34925" y="6616700"/>
            <a:ext cx="2133600" cy="268288"/>
          </a:xfrm>
        </p:spPr>
        <p:txBody>
          <a:bodyPr/>
          <a:lstStyle>
            <a:lvl1pPr>
              <a:defRPr/>
            </a:lvl1pPr>
          </a:lstStyle>
          <a:p>
            <a:r>
              <a:rPr lang="en-US" smtClean="0"/>
              <a:t>27-05-10</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pic>
        <p:nvPicPr>
          <p:cNvPr id="4" name="Picture 3" descr="newlhc logo1.gif"/>
          <p:cNvPicPr>
            <a:picLocks noChangeAspect="1"/>
          </p:cNvPicPr>
          <p:nvPr userDrawn="1"/>
        </p:nvPicPr>
        <p:blipFill>
          <a:blip r:embed="rId2"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1" name="Text Placeholder 10"/>
          <p:cNvSpPr>
            <a:spLocks noGrp="1"/>
          </p:cNvSpPr>
          <p:nvPr>
            <p:ph type="body" sz="quarter" idx="10"/>
          </p:nvPr>
        </p:nvSpPr>
        <p:spPr>
          <a:xfrm>
            <a:off x="685800" y="1295400"/>
            <a:ext cx="8128000" cy="4597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a:lstStyle>
            <a:lvl1pPr>
              <a:defRPr sz="3600"/>
            </a:lvl1pPr>
          </a:lstStyle>
          <a:p>
            <a:pPr lvl="0"/>
            <a:r>
              <a:rPr lang="en-US" dirty="0" smtClean="0"/>
              <a:t>Click to edit Master title style</a:t>
            </a:r>
          </a:p>
        </p:txBody>
      </p:sp>
      <p:sp>
        <p:nvSpPr>
          <p:cNvPr id="5" name="Date Placeholder 3"/>
          <p:cNvSpPr>
            <a:spLocks noGrp="1"/>
          </p:cNvSpPr>
          <p:nvPr>
            <p:ph type="dt" sz="half" idx="11"/>
          </p:nvPr>
        </p:nvSpPr>
        <p:spPr>
          <a:xfrm>
            <a:off x="204788" y="6553200"/>
            <a:ext cx="1199009" cy="198438"/>
          </a:xfrm>
        </p:spPr>
        <p:txBody>
          <a:bodyPr/>
          <a:lstStyle>
            <a:lvl1pPr algn="l" fontAlgn="auto">
              <a:spcBef>
                <a:spcPts val="0"/>
              </a:spcBef>
              <a:spcAft>
                <a:spcPts val="0"/>
              </a:spcAft>
              <a:defRPr sz="1200" smtClean="0">
                <a:solidFill>
                  <a:schemeClr val="tx1">
                    <a:tint val="75000"/>
                  </a:schemeClr>
                </a:solidFill>
                <a:latin typeface="+mj-lt"/>
              </a:defRPr>
            </a:lvl1pPr>
          </a:lstStyle>
          <a:p>
            <a:pPr>
              <a:defRPr/>
            </a:pPr>
            <a:r>
              <a:rPr lang="en-US" smtClean="0"/>
              <a:t>27-05-10</a:t>
            </a:r>
            <a:endParaRPr lang="en-US" dirty="0"/>
          </a:p>
        </p:txBody>
      </p:sp>
      <p:sp>
        <p:nvSpPr>
          <p:cNvPr id="6" name="Footer Placeholder 4"/>
          <p:cNvSpPr>
            <a:spLocks noGrp="1"/>
          </p:cNvSpPr>
          <p:nvPr>
            <p:ph type="ftr" sz="quarter" idx="12"/>
          </p:nvPr>
        </p:nvSpPr>
        <p:spPr>
          <a:xfrm>
            <a:off x="1764402" y="6553200"/>
            <a:ext cx="5615189" cy="198438"/>
          </a:xfrm>
        </p:spPr>
        <p:txBody>
          <a:bodyPr/>
          <a:lstStyle>
            <a:lvl1pPr algn="ctr" fontAlgn="auto">
              <a:spcBef>
                <a:spcPts val="0"/>
              </a:spcBef>
              <a:spcAft>
                <a:spcPts val="0"/>
              </a:spcAft>
              <a:defRPr sz="1200" dirty="0" smtClean="0">
                <a:solidFill>
                  <a:schemeClr val="tx1">
                    <a:tint val="75000"/>
                  </a:schemeClr>
                </a:solidFill>
                <a:latin typeface="+mj-lt"/>
              </a:defRPr>
            </a:lvl1pPr>
          </a:lstStyle>
          <a:p>
            <a:pPr>
              <a:defRPr/>
            </a:pPr>
            <a:r>
              <a:rPr lang="en-US" smtClean="0"/>
              <a:t>LHC status</a:t>
            </a:r>
            <a:endParaRPr lang="en-US"/>
          </a:p>
        </p:txBody>
      </p:sp>
      <p:sp>
        <p:nvSpPr>
          <p:cNvPr id="7" name="Slide Number Placeholder 5"/>
          <p:cNvSpPr>
            <a:spLocks noGrp="1"/>
          </p:cNvSpPr>
          <p:nvPr>
            <p:ph type="sldNum" sz="quarter" idx="13"/>
          </p:nvPr>
        </p:nvSpPr>
        <p:spPr>
          <a:xfrm>
            <a:off x="8433851" y="6553200"/>
            <a:ext cx="495837" cy="198438"/>
          </a:xfrm>
        </p:spPr>
        <p:txBody>
          <a:bodyPr/>
          <a:lstStyle>
            <a:lvl1pPr algn="r" fontAlgn="auto">
              <a:spcBef>
                <a:spcPts val="0"/>
              </a:spcBef>
              <a:spcAft>
                <a:spcPts val="0"/>
              </a:spcAft>
              <a:defRPr sz="1200" smtClean="0">
                <a:solidFill>
                  <a:schemeClr val="tx1">
                    <a:tint val="75000"/>
                  </a:schemeClr>
                </a:solidFill>
                <a:latin typeface="+mj-lt"/>
              </a:defRPr>
            </a:lvl1pPr>
          </a:lstStyle>
          <a:p>
            <a:pPr>
              <a:defRPr/>
            </a:pPr>
            <a:fld id="{F5548BC7-4E35-4494-AD1E-CD52997EA5ED}" type="slidenum">
              <a:rPr lang="en-US"/>
              <a:pPr>
                <a:defRPr/>
              </a:pPr>
              <a:t>‹#›</a:t>
            </a:fld>
            <a:endParaRPr lang="en-US" dirty="0"/>
          </a:p>
        </p:txBody>
      </p:sp>
    </p:spTree>
  </p:cSld>
  <p:clrMapOvr>
    <a:masterClrMapping/>
  </p:clrMapOvr>
  <p:transition spd="med">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chartAndTx">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143000"/>
          </a:xfrm>
        </p:spPr>
        <p:txBody>
          <a:bodyPr/>
          <a:lstStyle/>
          <a:p>
            <a:r>
              <a:rPr lang="en-US" smtClean="0"/>
              <a:t>Click to edit Master title style</a:t>
            </a:r>
            <a:endParaRPr lang="en-GB"/>
          </a:p>
        </p:txBody>
      </p:sp>
      <p:sp>
        <p:nvSpPr>
          <p:cNvPr id="3" name="Chart Placeholder 2"/>
          <p:cNvSpPr>
            <a:spLocks noGrp="1"/>
          </p:cNvSpPr>
          <p:nvPr>
            <p:ph type="chart" sz="half" idx="1"/>
          </p:nvPr>
        </p:nvSpPr>
        <p:spPr>
          <a:xfrm>
            <a:off x="685800" y="1981200"/>
            <a:ext cx="3810000" cy="4114800"/>
          </a:xfrm>
        </p:spPr>
        <p:txBody>
          <a:bodyPr/>
          <a:lstStyle/>
          <a:p>
            <a:endParaRPr lang="en-GB"/>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685800" y="6248400"/>
            <a:ext cx="1905000" cy="457200"/>
          </a:xfrm>
        </p:spPr>
        <p:txBody>
          <a:bodyPr/>
          <a:lstStyle>
            <a:lvl1pPr>
              <a:defRPr/>
            </a:lvl1pPr>
          </a:lstStyle>
          <a:p>
            <a:r>
              <a:rPr lang="en-US" smtClean="0"/>
              <a:t>27-05-10</a:t>
            </a:r>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r>
              <a:rPr lang="en-US" smtClean="0"/>
              <a:t>LHC status</a:t>
            </a:r>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871B4BD2-8796-4C21-94FA-0F75F9E11E8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dirty="0"/>
          </a:p>
        </p:txBody>
      </p:sp>
      <p:sp>
        <p:nvSpPr>
          <p:cNvPr id="5" name="Slide Number Placeholder 4"/>
          <p:cNvSpPr>
            <a:spLocks noGrp="1"/>
          </p:cNvSpPr>
          <p:nvPr>
            <p:ph type="sldNum" sz="quarter" idx="11"/>
          </p:nvPr>
        </p:nvSpPr>
        <p:spPr/>
        <p:txBody>
          <a:bodyPr/>
          <a:lstStyle>
            <a:lvl1pPr>
              <a:defRPr/>
            </a:lvl1pPr>
          </a:lstStyle>
          <a:p>
            <a:fld id="{57C3E7D3-E8A8-4E1B-881E-DBC7929F1526}"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27-05-10</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p:txBody>
          <a:bodyPr/>
          <a:lstStyle>
            <a:lvl1pPr>
              <a:defRPr/>
            </a:lvl1pPr>
          </a:lstStyle>
          <a:p>
            <a:fld id="{16E0ED20-7A76-4972-AE92-35B37E632041}"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27-05-10</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p:txBody>
          <a:bodyPr/>
          <a:lstStyle>
            <a:lvl1pPr>
              <a:defRPr/>
            </a:lvl1pPr>
          </a:lstStyle>
          <a:p>
            <a:fld id="{E8C3C834-58DF-41D7-88B7-80F9B44404A1}"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27-05-10</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t>LHC status</a:t>
            </a:r>
            <a:endParaRPr lang="en-US"/>
          </a:p>
        </p:txBody>
      </p:sp>
      <p:sp>
        <p:nvSpPr>
          <p:cNvPr id="8" name="Slide Number Placeholder 7"/>
          <p:cNvSpPr>
            <a:spLocks noGrp="1"/>
          </p:cNvSpPr>
          <p:nvPr>
            <p:ph type="sldNum" sz="quarter" idx="11"/>
          </p:nvPr>
        </p:nvSpPr>
        <p:spPr/>
        <p:txBody>
          <a:bodyPr/>
          <a:lstStyle>
            <a:lvl1pPr>
              <a:defRPr/>
            </a:lvl1pPr>
          </a:lstStyle>
          <a:p>
            <a:fld id="{B5E1D296-40C6-4194-BE1B-ED8CF69751C5}" type="slidenum">
              <a:rPr lang="en-US"/>
              <a:pPr/>
              <a:t>‹#›</a:t>
            </a:fld>
            <a:endParaRPr lang="en-US"/>
          </a:p>
        </p:txBody>
      </p:sp>
      <p:sp>
        <p:nvSpPr>
          <p:cNvPr id="9" name="Date Placeholder 8"/>
          <p:cNvSpPr>
            <a:spLocks noGrp="1"/>
          </p:cNvSpPr>
          <p:nvPr>
            <p:ph type="dt" sz="half" idx="12"/>
          </p:nvPr>
        </p:nvSpPr>
        <p:spPr/>
        <p:txBody>
          <a:bodyPr/>
          <a:lstStyle>
            <a:lvl1pPr>
              <a:defRPr/>
            </a:lvl1pPr>
          </a:lstStyle>
          <a:p>
            <a:r>
              <a:rPr lang="en-US" smtClean="0"/>
              <a:t>27-05-10</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smtClean="0"/>
              <a:t>LHC status</a:t>
            </a:r>
            <a:endParaRPr lang="en-US" dirty="0"/>
          </a:p>
        </p:txBody>
      </p:sp>
      <p:sp>
        <p:nvSpPr>
          <p:cNvPr id="4" name="Slide Number Placeholder 3"/>
          <p:cNvSpPr>
            <a:spLocks noGrp="1"/>
          </p:cNvSpPr>
          <p:nvPr>
            <p:ph type="sldNum" sz="quarter" idx="11"/>
          </p:nvPr>
        </p:nvSpPr>
        <p:spPr/>
        <p:txBody>
          <a:bodyPr/>
          <a:lstStyle>
            <a:lvl1pPr>
              <a:defRPr/>
            </a:lvl1pPr>
          </a:lstStyle>
          <a:p>
            <a:fld id="{20D66058-8582-419F-AA3B-A79C8D77E78A}" type="slidenum">
              <a:rPr lang="en-US"/>
              <a:pPr/>
              <a:t>‹#›</a:t>
            </a:fld>
            <a:endParaRPr lang="en-US"/>
          </a:p>
        </p:txBody>
      </p:sp>
      <p:sp>
        <p:nvSpPr>
          <p:cNvPr id="5" name="Date Placeholder 4"/>
          <p:cNvSpPr>
            <a:spLocks noGrp="1"/>
          </p:cNvSpPr>
          <p:nvPr>
            <p:ph type="dt" sz="half" idx="12"/>
          </p:nvPr>
        </p:nvSpPr>
        <p:spPr/>
        <p:txBody>
          <a:bodyPr/>
          <a:lstStyle>
            <a:lvl1pPr>
              <a:defRPr/>
            </a:lvl1pPr>
          </a:lstStyle>
          <a:p>
            <a:r>
              <a:rPr lang="en-US" smtClean="0"/>
              <a:t>27-05-10</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smtClean="0"/>
              <a:t>LHC status</a:t>
            </a:r>
            <a:endParaRPr lang="en-US"/>
          </a:p>
        </p:txBody>
      </p:sp>
      <p:sp>
        <p:nvSpPr>
          <p:cNvPr id="3" name="Slide Number Placeholder 2"/>
          <p:cNvSpPr>
            <a:spLocks noGrp="1"/>
          </p:cNvSpPr>
          <p:nvPr>
            <p:ph type="sldNum" sz="quarter" idx="11"/>
          </p:nvPr>
        </p:nvSpPr>
        <p:spPr/>
        <p:txBody>
          <a:bodyPr/>
          <a:lstStyle>
            <a:lvl1pPr>
              <a:defRPr/>
            </a:lvl1pPr>
          </a:lstStyle>
          <a:p>
            <a:fld id="{35627ED7-E218-4887-B885-6131837B1356}" type="slidenum">
              <a:rPr lang="en-US"/>
              <a:pPr/>
              <a:t>‹#›</a:t>
            </a:fld>
            <a:endParaRPr lang="en-US"/>
          </a:p>
        </p:txBody>
      </p:sp>
      <p:sp>
        <p:nvSpPr>
          <p:cNvPr id="4" name="Date Placeholder 3"/>
          <p:cNvSpPr>
            <a:spLocks noGrp="1"/>
          </p:cNvSpPr>
          <p:nvPr>
            <p:ph type="dt" sz="half" idx="12"/>
          </p:nvPr>
        </p:nvSpPr>
        <p:spPr/>
        <p:txBody>
          <a:bodyPr/>
          <a:lstStyle>
            <a:lvl1pPr>
              <a:defRPr/>
            </a:lvl1pPr>
          </a:lstStyle>
          <a:p>
            <a:r>
              <a:rPr lang="en-US" smtClean="0"/>
              <a:t>27-05-10</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p:txBody>
          <a:bodyPr/>
          <a:lstStyle>
            <a:lvl1pPr>
              <a:defRPr/>
            </a:lvl1pPr>
          </a:lstStyle>
          <a:p>
            <a:fld id="{255E8A60-F04D-4DB5-AB5E-D47017D00F30}"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27-05-10</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p:txBody>
          <a:bodyPr/>
          <a:lstStyle>
            <a:lvl1pPr>
              <a:defRPr/>
            </a:lvl1pPr>
          </a:lstStyle>
          <a:p>
            <a:fld id="{776E6735-74B0-4165-999F-8C826942DD75}"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27-05-10</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578" name="Rectangle 2"/>
          <p:cNvSpPr>
            <a:spLocks noGrp="1" noChangeArrowheads="1"/>
          </p:cNvSpPr>
          <p:nvPr>
            <p:ph type="ftr" sz="quarter" idx="3"/>
          </p:nvPr>
        </p:nvSpPr>
        <p:spPr bwMode="auto">
          <a:xfrm>
            <a:off x="3124200" y="6632575"/>
            <a:ext cx="2895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defRPr sz="1200"/>
            </a:lvl1pPr>
          </a:lstStyle>
          <a:p>
            <a:r>
              <a:rPr lang="en-US" smtClean="0"/>
              <a:t>LHC status</a:t>
            </a:r>
            <a:endParaRPr lang="en-US" dirty="0"/>
          </a:p>
        </p:txBody>
      </p:sp>
      <p:sp>
        <p:nvSpPr>
          <p:cNvPr id="24579" name="Rectangle 3"/>
          <p:cNvSpPr>
            <a:spLocks noGrp="1" noChangeArrowheads="1"/>
          </p:cNvSpPr>
          <p:nvPr>
            <p:ph type="sldNum" sz="quarter" idx="4"/>
          </p:nvPr>
        </p:nvSpPr>
        <p:spPr bwMode="auto">
          <a:xfrm>
            <a:off x="6902450" y="6632575"/>
            <a:ext cx="2133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000"/>
            </a:lvl1pPr>
          </a:lstStyle>
          <a:p>
            <a:fld id="{212BBE4B-11BF-433F-B4D5-C48334632EB9}" type="slidenum">
              <a:rPr lang="en-US"/>
              <a:pPr/>
              <a:t>‹#›</a:t>
            </a:fld>
            <a:endParaRPr lang="en-US"/>
          </a:p>
        </p:txBody>
      </p:sp>
      <p:sp>
        <p:nvSpPr>
          <p:cNvPr id="24590" name="Rectangle 14"/>
          <p:cNvSpPr>
            <a:spLocks noGrp="1" noChangeArrowheads="1"/>
          </p:cNvSpPr>
          <p:nvPr>
            <p:ph type="title"/>
          </p:nvPr>
        </p:nvSpPr>
        <p:spPr bwMode="auto">
          <a:xfrm>
            <a:off x="684213" y="25400"/>
            <a:ext cx="8229600" cy="523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4591" name="Rectangle 15"/>
          <p:cNvSpPr>
            <a:spLocks noGrp="1" noChangeArrowheads="1"/>
          </p:cNvSpPr>
          <p:nvPr>
            <p:ph type="body" idx="1"/>
          </p:nvPr>
        </p:nvSpPr>
        <p:spPr bwMode="auto">
          <a:xfrm>
            <a:off x="457200" y="1196975"/>
            <a:ext cx="8229600" cy="5111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4592" name="Rectangle 16"/>
          <p:cNvSpPr>
            <a:spLocks noGrp="1" noChangeArrowheads="1"/>
          </p:cNvSpPr>
          <p:nvPr>
            <p:ph type="dt" sz="half" idx="2"/>
          </p:nvPr>
        </p:nvSpPr>
        <p:spPr bwMode="auto">
          <a:xfrm>
            <a:off x="34925" y="6616700"/>
            <a:ext cx="2133600" cy="2682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a:lvl1pPr>
          </a:lstStyle>
          <a:p>
            <a:r>
              <a:rPr lang="en-US" smtClean="0"/>
              <a:t>27-05-10</a:t>
            </a:r>
            <a:endParaRPr lang="en-US" dirty="0"/>
          </a:p>
        </p:txBody>
      </p:sp>
      <p:sp>
        <p:nvSpPr>
          <p:cNvPr id="24593" name="Line 17"/>
          <p:cNvSpPr>
            <a:spLocks noChangeShapeType="1"/>
          </p:cNvSpPr>
          <p:nvPr userDrawn="1"/>
        </p:nvSpPr>
        <p:spPr bwMode="auto">
          <a:xfrm>
            <a:off x="684213" y="620713"/>
            <a:ext cx="8280400" cy="0"/>
          </a:xfrm>
          <a:prstGeom prst="line">
            <a:avLst/>
          </a:prstGeom>
          <a:noFill/>
          <a:ln w="25400" cap="sq">
            <a:solidFill>
              <a:schemeClr val="bg2"/>
            </a:solidFill>
            <a:round/>
            <a:headEnd/>
            <a:tailEnd type="none" w="lg" len="lg"/>
          </a:ln>
          <a:effectLst/>
        </p:spPr>
        <p:txBody>
          <a:bodyPr wrap="none" anchor="ctr"/>
          <a:lstStyle/>
          <a:p>
            <a:endParaRPr lang="en-US"/>
          </a:p>
        </p:txBody>
      </p:sp>
      <p:pic>
        <p:nvPicPr>
          <p:cNvPr id="24594" name="Picture 18"/>
          <p:cNvPicPr>
            <a:picLocks noChangeAspect="1" noChangeArrowheads="1"/>
          </p:cNvPicPr>
          <p:nvPr userDrawn="1"/>
        </p:nvPicPr>
        <p:blipFill>
          <a:blip r:embed="rId17" cstate="print"/>
          <a:srcRect/>
          <a:stretch>
            <a:fillRect/>
          </a:stretch>
        </p:blipFill>
        <p:spPr bwMode="auto">
          <a:xfrm>
            <a:off x="0" y="0"/>
            <a:ext cx="654050" cy="623888"/>
          </a:xfrm>
          <a:prstGeom prst="rect">
            <a:avLst/>
          </a:prstGeom>
          <a:noFill/>
          <a:ln w="12700" cap="sq" algn="ctr">
            <a:noFill/>
            <a:miter lim="800000"/>
            <a:headEnd/>
            <a:tailEnd type="none" w="lg" len="lg"/>
          </a:ln>
          <a:effectLst/>
        </p:spPr>
      </p:pic>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Lst>
  <p:hf sldNum="0" hdr="0"/>
  <p:txStyles>
    <p:titleStyle>
      <a:lvl1pPr algn="l" rtl="0" fontAlgn="base">
        <a:spcBef>
          <a:spcPct val="0"/>
        </a:spcBef>
        <a:spcAft>
          <a:spcPct val="0"/>
        </a:spcAft>
        <a:defRPr sz="3200">
          <a:solidFill>
            <a:schemeClr val="bg2"/>
          </a:solidFill>
          <a:latin typeface="+mj-lt"/>
          <a:ea typeface="+mj-ea"/>
          <a:cs typeface="+mj-cs"/>
        </a:defRPr>
      </a:lvl1pPr>
      <a:lvl2pPr algn="l" rtl="0" fontAlgn="base">
        <a:spcBef>
          <a:spcPct val="0"/>
        </a:spcBef>
        <a:spcAft>
          <a:spcPct val="0"/>
        </a:spcAft>
        <a:defRPr sz="3200">
          <a:solidFill>
            <a:schemeClr val="bg2"/>
          </a:solidFill>
          <a:latin typeface="Arial" charset="0"/>
        </a:defRPr>
      </a:lvl2pPr>
      <a:lvl3pPr algn="l" rtl="0" fontAlgn="base">
        <a:spcBef>
          <a:spcPct val="0"/>
        </a:spcBef>
        <a:spcAft>
          <a:spcPct val="0"/>
        </a:spcAft>
        <a:defRPr sz="3200">
          <a:solidFill>
            <a:schemeClr val="bg2"/>
          </a:solidFill>
          <a:latin typeface="Arial" charset="0"/>
        </a:defRPr>
      </a:lvl3pPr>
      <a:lvl4pPr algn="l" rtl="0" fontAlgn="base">
        <a:spcBef>
          <a:spcPct val="0"/>
        </a:spcBef>
        <a:spcAft>
          <a:spcPct val="0"/>
        </a:spcAft>
        <a:defRPr sz="3200">
          <a:solidFill>
            <a:schemeClr val="bg2"/>
          </a:solidFill>
          <a:latin typeface="Arial" charset="0"/>
        </a:defRPr>
      </a:lvl4pPr>
      <a:lvl5pPr algn="l" rtl="0" fontAlgn="base">
        <a:spcBef>
          <a:spcPct val="0"/>
        </a:spcBef>
        <a:spcAft>
          <a:spcPct val="0"/>
        </a:spcAft>
        <a:defRPr sz="3200">
          <a:solidFill>
            <a:schemeClr val="bg2"/>
          </a:solidFill>
          <a:latin typeface="Arial" charset="0"/>
        </a:defRPr>
      </a:lvl5pPr>
      <a:lvl6pPr marL="457200" algn="l" rtl="0" fontAlgn="base">
        <a:spcBef>
          <a:spcPct val="0"/>
        </a:spcBef>
        <a:spcAft>
          <a:spcPct val="0"/>
        </a:spcAft>
        <a:defRPr sz="3200">
          <a:solidFill>
            <a:schemeClr val="bg2"/>
          </a:solidFill>
          <a:latin typeface="Arial" charset="0"/>
        </a:defRPr>
      </a:lvl6pPr>
      <a:lvl7pPr marL="914400" algn="l" rtl="0" fontAlgn="base">
        <a:spcBef>
          <a:spcPct val="0"/>
        </a:spcBef>
        <a:spcAft>
          <a:spcPct val="0"/>
        </a:spcAft>
        <a:defRPr sz="3200">
          <a:solidFill>
            <a:schemeClr val="bg2"/>
          </a:solidFill>
          <a:latin typeface="Arial" charset="0"/>
        </a:defRPr>
      </a:lvl7pPr>
      <a:lvl8pPr marL="1371600" algn="l" rtl="0" fontAlgn="base">
        <a:spcBef>
          <a:spcPct val="0"/>
        </a:spcBef>
        <a:spcAft>
          <a:spcPct val="0"/>
        </a:spcAft>
        <a:defRPr sz="3200">
          <a:solidFill>
            <a:schemeClr val="bg2"/>
          </a:solidFill>
          <a:latin typeface="Arial" charset="0"/>
        </a:defRPr>
      </a:lvl8pPr>
      <a:lvl9pPr marL="1828800" algn="l" rtl="0" fontAlgn="base">
        <a:spcBef>
          <a:spcPct val="0"/>
        </a:spcBef>
        <a:spcAft>
          <a:spcPct val="0"/>
        </a:spcAft>
        <a:defRPr sz="3200">
          <a:solidFill>
            <a:schemeClr val="bg2"/>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2400">
          <a:solidFill>
            <a:schemeClr val="bg2"/>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000">
          <a:solidFill>
            <a:srgbClr val="0000FF"/>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16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5.xml"/><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From yesterday</a:t>
            </a:r>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Date Placeholder 4"/>
          <p:cNvSpPr>
            <a:spLocks noGrp="1"/>
          </p:cNvSpPr>
          <p:nvPr>
            <p:ph type="dt" sz="half" idx="12"/>
          </p:nvPr>
        </p:nvSpPr>
        <p:spPr/>
        <p:txBody>
          <a:bodyPr/>
          <a:lstStyle/>
          <a:p>
            <a:r>
              <a:rPr lang="en-US" smtClean="0"/>
              <a:t>27-05-10</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285720" y="928670"/>
            <a:ext cx="8329572" cy="464347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Tune spectra 3.5 TeV</a:t>
            </a:r>
            <a:endParaRPr lang="en-GB" dirty="0"/>
          </a:p>
        </p:txBody>
      </p:sp>
      <p:sp>
        <p:nvSpPr>
          <p:cNvPr id="3" name="Footer Placeholder 2"/>
          <p:cNvSpPr>
            <a:spLocks noGrp="1"/>
          </p:cNvSpPr>
          <p:nvPr>
            <p:ph type="ftr" sz="quarter" idx="10"/>
          </p:nvPr>
        </p:nvSpPr>
        <p:spPr/>
        <p:txBody>
          <a:bodyPr/>
          <a:lstStyle/>
          <a:p>
            <a:r>
              <a:rPr lang="en-US" smtClean="0"/>
              <a:t>LHC status</a:t>
            </a:r>
            <a:endParaRPr lang="en-US" dirty="0"/>
          </a:p>
        </p:txBody>
      </p:sp>
      <p:sp>
        <p:nvSpPr>
          <p:cNvPr id="4" name="Date Placeholder 3"/>
          <p:cNvSpPr>
            <a:spLocks noGrp="1"/>
          </p:cNvSpPr>
          <p:nvPr>
            <p:ph type="dt" sz="half" idx="12"/>
          </p:nvPr>
        </p:nvSpPr>
        <p:spPr/>
        <p:txBody>
          <a:bodyPr/>
          <a:lstStyle/>
          <a:p>
            <a:r>
              <a:rPr lang="en-US" smtClean="0"/>
              <a:t>27-05-10</a:t>
            </a:r>
            <a:endParaRPr lang="en-US" dirty="0"/>
          </a:p>
        </p:txBody>
      </p:sp>
      <p:pic>
        <p:nvPicPr>
          <p:cNvPr id="5122" name="Picture 2"/>
          <p:cNvPicPr>
            <a:picLocks noChangeAspect="1" noChangeArrowheads="1"/>
          </p:cNvPicPr>
          <p:nvPr/>
        </p:nvPicPr>
        <p:blipFill>
          <a:blip r:embed="rId2" cstate="print"/>
          <a:srcRect/>
          <a:stretch>
            <a:fillRect/>
          </a:stretch>
        </p:blipFill>
        <p:spPr bwMode="auto">
          <a:xfrm>
            <a:off x="857224" y="1000108"/>
            <a:ext cx="6572296" cy="5516268"/>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Longitudinal “instability”…</a:t>
            </a:r>
            <a:endParaRPr lang="en-GB" dirty="0"/>
          </a:p>
        </p:txBody>
      </p:sp>
      <p:sp>
        <p:nvSpPr>
          <p:cNvPr id="3" name="Footer Placeholder 2"/>
          <p:cNvSpPr>
            <a:spLocks noGrp="1"/>
          </p:cNvSpPr>
          <p:nvPr>
            <p:ph type="ftr" sz="quarter" idx="10"/>
          </p:nvPr>
        </p:nvSpPr>
        <p:spPr/>
        <p:txBody>
          <a:bodyPr/>
          <a:lstStyle/>
          <a:p>
            <a:r>
              <a:rPr lang="en-US" smtClean="0"/>
              <a:t>LHC status</a:t>
            </a:r>
            <a:endParaRPr lang="en-US" dirty="0"/>
          </a:p>
        </p:txBody>
      </p:sp>
      <p:sp>
        <p:nvSpPr>
          <p:cNvPr id="4" name="Date Placeholder 3"/>
          <p:cNvSpPr>
            <a:spLocks noGrp="1"/>
          </p:cNvSpPr>
          <p:nvPr>
            <p:ph type="dt" sz="half" idx="12"/>
          </p:nvPr>
        </p:nvSpPr>
        <p:spPr/>
        <p:txBody>
          <a:bodyPr/>
          <a:lstStyle/>
          <a:p>
            <a:r>
              <a:rPr lang="en-US" smtClean="0"/>
              <a:t>27-05-10</a:t>
            </a:r>
            <a:endParaRPr lang="en-US" dirty="0"/>
          </a:p>
        </p:txBody>
      </p:sp>
      <p:pic>
        <p:nvPicPr>
          <p:cNvPr id="6146" name="Picture 2"/>
          <p:cNvPicPr>
            <a:picLocks noChangeAspect="1" noChangeArrowheads="1"/>
          </p:cNvPicPr>
          <p:nvPr/>
        </p:nvPicPr>
        <p:blipFill>
          <a:blip r:embed="rId2" cstate="print"/>
          <a:srcRect/>
          <a:stretch>
            <a:fillRect/>
          </a:stretch>
        </p:blipFill>
        <p:spPr bwMode="auto">
          <a:xfrm>
            <a:off x="1285852" y="1214422"/>
            <a:ext cx="6457914" cy="4331786"/>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with 12 MV at 3.5 TeV</a:t>
            </a:r>
            <a:endParaRPr lang="en-GB" dirty="0"/>
          </a:p>
        </p:txBody>
      </p:sp>
      <p:sp>
        <p:nvSpPr>
          <p:cNvPr id="3" name="Footer Placeholder 2"/>
          <p:cNvSpPr>
            <a:spLocks noGrp="1"/>
          </p:cNvSpPr>
          <p:nvPr>
            <p:ph type="ftr" sz="quarter" idx="10"/>
          </p:nvPr>
        </p:nvSpPr>
        <p:spPr/>
        <p:txBody>
          <a:bodyPr/>
          <a:lstStyle/>
          <a:p>
            <a:r>
              <a:rPr lang="en-US" smtClean="0"/>
              <a:t>LHC status</a:t>
            </a:r>
            <a:endParaRPr lang="en-US" dirty="0"/>
          </a:p>
        </p:txBody>
      </p:sp>
      <p:sp>
        <p:nvSpPr>
          <p:cNvPr id="4" name="Date Placeholder 3"/>
          <p:cNvSpPr>
            <a:spLocks noGrp="1"/>
          </p:cNvSpPr>
          <p:nvPr>
            <p:ph type="dt" sz="half" idx="12"/>
          </p:nvPr>
        </p:nvSpPr>
        <p:spPr/>
        <p:txBody>
          <a:bodyPr/>
          <a:lstStyle/>
          <a:p>
            <a:r>
              <a:rPr lang="en-US" smtClean="0"/>
              <a:t>27-05-10</a:t>
            </a:r>
            <a:endParaRPr lang="en-US" dirty="0"/>
          </a:p>
        </p:txBody>
      </p:sp>
      <p:pic>
        <p:nvPicPr>
          <p:cNvPr id="7170" name="Picture 2"/>
          <p:cNvPicPr>
            <a:picLocks noChangeAspect="1" noChangeArrowheads="1"/>
          </p:cNvPicPr>
          <p:nvPr/>
        </p:nvPicPr>
        <p:blipFill>
          <a:blip r:embed="rId2" cstate="print"/>
          <a:srcRect/>
          <a:stretch>
            <a:fillRect/>
          </a:stretch>
        </p:blipFill>
        <p:spPr bwMode="auto">
          <a:xfrm>
            <a:off x="785786" y="1071546"/>
            <a:ext cx="7643866" cy="5127289"/>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Wednesday - Thursday</a:t>
            </a:r>
            <a:endParaRPr lang="en-GB" dirty="0"/>
          </a:p>
        </p:txBody>
      </p:sp>
      <p:sp>
        <p:nvSpPr>
          <p:cNvPr id="6" name="Content Placeholder 5"/>
          <p:cNvSpPr>
            <a:spLocks noGrp="1"/>
          </p:cNvSpPr>
          <p:nvPr>
            <p:ph idx="1"/>
          </p:nvPr>
        </p:nvSpPr>
        <p:spPr>
          <a:xfrm>
            <a:off x="142844" y="785794"/>
            <a:ext cx="8229600" cy="5111750"/>
          </a:xfrm>
        </p:spPr>
        <p:txBody>
          <a:bodyPr/>
          <a:lstStyle/>
          <a:p>
            <a:r>
              <a:rPr lang="en-US" dirty="0" smtClean="0"/>
              <a:t>21:51 beams lost – mains </a:t>
            </a:r>
            <a:r>
              <a:rPr lang="en-US" dirty="0" smtClean="0"/>
              <a:t>glitch</a:t>
            </a:r>
          </a:p>
          <a:p>
            <a:r>
              <a:rPr lang="en-US" dirty="0" smtClean="0"/>
              <a:t>20:03 RB </a:t>
            </a:r>
            <a:r>
              <a:rPr lang="en-US" dirty="0" smtClean="0"/>
              <a:t>in S67 tripped when doing the </a:t>
            </a:r>
            <a:r>
              <a:rPr lang="en-US" dirty="0" smtClean="0"/>
              <a:t>ramp-down</a:t>
            </a:r>
          </a:p>
          <a:p>
            <a:pPr lvl="1"/>
            <a:r>
              <a:rPr lang="en-US" dirty="0" smtClean="0"/>
              <a:t>trip of the </a:t>
            </a:r>
            <a:r>
              <a:rPr lang="en-US" dirty="0" smtClean="0"/>
              <a:t>RQF/QD </a:t>
            </a:r>
            <a:r>
              <a:rPr lang="en-US" dirty="0" smtClean="0"/>
              <a:t>caused by the </a:t>
            </a:r>
            <a:r>
              <a:rPr lang="en-US" dirty="0" err="1" smtClean="0"/>
              <a:t>nQPS</a:t>
            </a:r>
            <a:r>
              <a:rPr lang="en-US" dirty="0" smtClean="0"/>
              <a:t> where threshold is exceeded on B15L7. B15L7 signal crosses the 500 </a:t>
            </a:r>
            <a:r>
              <a:rPr lang="en-US" dirty="0" err="1" smtClean="0"/>
              <a:t>uV</a:t>
            </a:r>
            <a:r>
              <a:rPr lang="en-US" dirty="0" smtClean="0"/>
              <a:t> threshold due to a </a:t>
            </a:r>
            <a:r>
              <a:rPr lang="en-US" dirty="0" err="1" smtClean="0"/>
              <a:t>sinewave</a:t>
            </a:r>
            <a:r>
              <a:rPr lang="en-US" dirty="0" smtClean="0"/>
              <a:t> with a period of about 25 sec.</a:t>
            </a:r>
            <a:endParaRPr lang="en-US" dirty="0" smtClean="0"/>
          </a:p>
          <a:p>
            <a:r>
              <a:rPr lang="en-US" dirty="0" smtClean="0"/>
              <a:t>midnight -  re-inject</a:t>
            </a:r>
          </a:p>
          <a:p>
            <a:r>
              <a:rPr lang="en-US" dirty="0" smtClean="0"/>
              <a:t>00:34 lose S67 again – access required</a:t>
            </a:r>
          </a:p>
          <a:p>
            <a:pPr lvl="1"/>
            <a:r>
              <a:rPr lang="en-GB" dirty="0" smtClean="0"/>
              <a:t>Switched board on RQTD.A67B1.</a:t>
            </a:r>
            <a:r>
              <a:rPr lang="en-US" dirty="0" smtClean="0"/>
              <a:t> </a:t>
            </a:r>
            <a:r>
              <a:rPr lang="en-US" dirty="0" smtClean="0"/>
              <a:t/>
            </a:r>
            <a:br>
              <a:rPr lang="en-US" dirty="0" smtClean="0"/>
            </a:br>
            <a:endParaRPr lang="en-GB" dirty="0"/>
          </a:p>
        </p:txBody>
      </p:sp>
      <p:sp>
        <p:nvSpPr>
          <p:cNvPr id="3" name="Footer Placeholder 2"/>
          <p:cNvSpPr>
            <a:spLocks noGrp="1"/>
          </p:cNvSpPr>
          <p:nvPr>
            <p:ph type="ftr" sz="quarter" idx="10"/>
          </p:nvPr>
        </p:nvSpPr>
        <p:spPr/>
        <p:txBody>
          <a:bodyPr/>
          <a:lstStyle/>
          <a:p>
            <a:r>
              <a:rPr lang="en-US" smtClean="0"/>
              <a:t>LHC status</a:t>
            </a:r>
            <a:endParaRPr lang="en-US" dirty="0"/>
          </a:p>
        </p:txBody>
      </p:sp>
      <p:sp>
        <p:nvSpPr>
          <p:cNvPr id="4" name="Date Placeholder 3"/>
          <p:cNvSpPr>
            <a:spLocks noGrp="1"/>
          </p:cNvSpPr>
          <p:nvPr>
            <p:ph type="dt" sz="half" idx="12"/>
          </p:nvPr>
        </p:nvSpPr>
        <p:spPr/>
        <p:txBody>
          <a:bodyPr/>
          <a:lstStyle/>
          <a:p>
            <a:r>
              <a:rPr lang="en-US" smtClean="0"/>
              <a:t>27-05-10</a:t>
            </a:r>
            <a:endParaRPr lang="en-US" dirty="0"/>
          </a:p>
        </p:txBody>
      </p:sp>
      <p:pic>
        <p:nvPicPr>
          <p:cNvPr id="8194" name="Picture 2"/>
          <p:cNvPicPr>
            <a:picLocks noChangeAspect="1" noChangeArrowheads="1"/>
          </p:cNvPicPr>
          <p:nvPr/>
        </p:nvPicPr>
        <p:blipFill>
          <a:blip r:embed="rId2" cstate="print"/>
          <a:srcRect/>
          <a:stretch>
            <a:fillRect/>
          </a:stretch>
        </p:blipFill>
        <p:spPr bwMode="auto">
          <a:xfrm>
            <a:off x="4214810" y="4000504"/>
            <a:ext cx="4731118" cy="2357430"/>
          </a:xfrm>
          <a:prstGeom prst="rect">
            <a:avLst/>
          </a:prstGeom>
          <a:noFill/>
          <a:ln w="9525">
            <a:noFill/>
            <a:miter lim="800000"/>
            <a:headEnd/>
            <a:tailEnd/>
          </a:ln>
        </p:spPr>
      </p:pic>
      <p:sp>
        <p:nvSpPr>
          <p:cNvPr id="8" name="TextBox 7"/>
          <p:cNvSpPr txBox="1"/>
          <p:nvPr/>
        </p:nvSpPr>
        <p:spPr>
          <a:xfrm>
            <a:off x="0" y="3995678"/>
            <a:ext cx="4071966" cy="2862322"/>
          </a:xfrm>
          <a:prstGeom prst="rect">
            <a:avLst/>
          </a:prstGeom>
          <a:noFill/>
        </p:spPr>
        <p:txBody>
          <a:bodyPr wrap="square" rtlCol="0">
            <a:spAutoFit/>
          </a:bodyPr>
          <a:lstStyle/>
          <a:p>
            <a:pPr algn="l"/>
            <a:r>
              <a:rPr lang="en-US" dirty="0" smtClean="0"/>
              <a:t>07:12   Pre-cycle finished</a:t>
            </a:r>
          </a:p>
          <a:p>
            <a:pPr algn="l"/>
            <a:r>
              <a:rPr lang="en-US" dirty="0" smtClean="0"/>
              <a:t>BLM </a:t>
            </a:r>
            <a:r>
              <a:rPr lang="en-US" dirty="0" smtClean="0"/>
              <a:t>crate HC.BLM.SR3.L problem between hardware card and CPU. No communication. No beam permit from this crate until fixed. Christos will go to point 3. Front-ends on the surface. </a:t>
            </a:r>
          </a:p>
          <a:p>
            <a:pPr algn="l"/>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Plans for today – to be discussed</a:t>
            </a:r>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Date Placeholder 4"/>
          <p:cNvSpPr>
            <a:spLocks noGrp="1"/>
          </p:cNvSpPr>
          <p:nvPr>
            <p:ph type="dt" sz="half" idx="12"/>
          </p:nvPr>
        </p:nvSpPr>
        <p:spPr/>
        <p:txBody>
          <a:bodyPr/>
          <a:lstStyle/>
          <a:p>
            <a:r>
              <a:rPr lang="en-US" smtClean="0"/>
              <a:t>27-05-10</a:t>
            </a:r>
            <a:endParaRPr lang="en-US" dirty="0"/>
          </a:p>
        </p:txBody>
      </p:sp>
      <p:pic>
        <p:nvPicPr>
          <p:cNvPr id="10242" name="Picture 2"/>
          <p:cNvPicPr>
            <a:picLocks noChangeAspect="1" noChangeArrowheads="1"/>
          </p:cNvPicPr>
          <p:nvPr/>
        </p:nvPicPr>
        <p:blipFill>
          <a:blip r:embed="rId2" cstate="print"/>
          <a:srcRect/>
          <a:stretch>
            <a:fillRect/>
          </a:stretch>
        </p:blipFill>
        <p:spPr bwMode="auto">
          <a:xfrm>
            <a:off x="85725" y="2333625"/>
            <a:ext cx="8972550" cy="219075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 26</a:t>
            </a:r>
            <a:r>
              <a:rPr lang="en-US" baseline="30000" dirty="0" smtClean="0"/>
              <a:t>th</a:t>
            </a:r>
            <a:r>
              <a:rPr lang="en-US" dirty="0" smtClean="0"/>
              <a:t> </a:t>
            </a:r>
            <a:endParaRPr lang="en-GB" dirty="0"/>
          </a:p>
        </p:txBody>
      </p:sp>
      <p:sp>
        <p:nvSpPr>
          <p:cNvPr id="3" name="Content Placeholder 2"/>
          <p:cNvSpPr>
            <a:spLocks noGrp="1"/>
          </p:cNvSpPr>
          <p:nvPr>
            <p:ph idx="1"/>
          </p:nvPr>
        </p:nvSpPr>
        <p:spPr>
          <a:xfrm>
            <a:off x="500034" y="1000108"/>
            <a:ext cx="8229600" cy="5111750"/>
          </a:xfrm>
        </p:spPr>
        <p:txBody>
          <a:bodyPr/>
          <a:lstStyle/>
          <a:p>
            <a:r>
              <a:rPr lang="en-US" dirty="0" smtClean="0"/>
              <a:t>Welcome Verena back on shift</a:t>
            </a:r>
          </a:p>
          <a:p>
            <a:r>
              <a:rPr lang="en-US" dirty="0" smtClean="0"/>
              <a:t>07:08 Access </a:t>
            </a:r>
            <a:r>
              <a:rPr lang="en-US" dirty="0" smtClean="0"/>
              <a:t>in PM85 for piquet EPC (</a:t>
            </a:r>
            <a:r>
              <a:rPr lang="en-US" dirty="0" err="1" smtClean="0"/>
              <a:t>O.Fournier</a:t>
            </a:r>
            <a:r>
              <a:rPr lang="en-US" dirty="0" smtClean="0"/>
              <a:t>). </a:t>
            </a:r>
            <a:endParaRPr lang="en-US" dirty="0" smtClean="0"/>
          </a:p>
          <a:p>
            <a:pPr lvl="1"/>
            <a:r>
              <a:rPr lang="en-US" dirty="0" smtClean="0"/>
              <a:t>Fuse </a:t>
            </a:r>
            <a:r>
              <a:rPr lang="en-US" dirty="0" smtClean="0"/>
              <a:t>on RD2.R8 circuit. </a:t>
            </a:r>
            <a:endParaRPr lang="en-US" dirty="0" smtClean="0"/>
          </a:p>
          <a:p>
            <a:r>
              <a:rPr lang="en-US" dirty="0" smtClean="0"/>
              <a:t>10: 20 RD2.R8 now ok. prepare to recycle</a:t>
            </a:r>
            <a:r>
              <a:rPr lang="en-US" dirty="0" smtClean="0"/>
              <a:t>.</a:t>
            </a:r>
          </a:p>
          <a:p>
            <a:r>
              <a:rPr lang="en-US" dirty="0" smtClean="0"/>
              <a:t>14:00 Injecting 1 e11</a:t>
            </a:r>
          </a:p>
          <a:p>
            <a:pPr lvl="1"/>
            <a:r>
              <a:rPr lang="en-US" dirty="0" smtClean="0"/>
              <a:t>coherent instability induced by hump </a:t>
            </a:r>
          </a:p>
          <a:p>
            <a:r>
              <a:rPr lang="en-US" dirty="0" smtClean="0"/>
              <a:t>15:00 ramping  2 * 1e11 for OFB test</a:t>
            </a:r>
          </a:p>
          <a:p>
            <a:pPr lvl="1"/>
            <a:r>
              <a:rPr lang="en-US" dirty="0" err="1" smtClean="0"/>
              <a:t>emittances</a:t>
            </a:r>
            <a:r>
              <a:rPr lang="en-US" dirty="0" smtClean="0"/>
              <a:t> already reasonably big starting the ramp </a:t>
            </a:r>
          </a:p>
          <a:p>
            <a:pPr lvl="1"/>
            <a:r>
              <a:rPr lang="pt-BR" dirty="0" smtClean="0"/>
              <a:t>B1H </a:t>
            </a:r>
            <a:r>
              <a:rPr lang="pt-BR" dirty="0" smtClean="0"/>
              <a:t>4.6 </a:t>
            </a:r>
            <a:r>
              <a:rPr lang="pt-BR" dirty="0" smtClean="0"/>
              <a:t>  B1V </a:t>
            </a:r>
            <a:r>
              <a:rPr lang="pt-BR" dirty="0" smtClean="0"/>
              <a:t>6.5 </a:t>
            </a:r>
            <a:r>
              <a:rPr lang="pt-BR" dirty="0" smtClean="0"/>
              <a:t>  B2H </a:t>
            </a:r>
            <a:r>
              <a:rPr lang="pt-BR" dirty="0" smtClean="0"/>
              <a:t>7.5 </a:t>
            </a:r>
            <a:r>
              <a:rPr lang="pt-BR" dirty="0" smtClean="0"/>
              <a:t>  B2V </a:t>
            </a:r>
            <a:r>
              <a:rPr lang="pt-BR" dirty="0" smtClean="0"/>
              <a:t>6.9 </a:t>
            </a:r>
            <a:endParaRPr lang="pt-BR" dirty="0" smtClean="0"/>
          </a:p>
          <a:p>
            <a:pPr lvl="1"/>
            <a:r>
              <a:rPr lang="pt-BR" dirty="0" smtClean="0"/>
              <a:t>OFB looks good</a:t>
            </a:r>
          </a:p>
          <a:p>
            <a:r>
              <a:rPr lang="pt-BR" dirty="0" smtClean="0"/>
              <a:t>15:39 Beam 2 lost to vacuum interlock</a:t>
            </a:r>
            <a:r>
              <a:rPr lang="en-US" dirty="0" smtClean="0"/>
              <a:t>																																																																							</a:t>
            </a:r>
            <a:r>
              <a:rPr lang="en-US" dirty="0" smtClean="0"/>
              <a:t/>
            </a:r>
            <a:br>
              <a:rPr lang="en-US" dirty="0" smtClean="0"/>
            </a:br>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Date Placeholder 4"/>
          <p:cNvSpPr>
            <a:spLocks noGrp="1"/>
          </p:cNvSpPr>
          <p:nvPr>
            <p:ph type="dt" sz="half" idx="12"/>
          </p:nvPr>
        </p:nvSpPr>
        <p:spPr/>
        <p:txBody>
          <a:bodyPr/>
          <a:lstStyle/>
          <a:p>
            <a:r>
              <a:rPr lang="en-US" smtClean="0"/>
              <a:t>27-05-10</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Hump again</a:t>
            </a:r>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Date Placeholder 4"/>
          <p:cNvSpPr>
            <a:spLocks noGrp="1"/>
          </p:cNvSpPr>
          <p:nvPr>
            <p:ph type="dt" sz="half" idx="12"/>
          </p:nvPr>
        </p:nvSpPr>
        <p:spPr/>
        <p:txBody>
          <a:bodyPr/>
          <a:lstStyle/>
          <a:p>
            <a:r>
              <a:rPr lang="en-US" smtClean="0"/>
              <a:t>27-05-10</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857224" y="1285860"/>
            <a:ext cx="7458541" cy="4324334"/>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BGI</a:t>
            </a:r>
            <a:endParaRPr lang="en-GB" dirty="0"/>
          </a:p>
        </p:txBody>
      </p:sp>
      <p:sp>
        <p:nvSpPr>
          <p:cNvPr id="3" name="Content Placeholder 2"/>
          <p:cNvSpPr>
            <a:spLocks noGrp="1"/>
          </p:cNvSpPr>
          <p:nvPr>
            <p:ph idx="1"/>
          </p:nvPr>
        </p:nvSpPr>
        <p:spPr/>
        <p:txBody>
          <a:bodyPr/>
          <a:lstStyle/>
          <a:p>
            <a:r>
              <a:rPr lang="en-US" dirty="0" smtClean="0"/>
              <a:t>BGI (Beam Gas Ionization) monitor was being tested, and after injection of 3 different level </a:t>
            </a:r>
            <a:r>
              <a:rPr lang="en-US" dirty="0" smtClean="0"/>
              <a:t>of </a:t>
            </a:r>
            <a:r>
              <a:rPr lang="en-US" dirty="0" smtClean="0"/>
              <a:t>gas, the BGI started to create discharges and the resulting out gassing gave vacuum gauge readings that were at the 10</a:t>
            </a:r>
            <a:r>
              <a:rPr lang="en-US" baseline="30000" dirty="0" smtClean="0"/>
              <a:t>-7</a:t>
            </a:r>
            <a:r>
              <a:rPr lang="en-US" dirty="0" smtClean="0"/>
              <a:t>mb. </a:t>
            </a:r>
            <a:endParaRPr lang="en-US" dirty="0" smtClean="0"/>
          </a:p>
          <a:p>
            <a:r>
              <a:rPr lang="en-US" dirty="0" smtClean="0"/>
              <a:t>As </a:t>
            </a:r>
            <a:r>
              <a:rPr lang="en-US" dirty="0" smtClean="0"/>
              <a:t>the </a:t>
            </a:r>
            <a:r>
              <a:rPr lang="en-US" dirty="0" err="1" smtClean="0"/>
              <a:t>vac</a:t>
            </a:r>
            <a:r>
              <a:rPr lang="en-US" dirty="0" smtClean="0"/>
              <a:t> gauge readings were increasing, the two gauges closest to the BGI were masked by the </a:t>
            </a:r>
            <a:r>
              <a:rPr lang="en-US" dirty="0" err="1" smtClean="0"/>
              <a:t>vac</a:t>
            </a:r>
            <a:r>
              <a:rPr lang="en-US" dirty="0" smtClean="0"/>
              <a:t> expert. </a:t>
            </a:r>
            <a:endParaRPr lang="en-US" dirty="0" smtClean="0"/>
          </a:p>
          <a:p>
            <a:r>
              <a:rPr lang="en-US" dirty="0" smtClean="0"/>
              <a:t>The </a:t>
            </a:r>
            <a:r>
              <a:rPr lang="en-US" dirty="0" smtClean="0"/>
              <a:t>masking then caused an interlock on the vacuum system and the beam was dumped. Only after the beam dumped did a valve close. </a:t>
            </a:r>
            <a:endParaRPr lang="en-US" dirty="0" smtClean="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Date Placeholder 4"/>
          <p:cNvSpPr>
            <a:spLocks noGrp="1"/>
          </p:cNvSpPr>
          <p:nvPr>
            <p:ph type="dt" sz="half" idx="12"/>
          </p:nvPr>
        </p:nvSpPr>
        <p:spPr/>
        <p:txBody>
          <a:bodyPr/>
          <a:lstStyle/>
          <a:p>
            <a:r>
              <a:rPr lang="en-US" smtClean="0"/>
              <a:t>27-05-10</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Orbit Feedback </a:t>
            </a:r>
            <a:endParaRPr lang="en-GB" dirty="0"/>
          </a:p>
        </p:txBody>
      </p:sp>
      <p:sp>
        <p:nvSpPr>
          <p:cNvPr id="3" name="Content Placeholder 2"/>
          <p:cNvSpPr>
            <a:spLocks noGrp="1"/>
          </p:cNvSpPr>
          <p:nvPr>
            <p:ph idx="1"/>
          </p:nvPr>
        </p:nvSpPr>
        <p:spPr/>
        <p:txBody>
          <a:bodyPr/>
          <a:lstStyle/>
          <a:p>
            <a:r>
              <a:rPr lang="en-US" dirty="0" smtClean="0"/>
              <a:t>Summary of the ramp with orbit FB: </a:t>
            </a:r>
            <a:br>
              <a:rPr lang="en-US" dirty="0" smtClean="0"/>
            </a:br>
            <a:r>
              <a:rPr lang="en-US" dirty="0" smtClean="0"/>
              <a:t>- No more dancing </a:t>
            </a:r>
            <a:r>
              <a:rPr lang="en-US" dirty="0" err="1" smtClean="0"/>
              <a:t>beams,this</a:t>
            </a:r>
            <a:r>
              <a:rPr lang="en-US" dirty="0" smtClean="0"/>
              <a:t> improvement seems to come from the RST period that was changed to 80 ms (from 100) to be in phase with the FB. </a:t>
            </a:r>
            <a:br>
              <a:rPr lang="en-US" dirty="0" smtClean="0"/>
            </a:br>
            <a:r>
              <a:rPr lang="en-US" dirty="0" smtClean="0"/>
              <a:t>- The FB survived an event without energy (due to the fact that the tune systems stopped for some time). It took some time to catch up the energy, but it eventually managed. </a:t>
            </a:r>
            <a:endParaRPr lang="en-US" dirty="0" smtClean="0"/>
          </a:p>
          <a:p>
            <a:r>
              <a:rPr lang="en-US" dirty="0" smtClean="0"/>
              <a:t>Declare operational with some potential tuning to be performed</a:t>
            </a:r>
            <a:endParaRPr lang="en-GB" dirty="0" smtClean="0"/>
          </a:p>
          <a:p>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Date Placeholder 4"/>
          <p:cNvSpPr>
            <a:spLocks noGrp="1"/>
          </p:cNvSpPr>
          <p:nvPr>
            <p:ph type="dt" sz="half" idx="12"/>
          </p:nvPr>
        </p:nvSpPr>
        <p:spPr/>
        <p:txBody>
          <a:bodyPr/>
          <a:lstStyle/>
          <a:p>
            <a:r>
              <a:rPr lang="en-US" smtClean="0"/>
              <a:t>27-05-10</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ooter Placeholder 5"/>
          <p:cNvSpPr>
            <a:spLocks noGrp="1"/>
          </p:cNvSpPr>
          <p:nvPr>
            <p:ph type="ftr" sz="quarter" idx="11"/>
          </p:nvPr>
        </p:nvSpPr>
        <p:spPr/>
        <p:txBody>
          <a:bodyPr/>
          <a:lstStyle/>
          <a:p>
            <a:r>
              <a:rPr lang="en-US" dirty="0" smtClean="0"/>
              <a:t>LHC status</a:t>
            </a:r>
            <a:endParaRPr lang="en-US" dirty="0"/>
          </a:p>
        </p:txBody>
      </p:sp>
      <p:sp>
        <p:nvSpPr>
          <p:cNvPr id="62466" name="Rectangle 2"/>
          <p:cNvSpPr>
            <a:spLocks noGrp="1" noChangeArrowheads="1"/>
          </p:cNvSpPr>
          <p:nvPr>
            <p:ph type="title"/>
          </p:nvPr>
        </p:nvSpPr>
        <p:spPr>
          <a:xfrm>
            <a:off x="685800" y="457200"/>
            <a:ext cx="7772400" cy="685800"/>
          </a:xfrm>
        </p:spPr>
        <p:txBody>
          <a:bodyPr/>
          <a:lstStyle/>
          <a:p>
            <a:pPr algn="ctr"/>
            <a:r>
              <a:rPr lang="en-US" sz="2400" b="1">
                <a:solidFill>
                  <a:srgbClr val="FFFFFF"/>
                </a:solidFill>
                <a:latin typeface="Stylus BT" pitchFamily="34" charset="0"/>
              </a:rPr>
              <a:t>New  Rest Gas Monitor: mechanical design</a:t>
            </a:r>
            <a:br>
              <a:rPr lang="en-US" sz="2400" b="1">
                <a:solidFill>
                  <a:srgbClr val="FFFFFF"/>
                </a:solidFill>
                <a:latin typeface="Stylus BT" pitchFamily="34" charset="0"/>
              </a:rPr>
            </a:br>
            <a:r>
              <a:rPr lang="en-US" sz="2400" b="1">
                <a:solidFill>
                  <a:srgbClr val="FFFFFF"/>
                </a:solidFill>
                <a:latin typeface="Stylus BT" pitchFamily="34" charset="0"/>
              </a:rPr>
              <a:t>The tank within its magnet</a:t>
            </a:r>
          </a:p>
        </p:txBody>
      </p:sp>
      <p:pic>
        <p:nvPicPr>
          <p:cNvPr id="62468" name="Picture 4"/>
          <p:cNvPicPr>
            <a:picLocks noChangeAspect="1" noChangeArrowheads="1"/>
          </p:cNvPicPr>
          <p:nvPr>
            <p:ph type="body" sz="half" idx="2"/>
          </p:nvPr>
        </p:nvPicPr>
        <p:blipFill>
          <a:blip r:embed="rId2" cstate="print"/>
          <a:srcRect/>
          <a:stretch>
            <a:fillRect/>
          </a:stretch>
        </p:blipFill>
        <p:spPr>
          <a:xfrm>
            <a:off x="990600" y="1066800"/>
            <a:ext cx="2895600" cy="5257800"/>
          </a:xfrm>
          <a:solidFill>
            <a:srgbClr val="FFFFFF"/>
          </a:solidFill>
          <a:ln>
            <a:solidFill>
              <a:srgbClr val="66FF33"/>
            </a:solidFill>
          </a:ln>
        </p:spPr>
      </p:pic>
      <p:pic>
        <p:nvPicPr>
          <p:cNvPr id="62470" name="Picture 6"/>
          <p:cNvPicPr>
            <a:picLocks noChangeAspect="1" noChangeArrowheads="1"/>
          </p:cNvPicPr>
          <p:nvPr/>
        </p:nvPicPr>
        <p:blipFill>
          <a:blip r:embed="rId3" cstate="print"/>
          <a:srcRect/>
          <a:stretch>
            <a:fillRect/>
          </a:stretch>
        </p:blipFill>
        <p:spPr bwMode="auto">
          <a:xfrm>
            <a:off x="4572000" y="3352800"/>
            <a:ext cx="2819400" cy="2743200"/>
          </a:xfrm>
          <a:prstGeom prst="rect">
            <a:avLst/>
          </a:prstGeom>
          <a:noFill/>
          <a:ln w="12700">
            <a:noFill/>
            <a:miter lim="800000"/>
            <a:headEnd type="none" w="sm" len="sm"/>
            <a:tailEnd type="none" w="sm" len="sm"/>
          </a:ln>
          <a:effectLst/>
        </p:spPr>
      </p:pic>
      <p:sp>
        <p:nvSpPr>
          <p:cNvPr id="62471" name="Line 7"/>
          <p:cNvSpPr>
            <a:spLocks noChangeShapeType="1"/>
          </p:cNvSpPr>
          <p:nvPr/>
        </p:nvSpPr>
        <p:spPr bwMode="auto">
          <a:xfrm>
            <a:off x="2428875" y="3838575"/>
            <a:ext cx="533400" cy="0"/>
          </a:xfrm>
          <a:prstGeom prst="line">
            <a:avLst/>
          </a:prstGeom>
          <a:noFill/>
          <a:ln w="3175">
            <a:solidFill>
              <a:srgbClr val="0000FF"/>
            </a:solidFill>
            <a:round/>
            <a:headEnd type="none" w="sm" len="sm"/>
            <a:tailEnd type="none" w="sm" len="sm"/>
          </a:ln>
          <a:effectLst/>
        </p:spPr>
        <p:txBody>
          <a:bodyPr/>
          <a:lstStyle/>
          <a:p>
            <a:endParaRPr lang="en-GB"/>
          </a:p>
        </p:txBody>
      </p:sp>
      <p:sp>
        <p:nvSpPr>
          <p:cNvPr id="62472" name="Text Box 8"/>
          <p:cNvSpPr txBox="1">
            <a:spLocks noChangeArrowheads="1"/>
          </p:cNvSpPr>
          <p:nvPr/>
        </p:nvSpPr>
        <p:spPr bwMode="auto">
          <a:xfrm>
            <a:off x="2362200" y="3857625"/>
            <a:ext cx="685800" cy="244475"/>
          </a:xfrm>
          <a:prstGeom prst="rect">
            <a:avLst/>
          </a:prstGeom>
          <a:solidFill>
            <a:srgbClr val="FFFFFF"/>
          </a:solidFill>
          <a:ln w="12700">
            <a:noFill/>
            <a:miter lim="800000"/>
            <a:headEnd type="none" w="sm" len="sm"/>
            <a:tailEnd type="none" w="sm" len="sm"/>
          </a:ln>
          <a:effectLst/>
        </p:spPr>
        <p:txBody>
          <a:bodyPr>
            <a:spAutoFit/>
          </a:bodyPr>
          <a:lstStyle/>
          <a:p>
            <a:pPr>
              <a:spcBef>
                <a:spcPct val="50000"/>
              </a:spcBef>
            </a:pPr>
            <a:r>
              <a:rPr lang="en-US" sz="1000" b="1">
                <a:solidFill>
                  <a:srgbClr val="0000FF"/>
                </a:solidFill>
                <a:latin typeface="Arial" charset="0"/>
              </a:rPr>
              <a:t>200 </a:t>
            </a:r>
            <a:r>
              <a:rPr lang="en-US" sz="1000">
                <a:solidFill>
                  <a:srgbClr val="0000FF"/>
                </a:solidFill>
                <a:latin typeface="Arial" charset="0"/>
              </a:rPr>
              <a:t>mm</a:t>
            </a:r>
          </a:p>
        </p:txBody>
      </p:sp>
      <p:sp>
        <p:nvSpPr>
          <p:cNvPr id="62476" name="Text Box 12"/>
          <p:cNvSpPr txBox="1">
            <a:spLocks noChangeArrowheads="1"/>
          </p:cNvSpPr>
          <p:nvPr/>
        </p:nvSpPr>
        <p:spPr bwMode="auto">
          <a:xfrm>
            <a:off x="1143000" y="3733800"/>
            <a:ext cx="762000" cy="244475"/>
          </a:xfrm>
          <a:prstGeom prst="rect">
            <a:avLst/>
          </a:prstGeom>
          <a:solidFill>
            <a:srgbClr val="FFFFFF"/>
          </a:solidFill>
          <a:ln w="12700">
            <a:noFill/>
            <a:miter lim="800000"/>
            <a:headEnd type="none" w="sm" len="sm"/>
            <a:tailEnd type="none" w="sm" len="sm"/>
          </a:ln>
          <a:effectLst/>
        </p:spPr>
        <p:txBody>
          <a:bodyPr>
            <a:spAutoFit/>
          </a:bodyPr>
          <a:lstStyle/>
          <a:p>
            <a:pPr>
              <a:spcBef>
                <a:spcPct val="50000"/>
              </a:spcBef>
            </a:pPr>
            <a:r>
              <a:rPr lang="en-US" sz="1000" b="1">
                <a:solidFill>
                  <a:srgbClr val="0000FF"/>
                </a:solidFill>
                <a:latin typeface="Symbol" pitchFamily="18" charset="2"/>
              </a:rPr>
              <a:t>F</a:t>
            </a:r>
            <a:r>
              <a:rPr lang="en-US" sz="1000" b="1">
                <a:solidFill>
                  <a:srgbClr val="0000FF"/>
                </a:solidFill>
                <a:latin typeface="Arial" charset="0"/>
              </a:rPr>
              <a:t>=84 </a:t>
            </a:r>
            <a:r>
              <a:rPr lang="en-US" sz="1000">
                <a:solidFill>
                  <a:srgbClr val="0000FF"/>
                </a:solidFill>
                <a:latin typeface="Arial" charset="0"/>
              </a:rPr>
              <a:t>mm</a:t>
            </a:r>
          </a:p>
        </p:txBody>
      </p:sp>
      <p:sp>
        <p:nvSpPr>
          <p:cNvPr id="62477" name="Line 13"/>
          <p:cNvSpPr>
            <a:spLocks noChangeShapeType="1"/>
          </p:cNvSpPr>
          <p:nvPr/>
        </p:nvSpPr>
        <p:spPr bwMode="auto">
          <a:xfrm flipH="1" flipV="1">
            <a:off x="2505075" y="2286000"/>
            <a:ext cx="0" cy="457200"/>
          </a:xfrm>
          <a:prstGeom prst="line">
            <a:avLst/>
          </a:prstGeom>
          <a:noFill/>
          <a:ln w="19050">
            <a:solidFill>
              <a:srgbClr val="66FF33"/>
            </a:solidFill>
            <a:round/>
            <a:headEnd type="none" w="sm" len="sm"/>
            <a:tailEnd type="none" w="sm" len="sm"/>
          </a:ln>
          <a:effectLst/>
        </p:spPr>
        <p:txBody>
          <a:bodyPr/>
          <a:lstStyle/>
          <a:p>
            <a:endParaRPr lang="en-GB"/>
          </a:p>
        </p:txBody>
      </p:sp>
      <p:sp>
        <p:nvSpPr>
          <p:cNvPr id="62478" name="Line 14"/>
          <p:cNvSpPr>
            <a:spLocks noChangeShapeType="1"/>
          </p:cNvSpPr>
          <p:nvPr/>
        </p:nvSpPr>
        <p:spPr bwMode="auto">
          <a:xfrm flipH="1" flipV="1">
            <a:off x="2771775" y="2286000"/>
            <a:ext cx="0" cy="457200"/>
          </a:xfrm>
          <a:prstGeom prst="line">
            <a:avLst/>
          </a:prstGeom>
          <a:noFill/>
          <a:ln w="19050">
            <a:solidFill>
              <a:srgbClr val="66FF33"/>
            </a:solidFill>
            <a:round/>
            <a:headEnd type="none" w="sm" len="sm"/>
            <a:tailEnd type="none" w="sm" len="sm"/>
          </a:ln>
          <a:effectLst/>
        </p:spPr>
        <p:txBody>
          <a:bodyPr/>
          <a:lstStyle/>
          <a:p>
            <a:endParaRPr lang="en-GB"/>
          </a:p>
        </p:txBody>
      </p:sp>
      <p:sp>
        <p:nvSpPr>
          <p:cNvPr id="62480" name="Line 16"/>
          <p:cNvSpPr>
            <a:spLocks noChangeShapeType="1"/>
          </p:cNvSpPr>
          <p:nvPr/>
        </p:nvSpPr>
        <p:spPr bwMode="auto">
          <a:xfrm flipV="1">
            <a:off x="2819400" y="1371600"/>
            <a:ext cx="0" cy="1143000"/>
          </a:xfrm>
          <a:prstGeom prst="line">
            <a:avLst/>
          </a:prstGeom>
          <a:noFill/>
          <a:ln w="28575">
            <a:solidFill>
              <a:srgbClr val="FF6600"/>
            </a:solidFill>
            <a:round/>
            <a:headEnd type="none" w="sm" len="sm"/>
            <a:tailEnd type="triangle" w="sm" len="sm"/>
          </a:ln>
          <a:effectLst/>
        </p:spPr>
        <p:txBody>
          <a:bodyPr/>
          <a:lstStyle/>
          <a:p>
            <a:endParaRPr lang="en-GB"/>
          </a:p>
        </p:txBody>
      </p:sp>
      <p:sp>
        <p:nvSpPr>
          <p:cNvPr id="62481" name="Line 17"/>
          <p:cNvSpPr>
            <a:spLocks noChangeShapeType="1"/>
          </p:cNvSpPr>
          <p:nvPr/>
        </p:nvSpPr>
        <p:spPr bwMode="auto">
          <a:xfrm>
            <a:off x="2543175" y="2514600"/>
            <a:ext cx="228600" cy="0"/>
          </a:xfrm>
          <a:prstGeom prst="line">
            <a:avLst/>
          </a:prstGeom>
          <a:noFill/>
          <a:ln w="12700">
            <a:solidFill>
              <a:srgbClr val="FF9933"/>
            </a:solidFill>
            <a:round/>
            <a:headEnd type="none" w="sm" len="sm"/>
            <a:tailEnd type="triangle" w="med" len="med"/>
          </a:ln>
          <a:effectLst/>
        </p:spPr>
        <p:txBody>
          <a:bodyPr/>
          <a:lstStyle/>
          <a:p>
            <a:endParaRPr lang="en-GB"/>
          </a:p>
        </p:txBody>
      </p:sp>
      <p:sp>
        <p:nvSpPr>
          <p:cNvPr id="62482" name="Text Box 18"/>
          <p:cNvSpPr txBox="1">
            <a:spLocks noChangeArrowheads="1"/>
          </p:cNvSpPr>
          <p:nvPr/>
        </p:nvSpPr>
        <p:spPr bwMode="auto">
          <a:xfrm>
            <a:off x="2771775" y="1295400"/>
            <a:ext cx="838200" cy="396875"/>
          </a:xfrm>
          <a:prstGeom prst="rect">
            <a:avLst/>
          </a:prstGeom>
          <a:noFill/>
          <a:ln w="12700">
            <a:noFill/>
            <a:miter lim="800000"/>
            <a:headEnd type="none" w="sm" len="sm"/>
            <a:tailEnd type="none" w="sm" len="sm"/>
          </a:ln>
          <a:effectLst/>
        </p:spPr>
        <p:txBody>
          <a:bodyPr>
            <a:spAutoFit/>
          </a:bodyPr>
          <a:lstStyle/>
          <a:p>
            <a:pPr>
              <a:spcBef>
                <a:spcPct val="50000"/>
              </a:spcBef>
            </a:pPr>
            <a:r>
              <a:rPr lang="en-US" sz="1000" b="1">
                <a:solidFill>
                  <a:srgbClr val="FF6600"/>
                </a:solidFill>
                <a:latin typeface="Arial" charset="0"/>
              </a:rPr>
              <a:t>Light signal</a:t>
            </a:r>
          </a:p>
        </p:txBody>
      </p:sp>
      <p:sp>
        <p:nvSpPr>
          <p:cNvPr id="62483" name="AutoShape 19"/>
          <p:cNvSpPr>
            <a:spLocks noChangeArrowheads="1"/>
          </p:cNvSpPr>
          <p:nvPr/>
        </p:nvSpPr>
        <p:spPr bwMode="auto">
          <a:xfrm flipV="1">
            <a:off x="2762250" y="2447925"/>
            <a:ext cx="152400" cy="152400"/>
          </a:xfrm>
          <a:prstGeom prst="rtTriangle">
            <a:avLst/>
          </a:prstGeom>
          <a:solidFill>
            <a:srgbClr val="FFFFFF"/>
          </a:solidFill>
          <a:ln w="19050">
            <a:solidFill>
              <a:srgbClr val="66FF33"/>
            </a:solidFill>
            <a:miter lim="800000"/>
            <a:headEnd type="none" w="sm" len="sm"/>
            <a:tailEnd type="none" w="sm" len="sm"/>
          </a:ln>
          <a:effectLst/>
        </p:spPr>
        <p:txBody>
          <a:bodyPr wrap="none" anchor="ctr"/>
          <a:lstStyle/>
          <a:p>
            <a:endParaRPr lang="en-GB"/>
          </a:p>
        </p:txBody>
      </p:sp>
      <p:sp>
        <p:nvSpPr>
          <p:cNvPr id="62484" name="Text Box 20"/>
          <p:cNvSpPr txBox="1">
            <a:spLocks noChangeArrowheads="1"/>
          </p:cNvSpPr>
          <p:nvPr/>
        </p:nvSpPr>
        <p:spPr bwMode="auto">
          <a:xfrm>
            <a:off x="1038225" y="5886450"/>
            <a:ext cx="1295400" cy="396875"/>
          </a:xfrm>
          <a:prstGeom prst="rect">
            <a:avLst/>
          </a:prstGeom>
          <a:solidFill>
            <a:schemeClr val="hlink"/>
          </a:solidFill>
          <a:ln w="12700">
            <a:noFill/>
            <a:miter lim="800000"/>
            <a:headEnd type="none" w="sm" len="sm"/>
            <a:tailEnd type="none" w="sm" len="sm"/>
          </a:ln>
          <a:effectLst/>
        </p:spPr>
        <p:txBody>
          <a:bodyPr>
            <a:spAutoFit/>
          </a:bodyPr>
          <a:lstStyle/>
          <a:p>
            <a:pPr>
              <a:spcBef>
                <a:spcPct val="50000"/>
              </a:spcBef>
            </a:pPr>
            <a:r>
              <a:rPr lang="en-US" sz="1000" b="1" dirty="0">
                <a:solidFill>
                  <a:schemeClr val="bg1"/>
                </a:solidFill>
                <a:latin typeface="Arial" charset="0"/>
              </a:rPr>
              <a:t>cross section view</a:t>
            </a:r>
          </a:p>
        </p:txBody>
      </p:sp>
      <p:sp>
        <p:nvSpPr>
          <p:cNvPr id="62485" name="Text Box 21"/>
          <p:cNvSpPr txBox="1">
            <a:spLocks noChangeArrowheads="1"/>
          </p:cNvSpPr>
          <p:nvPr/>
        </p:nvSpPr>
        <p:spPr bwMode="auto">
          <a:xfrm>
            <a:off x="5410200" y="5562600"/>
            <a:ext cx="1066800" cy="244475"/>
          </a:xfrm>
          <a:prstGeom prst="rect">
            <a:avLst/>
          </a:prstGeom>
          <a:solidFill>
            <a:schemeClr val="hlink"/>
          </a:solidFill>
          <a:ln w="12700">
            <a:noFill/>
            <a:miter lim="800000"/>
            <a:headEnd type="none" w="sm" len="sm"/>
            <a:tailEnd type="none" w="sm" len="sm"/>
          </a:ln>
          <a:effectLst/>
        </p:spPr>
        <p:txBody>
          <a:bodyPr>
            <a:spAutoFit/>
          </a:bodyPr>
          <a:lstStyle/>
          <a:p>
            <a:pPr>
              <a:spcBef>
                <a:spcPct val="50000"/>
              </a:spcBef>
            </a:pPr>
            <a:r>
              <a:rPr lang="en-US" sz="1000" b="1" dirty="0">
                <a:solidFill>
                  <a:schemeClr val="bg1"/>
                </a:solidFill>
                <a:latin typeface="Arial" charset="0"/>
              </a:rPr>
              <a:t>3-D view</a:t>
            </a:r>
          </a:p>
        </p:txBody>
      </p:sp>
      <p:sp>
        <p:nvSpPr>
          <p:cNvPr id="62486" name="Line 22"/>
          <p:cNvSpPr>
            <a:spLocks noChangeShapeType="1"/>
          </p:cNvSpPr>
          <p:nvPr/>
        </p:nvSpPr>
        <p:spPr bwMode="auto">
          <a:xfrm flipV="1">
            <a:off x="5762625" y="3448050"/>
            <a:ext cx="0" cy="457200"/>
          </a:xfrm>
          <a:prstGeom prst="line">
            <a:avLst/>
          </a:prstGeom>
          <a:noFill/>
          <a:ln w="28575">
            <a:solidFill>
              <a:srgbClr val="FF6600"/>
            </a:solidFill>
            <a:round/>
            <a:headEnd type="none" w="sm" len="sm"/>
            <a:tailEnd type="triangle" w="sm" len="sm"/>
          </a:ln>
          <a:effectLst/>
        </p:spPr>
        <p:txBody>
          <a:bodyPr/>
          <a:lstStyle/>
          <a:p>
            <a:endParaRPr lang="en-GB"/>
          </a:p>
        </p:txBody>
      </p:sp>
      <p:sp>
        <p:nvSpPr>
          <p:cNvPr id="62487" name="Text Box 23"/>
          <p:cNvSpPr txBox="1">
            <a:spLocks noChangeArrowheads="1"/>
          </p:cNvSpPr>
          <p:nvPr/>
        </p:nvSpPr>
        <p:spPr bwMode="auto">
          <a:xfrm>
            <a:off x="5153025" y="3429000"/>
            <a:ext cx="609600" cy="336550"/>
          </a:xfrm>
          <a:prstGeom prst="rect">
            <a:avLst/>
          </a:prstGeom>
          <a:noFill/>
          <a:ln w="12700">
            <a:noFill/>
            <a:miter lim="800000"/>
            <a:headEnd type="none" w="sm" len="sm"/>
            <a:tailEnd type="none" w="sm" len="sm"/>
          </a:ln>
          <a:effectLst/>
        </p:spPr>
        <p:txBody>
          <a:bodyPr>
            <a:spAutoFit/>
          </a:bodyPr>
          <a:lstStyle/>
          <a:p>
            <a:pPr>
              <a:spcBef>
                <a:spcPct val="50000"/>
              </a:spcBef>
            </a:pPr>
            <a:r>
              <a:rPr lang="en-US" sz="800" b="1">
                <a:solidFill>
                  <a:srgbClr val="FF6600"/>
                </a:solidFill>
                <a:latin typeface="Arial" charset="0"/>
              </a:rPr>
              <a:t>Light signal</a:t>
            </a:r>
          </a:p>
        </p:txBody>
      </p:sp>
      <p:sp>
        <p:nvSpPr>
          <p:cNvPr id="62488" name="Line 24"/>
          <p:cNvSpPr>
            <a:spLocks noChangeShapeType="1"/>
          </p:cNvSpPr>
          <p:nvPr/>
        </p:nvSpPr>
        <p:spPr bwMode="auto">
          <a:xfrm>
            <a:off x="1828800" y="6238875"/>
            <a:ext cx="1752600" cy="0"/>
          </a:xfrm>
          <a:prstGeom prst="line">
            <a:avLst/>
          </a:prstGeom>
          <a:noFill/>
          <a:ln w="3175">
            <a:solidFill>
              <a:srgbClr val="0000FF"/>
            </a:solidFill>
            <a:round/>
            <a:headEnd type="none" w="sm" len="sm"/>
            <a:tailEnd type="none" w="sm" len="sm"/>
          </a:ln>
          <a:effectLst/>
        </p:spPr>
        <p:txBody>
          <a:bodyPr/>
          <a:lstStyle/>
          <a:p>
            <a:endParaRPr lang="en-GB"/>
          </a:p>
        </p:txBody>
      </p:sp>
      <p:sp>
        <p:nvSpPr>
          <p:cNvPr id="62489" name="Text Box 25"/>
          <p:cNvSpPr txBox="1">
            <a:spLocks noChangeArrowheads="1"/>
          </p:cNvSpPr>
          <p:nvPr/>
        </p:nvSpPr>
        <p:spPr bwMode="auto">
          <a:xfrm>
            <a:off x="2362200" y="5981700"/>
            <a:ext cx="838200" cy="244475"/>
          </a:xfrm>
          <a:prstGeom prst="rect">
            <a:avLst/>
          </a:prstGeom>
          <a:solidFill>
            <a:srgbClr val="FFFFFF"/>
          </a:solidFill>
          <a:ln w="12700">
            <a:noFill/>
            <a:miter lim="800000"/>
            <a:headEnd type="none" w="sm" len="sm"/>
            <a:tailEnd type="none" w="sm" len="sm"/>
          </a:ln>
          <a:effectLst/>
        </p:spPr>
        <p:txBody>
          <a:bodyPr>
            <a:spAutoFit/>
          </a:bodyPr>
          <a:lstStyle/>
          <a:p>
            <a:pPr>
              <a:spcBef>
                <a:spcPct val="50000"/>
              </a:spcBef>
            </a:pPr>
            <a:r>
              <a:rPr lang="en-US" sz="1000" b="1">
                <a:solidFill>
                  <a:srgbClr val="0000FF"/>
                </a:solidFill>
                <a:latin typeface="Arial" charset="0"/>
              </a:rPr>
              <a:t>680 </a:t>
            </a:r>
            <a:r>
              <a:rPr lang="en-US" sz="1000">
                <a:solidFill>
                  <a:srgbClr val="0000FF"/>
                </a:solidFill>
                <a:latin typeface="Arial" charset="0"/>
              </a:rPr>
              <a:t>mm</a:t>
            </a:r>
          </a:p>
        </p:txBody>
      </p:sp>
      <p:sp>
        <p:nvSpPr>
          <p:cNvPr id="62493" name="Text Box 29"/>
          <p:cNvSpPr txBox="1">
            <a:spLocks noChangeArrowheads="1"/>
          </p:cNvSpPr>
          <p:nvPr/>
        </p:nvSpPr>
        <p:spPr bwMode="auto">
          <a:xfrm>
            <a:off x="1104900" y="3324225"/>
            <a:ext cx="762000" cy="244475"/>
          </a:xfrm>
          <a:prstGeom prst="rect">
            <a:avLst/>
          </a:prstGeom>
          <a:solidFill>
            <a:srgbClr val="FFFFFF"/>
          </a:solidFill>
          <a:ln w="12700">
            <a:noFill/>
            <a:miter lim="800000"/>
            <a:headEnd type="none" w="sm" len="sm"/>
            <a:tailEnd type="none" w="sm" len="sm"/>
          </a:ln>
          <a:effectLst/>
        </p:spPr>
        <p:txBody>
          <a:bodyPr>
            <a:spAutoFit/>
          </a:bodyPr>
          <a:lstStyle/>
          <a:p>
            <a:pPr>
              <a:spcBef>
                <a:spcPct val="50000"/>
              </a:spcBef>
            </a:pPr>
            <a:r>
              <a:rPr lang="en-US" sz="1000" b="1">
                <a:solidFill>
                  <a:srgbClr val="FF9933"/>
                </a:solidFill>
                <a:latin typeface="Arial" charset="0"/>
              </a:rPr>
              <a:t>e</a:t>
            </a:r>
            <a:r>
              <a:rPr lang="en-US" sz="1000" b="1" baseline="30000">
                <a:solidFill>
                  <a:srgbClr val="FF9933"/>
                </a:solidFill>
                <a:latin typeface="Arial" charset="0"/>
              </a:rPr>
              <a:t>-</a:t>
            </a:r>
            <a:r>
              <a:rPr lang="en-US" sz="1000" b="1">
                <a:solidFill>
                  <a:srgbClr val="FFFF00"/>
                </a:solidFill>
                <a:latin typeface="Arial" charset="0"/>
              </a:rPr>
              <a:t> </a:t>
            </a:r>
            <a:r>
              <a:rPr lang="en-US" sz="1000" b="1">
                <a:solidFill>
                  <a:srgbClr val="FF9933"/>
                </a:solidFill>
                <a:latin typeface="Arial" charset="0"/>
              </a:rPr>
              <a:t>signal</a:t>
            </a:r>
            <a:endParaRPr lang="en-US" sz="1000">
              <a:solidFill>
                <a:srgbClr val="FF9933"/>
              </a:solidFill>
              <a:latin typeface="Arial" charset="0"/>
            </a:endParaRPr>
          </a:p>
        </p:txBody>
      </p:sp>
      <p:sp>
        <p:nvSpPr>
          <p:cNvPr id="62495" name="Line 31"/>
          <p:cNvSpPr>
            <a:spLocks noChangeShapeType="1"/>
          </p:cNvSpPr>
          <p:nvPr/>
        </p:nvSpPr>
        <p:spPr bwMode="auto">
          <a:xfrm flipV="1">
            <a:off x="1600200" y="2514600"/>
            <a:ext cx="990600" cy="838200"/>
          </a:xfrm>
          <a:prstGeom prst="line">
            <a:avLst/>
          </a:prstGeom>
          <a:noFill/>
          <a:ln w="12700">
            <a:solidFill>
              <a:srgbClr val="FF9933"/>
            </a:solidFill>
            <a:round/>
            <a:headEnd type="none" w="sm" len="sm"/>
            <a:tailEnd type="none" w="sm" len="sm"/>
          </a:ln>
          <a:effectLst/>
        </p:spPr>
        <p:txBody>
          <a:bodyPr/>
          <a:lstStyle/>
          <a:p>
            <a:endParaRPr lang="en-GB"/>
          </a:p>
        </p:txBody>
      </p:sp>
      <p:sp>
        <p:nvSpPr>
          <p:cNvPr id="62496" name="Line 32"/>
          <p:cNvSpPr>
            <a:spLocks noChangeShapeType="1"/>
          </p:cNvSpPr>
          <p:nvPr/>
        </p:nvSpPr>
        <p:spPr bwMode="auto">
          <a:xfrm flipV="1">
            <a:off x="1704975" y="2619375"/>
            <a:ext cx="914400" cy="1143000"/>
          </a:xfrm>
          <a:prstGeom prst="line">
            <a:avLst/>
          </a:prstGeom>
          <a:noFill/>
          <a:ln w="12700">
            <a:solidFill>
              <a:srgbClr val="0000FF"/>
            </a:solidFill>
            <a:round/>
            <a:headEnd type="none" w="sm" len="sm"/>
            <a:tailEnd type="none" w="sm" len="sm"/>
          </a:ln>
          <a:effectLst/>
        </p:spPr>
        <p:txBody>
          <a:bodyPr/>
          <a:lstStyle/>
          <a:p>
            <a:endParaRPr lang="en-GB"/>
          </a:p>
        </p:txBody>
      </p:sp>
      <p:pic>
        <p:nvPicPr>
          <p:cNvPr id="62498" name="Picture 34"/>
          <p:cNvPicPr>
            <a:picLocks noChangeAspect="1" noChangeArrowheads="1"/>
          </p:cNvPicPr>
          <p:nvPr/>
        </p:nvPicPr>
        <p:blipFill>
          <a:blip r:embed="rId4" cstate="print"/>
          <a:srcRect/>
          <a:stretch>
            <a:fillRect/>
          </a:stretch>
        </p:blipFill>
        <p:spPr bwMode="auto">
          <a:xfrm>
            <a:off x="4572000" y="1143000"/>
            <a:ext cx="2971800" cy="2133600"/>
          </a:xfrm>
          <a:prstGeom prst="rect">
            <a:avLst/>
          </a:prstGeom>
          <a:noFill/>
          <a:ln w="12700">
            <a:noFill/>
            <a:miter lim="800000"/>
            <a:headEnd type="none" w="sm" len="sm"/>
            <a:tailEnd type="none" w="sm" len="sm"/>
          </a:ln>
          <a:effectLst/>
        </p:spPr>
      </p:pic>
      <p:sp>
        <p:nvSpPr>
          <p:cNvPr id="62499" name="Text Box 35"/>
          <p:cNvSpPr txBox="1">
            <a:spLocks noChangeArrowheads="1"/>
          </p:cNvSpPr>
          <p:nvPr/>
        </p:nvSpPr>
        <p:spPr bwMode="auto">
          <a:xfrm>
            <a:off x="5486400" y="2971800"/>
            <a:ext cx="914400" cy="244475"/>
          </a:xfrm>
          <a:prstGeom prst="rect">
            <a:avLst/>
          </a:prstGeom>
          <a:solidFill>
            <a:schemeClr val="hlink"/>
          </a:solidFill>
          <a:ln w="12700">
            <a:noFill/>
            <a:miter lim="800000"/>
            <a:headEnd type="none" w="sm" len="sm"/>
            <a:tailEnd type="none" w="sm" len="sm"/>
          </a:ln>
          <a:effectLst/>
        </p:spPr>
        <p:txBody>
          <a:bodyPr>
            <a:spAutoFit/>
          </a:bodyPr>
          <a:lstStyle/>
          <a:p>
            <a:pPr>
              <a:spcBef>
                <a:spcPct val="50000"/>
              </a:spcBef>
            </a:pPr>
            <a:r>
              <a:rPr lang="en-US" sz="1000" b="1" dirty="0">
                <a:solidFill>
                  <a:schemeClr val="bg1"/>
                </a:solidFill>
                <a:latin typeface="Arial" charset="0"/>
              </a:rPr>
              <a:t>side view</a:t>
            </a:r>
          </a:p>
        </p:txBody>
      </p:sp>
      <p:sp>
        <p:nvSpPr>
          <p:cNvPr id="29" name="Date Placeholder 28"/>
          <p:cNvSpPr>
            <a:spLocks noGrp="1"/>
          </p:cNvSpPr>
          <p:nvPr>
            <p:ph type="dt" sz="half" idx="10"/>
          </p:nvPr>
        </p:nvSpPr>
        <p:spPr/>
        <p:txBody>
          <a:bodyPr/>
          <a:lstStyle/>
          <a:p>
            <a:r>
              <a:rPr lang="en-US" smtClean="0"/>
              <a:t>27-05-10</a:t>
            </a:r>
            <a:endParaRPr lang="en-US"/>
          </a:p>
        </p:txBody>
      </p:sp>
      <p:pic>
        <p:nvPicPr>
          <p:cNvPr id="9218" name="Picture 2"/>
          <p:cNvPicPr>
            <a:picLocks noChangeAspect="1" noChangeArrowheads="1"/>
          </p:cNvPicPr>
          <p:nvPr/>
        </p:nvPicPr>
        <p:blipFill>
          <a:blip r:embed="rId5" cstate="print"/>
          <a:srcRect/>
          <a:stretch>
            <a:fillRect/>
          </a:stretch>
        </p:blipFill>
        <p:spPr bwMode="auto">
          <a:xfrm>
            <a:off x="2533650" y="0"/>
            <a:ext cx="6610350" cy="14859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Big nominal bunches up the </a:t>
            </a:r>
            <a:r>
              <a:rPr lang="en-US" dirty="0" smtClean="0"/>
              <a:t>ramp</a:t>
            </a:r>
            <a:endParaRPr lang="en-GB" dirty="0"/>
          </a:p>
        </p:txBody>
      </p:sp>
      <p:sp>
        <p:nvSpPr>
          <p:cNvPr id="8" name="Content Placeholder 7"/>
          <p:cNvSpPr>
            <a:spLocks noGrp="1"/>
          </p:cNvSpPr>
          <p:nvPr>
            <p:ph idx="1"/>
          </p:nvPr>
        </p:nvSpPr>
        <p:spPr>
          <a:xfrm>
            <a:off x="357158" y="857232"/>
            <a:ext cx="8229600" cy="5429288"/>
          </a:xfrm>
        </p:spPr>
        <p:txBody>
          <a:bodyPr/>
          <a:lstStyle/>
          <a:p>
            <a:r>
              <a:rPr lang="en-US" dirty="0" smtClean="0"/>
              <a:t>chromaticity difficult to measure</a:t>
            </a:r>
          </a:p>
          <a:p>
            <a:r>
              <a:rPr lang="en-US" dirty="0" smtClean="0"/>
              <a:t>Colliding </a:t>
            </a:r>
            <a:r>
              <a:rPr lang="en-US" dirty="0" smtClean="0"/>
              <a:t>high intensity bunches in ATLAS and CMS. Looks stable. See about expected luminosity</a:t>
            </a:r>
            <a:r>
              <a:rPr lang="en-US" dirty="0" smtClean="0"/>
              <a:t>.</a:t>
            </a:r>
            <a:endParaRPr lang="en-US" dirty="0" smtClean="0"/>
          </a:p>
          <a:p>
            <a:r>
              <a:rPr lang="en-US" dirty="0" smtClean="0"/>
              <a:t>Bunch currents: 9.8e10 and 8e10</a:t>
            </a:r>
            <a:r>
              <a:rPr lang="en-US" dirty="0" smtClean="0"/>
              <a:t>.</a:t>
            </a:r>
            <a:endParaRPr lang="en-US" dirty="0" smtClean="0"/>
          </a:p>
          <a:p>
            <a:r>
              <a:rPr lang="en-US" dirty="0" err="1" smtClean="0"/>
              <a:t>Emittances</a:t>
            </a:r>
            <a:r>
              <a:rPr lang="en-US" dirty="0" smtClean="0"/>
              <a:t> 7-12 micron normalized</a:t>
            </a:r>
            <a:r>
              <a:rPr lang="en-US" dirty="0" smtClean="0"/>
              <a:t>.</a:t>
            </a:r>
            <a:endParaRPr lang="en-US" dirty="0" smtClean="0"/>
          </a:p>
          <a:p>
            <a:r>
              <a:rPr lang="en-US" dirty="0" smtClean="0"/>
              <a:t>Went to collision tunes</a:t>
            </a:r>
            <a:r>
              <a:rPr lang="en-US" dirty="0" smtClean="0"/>
              <a:t>.</a:t>
            </a:r>
            <a:endParaRPr lang="en-US" dirty="0" smtClean="0"/>
          </a:p>
          <a:p>
            <a:r>
              <a:rPr lang="en-US" dirty="0" smtClean="0"/>
              <a:t>Put an extra +3e-3 on beam 2 H and V (for tune split</a:t>
            </a:r>
            <a:r>
              <a:rPr lang="en-US" dirty="0" smtClean="0"/>
              <a:t>).</a:t>
            </a:r>
            <a:endParaRPr lang="en-US" dirty="0" smtClean="0"/>
          </a:p>
          <a:p>
            <a:r>
              <a:rPr lang="en-US" dirty="0" smtClean="0"/>
              <a:t>Stable after going into collision, rocky before collision with some manual </a:t>
            </a:r>
            <a:r>
              <a:rPr lang="en-US" dirty="0" err="1" smtClean="0"/>
              <a:t>chroma</a:t>
            </a:r>
            <a:r>
              <a:rPr lang="en-US" dirty="0" smtClean="0"/>
              <a:t> and tune trims to keep the beam</a:t>
            </a:r>
            <a:r>
              <a:rPr lang="en-US" dirty="0" smtClean="0"/>
              <a:t>.</a:t>
            </a:r>
            <a:endParaRPr lang="en-US" dirty="0" smtClean="0"/>
          </a:p>
          <a:p>
            <a:r>
              <a:rPr lang="en-US" dirty="0" smtClean="0"/>
              <a:t>First collided in CMS, optimized CMS, then collided ATLAS and optimized</a:t>
            </a:r>
            <a:r>
              <a:rPr lang="en-US" dirty="0" smtClean="0"/>
              <a:t>.</a:t>
            </a:r>
            <a:endParaRPr lang="en-US" dirty="0" smtClean="0"/>
          </a:p>
          <a:p>
            <a:r>
              <a:rPr lang="en-US" dirty="0" smtClean="0"/>
              <a:t>One round of optimization in beam-beam offset for each ATLAS and CMS</a:t>
            </a:r>
            <a:r>
              <a:rPr lang="en-US" dirty="0" smtClean="0"/>
              <a:t>.</a:t>
            </a:r>
          </a:p>
          <a:p>
            <a:endParaRPr lang="en-US" dirty="0" smtClean="0"/>
          </a:p>
          <a:p>
            <a:pPr lvl="1"/>
            <a:endParaRPr lang="en-GB" dirty="0"/>
          </a:p>
        </p:txBody>
      </p:sp>
      <p:sp>
        <p:nvSpPr>
          <p:cNvPr id="9" name="Date Placeholder 8"/>
          <p:cNvSpPr>
            <a:spLocks noGrp="1"/>
          </p:cNvSpPr>
          <p:nvPr>
            <p:ph type="dt" sz="half" idx="12"/>
          </p:nvPr>
        </p:nvSpPr>
        <p:spPr/>
        <p:txBody>
          <a:bodyPr/>
          <a:lstStyle/>
          <a:p>
            <a:r>
              <a:rPr lang="en-US" smtClean="0"/>
              <a:t>27-05-10</a:t>
            </a:r>
            <a:endParaRPr lang="en-US" dirty="0"/>
          </a:p>
        </p:txBody>
      </p:sp>
      <p:sp>
        <p:nvSpPr>
          <p:cNvPr id="10" name="Footer Placeholder 9"/>
          <p:cNvSpPr>
            <a:spLocks noGrp="1"/>
          </p:cNvSpPr>
          <p:nvPr>
            <p:ph type="ftr" sz="quarter" idx="10"/>
          </p:nvPr>
        </p:nvSpPr>
        <p:spPr/>
        <p:txBody>
          <a:bodyPr/>
          <a:lstStyle/>
          <a:p>
            <a:r>
              <a:rPr lang="en-US" smtClean="0"/>
              <a:t>LHC status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Nominal bunch intensity - synthesis</a:t>
            </a:r>
            <a:endParaRPr lang="en-GB" dirty="0"/>
          </a:p>
        </p:txBody>
      </p:sp>
      <p:sp>
        <p:nvSpPr>
          <p:cNvPr id="3" name="Content Placeholder 2"/>
          <p:cNvSpPr>
            <a:spLocks noGrp="1"/>
          </p:cNvSpPr>
          <p:nvPr>
            <p:ph idx="1"/>
          </p:nvPr>
        </p:nvSpPr>
        <p:spPr/>
        <p:txBody>
          <a:bodyPr/>
          <a:lstStyle/>
          <a:p>
            <a:r>
              <a:rPr lang="en-US" dirty="0" smtClean="0"/>
              <a:t>Over-injection well established</a:t>
            </a:r>
          </a:p>
          <a:p>
            <a:r>
              <a:rPr lang="en-US" dirty="0" smtClean="0"/>
              <a:t>Emittance blow-up of beam 2 V at 450 GeV well documented</a:t>
            </a:r>
          </a:p>
          <a:p>
            <a:r>
              <a:rPr lang="en-US" dirty="0" smtClean="0"/>
              <a:t>Emittance blow-up during ramp</a:t>
            </a:r>
            <a:endParaRPr lang="en-US" dirty="0" smtClean="0"/>
          </a:p>
          <a:p>
            <a:r>
              <a:rPr lang="en-US" dirty="0" smtClean="0"/>
              <a:t>Transverse instability at 1.8 TeV+</a:t>
            </a:r>
          </a:p>
          <a:p>
            <a:pPr lvl="1"/>
            <a:r>
              <a:rPr lang="en-US" dirty="0" smtClean="0"/>
              <a:t>cured by </a:t>
            </a:r>
            <a:r>
              <a:rPr lang="en-US" dirty="0" err="1" smtClean="0"/>
              <a:t>octupoles</a:t>
            </a:r>
            <a:endParaRPr lang="en-US" dirty="0" smtClean="0"/>
          </a:p>
          <a:p>
            <a:r>
              <a:rPr lang="en-US" dirty="0" smtClean="0"/>
              <a:t>Longitudinal </a:t>
            </a:r>
          </a:p>
          <a:p>
            <a:pPr lvl="1"/>
            <a:r>
              <a:rPr lang="en-US" dirty="0" smtClean="0"/>
              <a:t>longitudinal emittance </a:t>
            </a:r>
            <a:r>
              <a:rPr lang="en-US" dirty="0" smtClean="0"/>
              <a:t>at the SPS should be set at </a:t>
            </a:r>
            <a:r>
              <a:rPr lang="en-US" dirty="0" smtClean="0"/>
              <a:t>1.7-1.8eVs</a:t>
            </a:r>
          </a:p>
          <a:p>
            <a:pPr lvl="1"/>
            <a:r>
              <a:rPr lang="en-US" dirty="0" smtClean="0"/>
              <a:t>plus matched voltage</a:t>
            </a:r>
          </a:p>
          <a:p>
            <a:r>
              <a:rPr lang="en-US" dirty="0" smtClean="0"/>
              <a:t>Collisions at 10 m. looks OK with tune split and collision tunes</a:t>
            </a:r>
          </a:p>
          <a:p>
            <a:endParaRPr lang="en-US" dirty="0" smtClean="0"/>
          </a:p>
          <a:p>
            <a:pPr lvl="1"/>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Date Placeholder 4"/>
          <p:cNvSpPr>
            <a:spLocks noGrp="1"/>
          </p:cNvSpPr>
          <p:nvPr>
            <p:ph type="dt" sz="half" idx="12"/>
          </p:nvPr>
        </p:nvSpPr>
        <p:spPr/>
        <p:txBody>
          <a:bodyPr/>
          <a:lstStyle/>
          <a:p>
            <a:r>
              <a:rPr lang="en-US" smtClean="0"/>
              <a:t>27-05-10</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First “nominal” collisions at 7 TeV</a:t>
            </a:r>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Date Placeholder 4"/>
          <p:cNvSpPr>
            <a:spLocks noGrp="1"/>
          </p:cNvSpPr>
          <p:nvPr>
            <p:ph type="dt" sz="half" idx="12"/>
          </p:nvPr>
        </p:nvSpPr>
        <p:spPr/>
        <p:txBody>
          <a:bodyPr/>
          <a:lstStyle/>
          <a:p>
            <a:r>
              <a:rPr lang="en-US" smtClean="0"/>
              <a:t>27-05-10</a:t>
            </a:r>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1214414" y="714356"/>
            <a:ext cx="7052643" cy="5519713"/>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emplate>
  <TotalTime>35732</TotalTime>
  <Words>548</Words>
  <Application>Microsoft Office PowerPoint</Application>
  <PresentationFormat>On-screen Show (4:3)</PresentationFormat>
  <Paragraphs>93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Pixel</vt:lpstr>
      <vt:lpstr>From yesterday</vt:lpstr>
      <vt:lpstr>Wednesday 26th </vt:lpstr>
      <vt:lpstr>Hump again</vt:lpstr>
      <vt:lpstr>BGI</vt:lpstr>
      <vt:lpstr>Orbit Feedback </vt:lpstr>
      <vt:lpstr>New  Rest Gas Monitor: mechanical design The tank within its magnet</vt:lpstr>
      <vt:lpstr>Big nominal bunches up the ramp</vt:lpstr>
      <vt:lpstr>Nominal bunch intensity - synthesis</vt:lpstr>
      <vt:lpstr>First “nominal” collisions at 7 TeV</vt:lpstr>
      <vt:lpstr>Tune spectra 3.5 TeV</vt:lpstr>
      <vt:lpstr>Longitudinal “instability”…</vt:lpstr>
      <vt:lpstr>with 12 MV at 3.5 TeV</vt:lpstr>
      <vt:lpstr>Wednesday - Thursday</vt:lpstr>
      <vt:lpstr>Plans for today – to be discussed</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FGC Software Design Review</dc:title>
  <dc:creator>Quentin King</dc:creator>
  <cp:lastModifiedBy>Lamont</cp:lastModifiedBy>
  <cp:revision>1756</cp:revision>
  <dcterms:created xsi:type="dcterms:W3CDTF">2010-05-10T12:32:53Z</dcterms:created>
  <dcterms:modified xsi:type="dcterms:W3CDTF">2010-05-27T06:26:23Z</dcterms:modified>
</cp:coreProperties>
</file>