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922" r:id="rId2"/>
    <p:sldId id="927" r:id="rId3"/>
    <p:sldId id="937" r:id="rId4"/>
    <p:sldId id="928" r:id="rId5"/>
    <p:sldId id="929" r:id="rId6"/>
    <p:sldId id="930" r:id="rId7"/>
    <p:sldId id="939" r:id="rId8"/>
    <p:sldId id="931" r:id="rId9"/>
    <p:sldId id="932" r:id="rId10"/>
    <p:sldId id="934" r:id="rId11"/>
    <p:sldId id="933" r:id="rId12"/>
    <p:sldId id="926" r:id="rId13"/>
    <p:sldId id="935" r:id="rId14"/>
    <p:sldId id="936" r:id="rId15"/>
    <p:sldId id="938" r:id="rId16"/>
    <p:sldId id="908" r:id="rId1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971" autoAdjust="0"/>
    <p:restoredTop sz="95262" autoAdjust="0"/>
  </p:normalViewPr>
  <p:slideViewPr>
    <p:cSldViewPr>
      <p:cViewPr>
        <p:scale>
          <a:sx n="100" d="100"/>
          <a:sy n="100" d="100"/>
        </p:scale>
        <p:origin x="-904" y="-30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5/26/10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4B4C6E7-86CD-AA47-B67C-3A8FA2D2EDFD}" type="datetime1">
              <a:rPr lang="en-US" smtClean="0"/>
              <a:pPr/>
              <a:t>5/26/10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F119B27-4514-E748-A334-91F243D9D9D6}" type="datetime1">
              <a:rPr lang="en-US" smtClean="0"/>
              <a:pPr/>
              <a:t>5/26/10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BA6DA8C-1406-BD49-AB8B-D9FBD8512415}" type="datetime1">
              <a:rPr lang="en-US" smtClean="0"/>
              <a:pPr/>
              <a:t>5/26/10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0051D2C0-A149-D244-906E-2D2D22C83F94}" type="datetime1">
              <a:rPr lang="en-US" smtClean="0"/>
              <a:pPr/>
              <a:t>5/26/10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214FF2A2-FA05-8F4E-85C3-904C3E9E5602}" type="datetime1">
              <a:rPr lang="en-US" smtClean="0"/>
              <a:pPr/>
              <a:t>5/26/10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7E7E9EAF-986E-864B-B2CE-5BB575B8FF13}" type="datetime1">
              <a:rPr lang="en-US" smtClean="0"/>
              <a:pPr>
                <a:defRPr/>
              </a:pPr>
              <a:t>5/26/10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CB3847E-EA47-934C-80C8-D4D9E3A467A7}" type="datetime1">
              <a:rPr lang="en-US" smtClean="0"/>
              <a:pPr/>
              <a:t>5/26/10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6A6FF8-1DE5-8F44-B0B8-077A01F3C901}" type="datetime1">
              <a:rPr lang="en-US" smtClean="0"/>
              <a:pPr/>
              <a:t>5/26/10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79E147-E584-A547-BFB2-2BDD0B4E3575}" type="datetime1">
              <a:rPr lang="en-US" smtClean="0"/>
              <a:pPr/>
              <a:t>5/26/10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86D7A5-D262-2540-94E0-37B93C7F4F0F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9654927-BC6C-1748-81F2-C9AE0400F668}" type="datetime1">
              <a:rPr lang="en-US" smtClean="0"/>
              <a:pPr/>
              <a:t>5/26/10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D98CDA8-3033-1D4C-9C1D-8B8C31169492}" type="datetime1">
              <a:rPr lang="en-US" smtClean="0"/>
              <a:pPr/>
              <a:t>5/26/10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B581B17-7F29-1746-9918-DF362965021F}" type="datetime1">
              <a:rPr lang="en-US" smtClean="0"/>
              <a:pPr/>
              <a:t>5/26/10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6B0C8533-480A-6645-9621-83452ACA4E50}" type="datetime1">
              <a:rPr lang="en-US" smtClean="0"/>
              <a:pPr/>
              <a:t>5/26/10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25.5.2010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382000" cy="5562600"/>
          </a:xfrm>
        </p:spPr>
        <p:txBody>
          <a:bodyPr/>
          <a:lstStyle/>
          <a:p>
            <a:r>
              <a:rPr lang="en-US" dirty="0" smtClean="0"/>
              <a:t>01h11: Start ramp with 13 bunches, each </a:t>
            </a:r>
            <a:r>
              <a:rPr lang="en-US" dirty="0" smtClean="0"/>
              <a:t>2e10</a:t>
            </a:r>
          </a:p>
          <a:p>
            <a:r>
              <a:rPr lang="en-US" dirty="0" smtClean="0"/>
              <a:t>03h16</a:t>
            </a:r>
            <a:r>
              <a:rPr lang="en-US" dirty="0" smtClean="0"/>
              <a:t>: Stable beams (13 </a:t>
            </a:r>
            <a:r>
              <a:rPr lang="en-US" dirty="0" err="1" smtClean="0"/>
              <a:t>x</a:t>
            </a:r>
            <a:r>
              <a:rPr lang="en-US" dirty="0" smtClean="0"/>
              <a:t> 2e10 </a:t>
            </a:r>
            <a:r>
              <a:rPr lang="en-US" dirty="0" err="1" smtClean="0"/>
              <a:t>p</a:t>
            </a:r>
            <a:r>
              <a:rPr lang="en-US" dirty="0" smtClean="0"/>
              <a:t> per beam</a:t>
            </a:r>
            <a:r>
              <a:rPr lang="en-US" dirty="0" smtClean="0"/>
              <a:t>)</a:t>
            </a:r>
          </a:p>
          <a:p>
            <a:r>
              <a:rPr lang="en-US" dirty="0" smtClean="0"/>
              <a:t>12h30</a:t>
            </a:r>
            <a:r>
              <a:rPr lang="en-US" dirty="0" smtClean="0"/>
              <a:t>: Requested beam dump</a:t>
            </a:r>
            <a:r>
              <a:rPr lang="en-US" dirty="0" smtClean="0"/>
              <a:t>.</a:t>
            </a:r>
          </a:p>
          <a:p>
            <a:r>
              <a:rPr lang="en-US" dirty="0" smtClean="0"/>
              <a:t>15h00</a:t>
            </a:r>
            <a:r>
              <a:rPr lang="en-US" dirty="0" smtClean="0"/>
              <a:t>: Energy matching beam 1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have shifted the field of B1 by -0.25 </a:t>
            </a:r>
            <a:r>
              <a:rPr lang="en-US" dirty="0" err="1" smtClean="0"/>
              <a:t>permill</a:t>
            </a:r>
            <a:r>
              <a:rPr lang="en-US" dirty="0" smtClean="0"/>
              <a:t> using the CODs to reduce the energy error at injection.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maximum </a:t>
            </a:r>
            <a:r>
              <a:rPr lang="en-US" dirty="0" err="1" smtClean="0"/>
              <a:t>synchro</a:t>
            </a:r>
            <a:r>
              <a:rPr lang="en-US" dirty="0" smtClean="0"/>
              <a:t> error excursion was brought down from -60 degrees to -20 degrees. The first turn is now also much better centered: we move from -0.11 </a:t>
            </a:r>
            <a:r>
              <a:rPr lang="en-US" dirty="0" err="1" smtClean="0"/>
              <a:t>permill</a:t>
            </a:r>
            <a:r>
              <a:rPr lang="en-US" dirty="0" smtClean="0"/>
              <a:t> to +0.0 </a:t>
            </a:r>
            <a:r>
              <a:rPr lang="en-US" dirty="0" err="1" smtClean="0"/>
              <a:t>permill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synchro</a:t>
            </a:r>
            <a:r>
              <a:rPr lang="en-US" dirty="0" smtClean="0"/>
              <a:t> loop errors are now very comparable between B1 and B2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effect on the orbit is very small, but the mean setting of the CODs in H is shifter by ~3.9 </a:t>
            </a:r>
            <a:r>
              <a:rPr lang="en-US" dirty="0" err="1" smtClean="0"/>
              <a:t>microrad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17h00</a:t>
            </a:r>
            <a:r>
              <a:rPr lang="en-US" dirty="0" smtClean="0"/>
              <a:t>: Injection kicker studies beam 2</a:t>
            </a:r>
            <a:r>
              <a:rPr lang="en-US" dirty="0" smtClean="0"/>
              <a:t>.</a:t>
            </a:r>
          </a:p>
          <a:p>
            <a:r>
              <a:rPr lang="en-US" dirty="0" smtClean="0"/>
              <a:t>18h00</a:t>
            </a:r>
            <a:r>
              <a:rPr lang="en-US" dirty="0" smtClean="0"/>
              <a:t>: Nominal bunch studies: </a:t>
            </a:r>
            <a:r>
              <a:rPr lang="en-US" dirty="0" smtClean="0"/>
              <a:t>RF</a:t>
            </a:r>
          </a:p>
          <a:p>
            <a:r>
              <a:rPr lang="en-US" dirty="0" smtClean="0"/>
              <a:t>23h30</a:t>
            </a:r>
            <a:r>
              <a:rPr lang="en-US" dirty="0" smtClean="0"/>
              <a:t>: Ramp nominal bunch to 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786E015-7D0F-D84B-8F68-33626C33E26E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after Loss</a:t>
            </a:r>
            <a:endParaRPr lang="en-US" dirty="0"/>
          </a:p>
        </p:txBody>
      </p:sp>
      <p:pic>
        <p:nvPicPr>
          <p:cNvPr id="6" name="Content Placeholder 5" descr="blength-high-lumi-fil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4" r="-181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505200"/>
            <a:ext cx="131115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– 1.2 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RF: Long Bunches More Stable at 450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6" name="Content Placeholder 5" descr="rf-long-stabl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373" r="-1037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762000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SPS Blow-Up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 26.5.2010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5111750"/>
          </a:xfrm>
        </p:spPr>
        <p:txBody>
          <a:bodyPr/>
          <a:lstStyle/>
          <a:p>
            <a:r>
              <a:rPr lang="en-US" dirty="0" smtClean="0"/>
              <a:t>00h50: Collapsing separation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03h30</a:t>
            </a:r>
            <a:r>
              <a:rPr lang="en-US" dirty="0" smtClean="0"/>
              <a:t>: Requested beam dump. Recover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04h30</a:t>
            </a:r>
            <a:r>
              <a:rPr lang="en-US" dirty="0" smtClean="0"/>
              <a:t>: Several trips and kicker MKI.UA87 problem. Access for power converter RD2.R8.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Voltage to 5 MV Before Ramp</a:t>
            </a:r>
            <a:endParaRPr lang="en-US" dirty="0"/>
          </a:p>
        </p:txBody>
      </p:sp>
      <p:pic>
        <p:nvPicPr>
          <p:cNvPr id="6" name="Content Placeholder 5" descr="rf-voltage-to-5MV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4" r="-1814"/>
          <a:stretch>
            <a:fillRect/>
          </a:stretch>
        </p:blipFill>
        <p:spPr>
          <a:xfrm>
            <a:off x="457200" y="831850"/>
            <a:ext cx="8229600" cy="5111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6096000"/>
            <a:ext cx="4698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</a:t>
            </a:r>
            <a:r>
              <a:rPr lang="en-US" dirty="0" err="1" smtClean="0"/>
              <a:t>Octupole</a:t>
            </a:r>
            <a:r>
              <a:rPr lang="en-US" dirty="0" smtClean="0"/>
              <a:t> function arriving to 40 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64850" y="2209800"/>
            <a:ext cx="152505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1.7 – 1.8 ns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Colliding 1e11 </a:t>
            </a:r>
            <a:r>
              <a:rPr lang="en-US" dirty="0" err="1" smtClean="0"/>
              <a:t>p</a:t>
            </a:r>
            <a:r>
              <a:rPr lang="en-US" dirty="0" smtClean="0"/>
              <a:t> Bunches at 3.5 </a:t>
            </a:r>
            <a:r>
              <a:rPr lang="en-US" dirty="0" err="1" smtClean="0"/>
              <a:t>TeV</a:t>
            </a:r>
            <a:endParaRPr lang="en-US" dirty="0"/>
          </a:p>
        </p:txBody>
      </p:sp>
      <p:pic>
        <p:nvPicPr>
          <p:cNvPr id="6" name="Content Placeholder 5" descr="nom-bunch-to-collis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11" r="-311"/>
          <a:stretch>
            <a:fillRect/>
          </a:stretch>
        </p:blipFill>
        <p:spPr>
          <a:xfrm>
            <a:off x="457200" y="914400"/>
            <a:ext cx="8229600" cy="5111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3276600"/>
            <a:ext cx="17670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 Drop</a:t>
            </a:r>
          </a:p>
          <a:p>
            <a:r>
              <a:rPr lang="en-US" dirty="0" smtClean="0"/>
              <a:t>~ 50%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Again after Stabilizing…</a:t>
            </a:r>
            <a:endParaRPr lang="en-US" dirty="0"/>
          </a:p>
        </p:txBody>
      </p:sp>
      <p:pic>
        <p:nvPicPr>
          <p:cNvPr id="6" name="Content Placeholder 5" descr="losses-reappear-1h-tau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557" r="-5557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6CE96C5-8EBA-B849-8146-1B0705E40893}" type="datetime1">
              <a:rPr lang="en-US" smtClean="0"/>
              <a:pPr/>
              <a:t>5/26/10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36714"/>
          <a:stretch>
            <a:fillRect/>
          </a:stretch>
        </p:blipFill>
        <p:spPr>
          <a:xfrm>
            <a:off x="1" y="1004498"/>
            <a:ext cx="9144000" cy="3415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b="94352"/>
          <a:stretch>
            <a:fillRect/>
          </a:stretch>
        </p:blipFill>
        <p:spPr>
          <a:xfrm>
            <a:off x="0" y="685800"/>
            <a:ext cx="91440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Luminosity History</a:t>
            </a:r>
            <a:endParaRPr lang="en-US" dirty="0"/>
          </a:p>
        </p:txBody>
      </p:sp>
      <p:pic>
        <p:nvPicPr>
          <p:cNvPr id="6" name="Content Placeholder 5" descr="instlumi-high-lumi-fil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484" r="-1248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History (see long fill)</a:t>
            </a:r>
            <a:endParaRPr lang="en-US" dirty="0"/>
          </a:p>
        </p:txBody>
      </p:sp>
      <p:pic>
        <p:nvPicPr>
          <p:cNvPr id="6" name="Content Placeholder 5" descr="intensity-past-12h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373" r="-10373"/>
          <a:stretch>
            <a:fillRect/>
          </a:stretch>
        </p:blipFill>
        <p:spPr>
          <a:xfrm>
            <a:off x="457200" y="990600"/>
            <a:ext cx="8229600" cy="5111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Long Fill</a:t>
            </a:r>
            <a:endParaRPr lang="en-US" dirty="0"/>
          </a:p>
        </p:txBody>
      </p:sp>
      <p:pic>
        <p:nvPicPr>
          <p:cNvPr id="6" name="Content Placeholder 5" descr="lifetime-high-lumi-fil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3463" r="-346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During Wire Scan</a:t>
            </a:r>
            <a:endParaRPr lang="en-US" dirty="0"/>
          </a:p>
        </p:txBody>
      </p:sp>
      <p:pic>
        <p:nvPicPr>
          <p:cNvPr id="6" name="Content Placeholder 5" descr="losses-high-lumi-fil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098" r="-6098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 13 Bunches</a:t>
            </a:r>
            <a:endParaRPr lang="en-US" dirty="0"/>
          </a:p>
        </p:txBody>
      </p:sp>
      <p:pic>
        <p:nvPicPr>
          <p:cNvPr id="6" name="Content Placeholder 5" descr="dump-13bunch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734" r="-20734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MKI Study (INJ. </a:t>
            </a:r>
            <a:r>
              <a:rPr lang="en-US" dirty="0" err="1" smtClean="0"/>
              <a:t>Osc</a:t>
            </a:r>
            <a:r>
              <a:rPr lang="en-US" dirty="0" smtClean="0"/>
              <a:t>. Bucket 1)</a:t>
            </a:r>
            <a:endParaRPr lang="en-US" dirty="0"/>
          </a:p>
        </p:txBody>
      </p:sp>
      <p:pic>
        <p:nvPicPr>
          <p:cNvPr id="6" name="Content Placeholder 5" descr="mki-check-b1-b200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2143" r="-52143"/>
          <a:stretch>
            <a:fillRect/>
          </a:stretch>
        </p:blipFill>
        <p:spPr>
          <a:xfrm>
            <a:off x="-1524000" y="914400"/>
            <a:ext cx="8229600" cy="511175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990600"/>
            <a:ext cx="39087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No timing for bucket 1 compared to bucket 2001!</a:t>
            </a:r>
          </a:p>
          <a:p>
            <a:pPr algn="l"/>
            <a:r>
              <a:rPr lang="en-US" dirty="0" smtClean="0"/>
              <a:t>Maybe problem of charging level (delays due to SPS </a:t>
            </a:r>
            <a:r>
              <a:rPr lang="en-US" dirty="0" err="1" smtClean="0"/>
              <a:t>vs</a:t>
            </a:r>
            <a:r>
              <a:rPr lang="en-US" dirty="0" smtClean="0"/>
              <a:t> LHC relative timing different for different buckets)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to be checked…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RF: Losses with Short Bunches at 450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6" name="Content Placeholder 5" descr="rf-short-unstabl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122" r="-212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Size with Short Bunches at 450 </a:t>
            </a:r>
            <a:r>
              <a:rPr lang="en-US" dirty="0" err="1" smtClean="0"/>
              <a:t>G</a:t>
            </a:r>
            <a:r>
              <a:rPr lang="en-US" dirty="0" err="1" smtClean="0"/>
              <a:t>eV</a:t>
            </a:r>
            <a:endParaRPr lang="en-US" dirty="0"/>
          </a:p>
        </p:txBody>
      </p:sp>
      <p:pic>
        <p:nvPicPr>
          <p:cNvPr id="6" name="Content Placeholder 5" descr="rf-short-bsiz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5255" b="-5255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1FACE5-EC7E-8940-8A1C-A54CDC67E160}" type="datetime1">
              <a:rPr lang="en-US" smtClean="0"/>
              <a:pPr/>
              <a:t>5/26/10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35648</TotalTime>
  <Words>378</Words>
  <Application>Microsoft Macintosh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Tuesday 25.5.2010</vt:lpstr>
      <vt:lpstr>Instantaneous Luminosity History</vt:lpstr>
      <vt:lpstr>Intensity History (see long fill)</vt:lpstr>
      <vt:lpstr>Lifetime Long Fill</vt:lpstr>
      <vt:lpstr>Losses During Wire Scan</vt:lpstr>
      <vt:lpstr>Dump 13 Bunches</vt:lpstr>
      <vt:lpstr>MKI Study (INJ. Osc. Bucket 1)</vt:lpstr>
      <vt:lpstr>RF: Losses with Short Bunches at 450 GeV</vt:lpstr>
      <vt:lpstr>Beam Size with Short Bunches at 450 GeV</vt:lpstr>
      <vt:lpstr>Bunch Length after Loss</vt:lpstr>
      <vt:lpstr>RF: Long Bunches More Stable at 450 GeV</vt:lpstr>
      <vt:lpstr>Wednesday 26.5.2010</vt:lpstr>
      <vt:lpstr>RF Voltage to 5 MV Before Ramp</vt:lpstr>
      <vt:lpstr>Colliding 1e11 p Bunches at 3.5 TeV</vt:lpstr>
      <vt:lpstr>Losses Again after Stabilizing…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1796</cp:revision>
  <dcterms:created xsi:type="dcterms:W3CDTF">2010-05-26T05:59:16Z</dcterms:created>
  <dcterms:modified xsi:type="dcterms:W3CDTF">2010-05-26T06:27:13Z</dcterms:modified>
</cp:coreProperties>
</file>