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307" r:id="rId2"/>
    <p:sldId id="310" r:id="rId3"/>
    <p:sldId id="311" r:id="rId4"/>
    <p:sldId id="313" r:id="rId5"/>
    <p:sldId id="316" r:id="rId6"/>
    <p:sldId id="309" r:id="rId7"/>
    <p:sldId id="318" r:id="rId8"/>
    <p:sldId id="305" r:id="rId9"/>
    <p:sldId id="312" r:id="rId10"/>
    <p:sldId id="314" r:id="rId11"/>
    <p:sldId id="315" r:id="rId12"/>
    <p:sldId id="319" r:id="rId13"/>
    <p:sldId id="320" r:id="rId14"/>
    <p:sldId id="321" r:id="rId15"/>
    <p:sldId id="32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48" autoAdjust="0"/>
  </p:normalViewPr>
  <p:slideViewPr>
    <p:cSldViewPr snapToGrid="0" snapToObjects="1">
      <p:cViewPr varScale="1">
        <p:scale>
          <a:sx n="69" d="100"/>
          <a:sy n="69" d="100"/>
        </p:scale>
        <p:origin x="-80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67FE2-1CE6-3F45-BDE3-2F1476ED856A}" type="datetimeFigureOut">
              <a:rPr lang="en-US" smtClean="0"/>
              <a:pPr/>
              <a:t>5/25/2010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E8748-EC35-3242-BCE5-4852AB75D9B3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B08561-987D-B145-A016-90E5F81A7EBF}" type="slidenum">
              <a:rPr lang="en-US">
                <a:solidFill>
                  <a:srgbClr val="FFFFFF"/>
                </a:solidFill>
              </a:rPr>
              <a:pPr/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50" y="6667500"/>
            <a:ext cx="3629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91000" y="6642100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E8E5321B-5B0B-2644-B899-325EB572D2B9}" type="slidenum">
              <a:rPr lang="en-US">
                <a:solidFill>
                  <a:srgbClr val="FFFFFF"/>
                </a:solidFill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</a:endParaRPr>
          </a:p>
        </p:txBody>
      </p:sp>
      <p:pic>
        <p:nvPicPr>
          <p:cNvPr id="1031" name="Picture 37" descr="Logo CERN width=144,      height=1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381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8" descr="AB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82200" y="7620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34" name="Picture 41" descr="CERN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01200" y="2970213"/>
            <a:ext cx="111442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Arial Unicode MS" charset="0"/>
        <a:buChar char="●"/>
        <a:defRPr sz="2400">
          <a:solidFill>
            <a:srgbClr val="0000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Nominal intensity bunches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6672"/>
            <a:ext cx="8686800" cy="5745428"/>
          </a:xfrm>
        </p:spPr>
        <p:txBody>
          <a:bodyPr/>
          <a:lstStyle/>
          <a:p>
            <a:r>
              <a:rPr lang="en-US" dirty="0" smtClean="0"/>
              <a:t>First ramp with nominal intensity bunches suffered from an instability appearing around 1.8 </a:t>
            </a:r>
            <a:r>
              <a:rPr lang="en-US" dirty="0" err="1" smtClean="0"/>
              <a:t>TeV</a:t>
            </a:r>
            <a:r>
              <a:rPr lang="en-US" dirty="0" smtClean="0"/>
              <a:t>.</a:t>
            </a:r>
            <a:r>
              <a:rPr lang="en-US" dirty="0" smtClean="0"/>
              <a:t> </a:t>
            </a:r>
          </a:p>
          <a:p>
            <a:r>
              <a:rPr lang="en-US" dirty="0" smtClean="0"/>
              <a:t>Nominal intensity bunches suffer (most likely) from head-tail instability.</a:t>
            </a:r>
            <a:endParaRPr lang="en-US" dirty="0" smtClean="0"/>
          </a:p>
          <a:p>
            <a:r>
              <a:rPr lang="en-US" dirty="0" smtClean="0"/>
              <a:t>Cures / improvements:</a:t>
            </a:r>
          </a:p>
          <a:p>
            <a:pPr lvl="1"/>
            <a:r>
              <a:rPr lang="en-US" dirty="0" smtClean="0"/>
              <a:t>Operate at lower Q’ (&lt; 5).</a:t>
            </a:r>
          </a:p>
          <a:p>
            <a:pPr lvl="1"/>
            <a:r>
              <a:rPr lang="en-US" dirty="0" err="1" smtClean="0"/>
              <a:t>Octupoles</a:t>
            </a:r>
            <a:endParaRPr lang="en-US" dirty="0" smtClean="0"/>
          </a:p>
          <a:p>
            <a:pPr lvl="1"/>
            <a:r>
              <a:rPr lang="en-US" dirty="0" smtClean="0"/>
              <a:t>L</a:t>
            </a:r>
            <a:r>
              <a:rPr lang="en-US" dirty="0" smtClean="0"/>
              <a:t>arger (closer to nominal) longitudinal emittance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00917" y="850137"/>
            <a:ext cx="8744780" cy="3964236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en-US" dirty="0" smtClean="0"/>
              <a:t>With OFB the orbit is dancing around in the ramp – amplitudes of few 10’s of microns (not a severe issue!).</a:t>
            </a:r>
          </a:p>
          <a:p>
            <a:pPr lvl="1"/>
            <a:r>
              <a:rPr lang="en-US" dirty="0" smtClean="0"/>
              <a:t>Clearly visible on BSRT.</a:t>
            </a:r>
          </a:p>
          <a:p>
            <a:r>
              <a:rPr lang="en-US" dirty="0" smtClean="0"/>
              <a:t>The period is 200 ms, which does not really match the FB periods (25 Hz).</a:t>
            </a:r>
          </a:p>
          <a:p>
            <a:pPr lvl="1"/>
            <a:r>
              <a:rPr lang="en-US" dirty="0" smtClean="0"/>
              <a:t>Could be an interference due to COD PCs operated with RST period of 200 ms? To be verified…</a:t>
            </a:r>
          </a:p>
          <a:p>
            <a:pPr lvl="1"/>
            <a:r>
              <a:rPr lang="en-US" dirty="0" smtClean="0"/>
              <a:t>Some CODs (MCBY…) send back status info indicating that they are rate-limited during the ramp when the OFB is active.</a:t>
            </a: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Dancing orbit</a:t>
            </a:r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10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seen by ADT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 descr="Fesa_ALLADTDSP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36" y="1066800"/>
            <a:ext cx="7170145" cy="5321442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Cryo</a:t>
            </a:r>
            <a:r>
              <a:rPr lang="en-US" dirty="0" smtClean="0"/>
              <a:t> stop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2216227"/>
          </a:xfrm>
        </p:spPr>
        <p:txBody>
          <a:bodyPr/>
          <a:lstStyle/>
          <a:p>
            <a:r>
              <a:rPr lang="en-US" dirty="0" err="1" smtClean="0"/>
              <a:t>Cryo</a:t>
            </a:r>
            <a:r>
              <a:rPr lang="en-US" dirty="0" smtClean="0"/>
              <a:t> de-icing in S45 done.</a:t>
            </a:r>
          </a:p>
          <a:p>
            <a:r>
              <a:rPr lang="en-US" dirty="0" smtClean="0"/>
              <a:t>Various issues fixed in the 1 </a:t>
            </a:r>
            <a:r>
              <a:rPr lang="en-US" dirty="0" smtClean="0"/>
              <a:t>d</a:t>
            </a:r>
            <a:r>
              <a:rPr lang="en-US" dirty="0" smtClean="0"/>
              <a:t>ay stop.</a:t>
            </a:r>
          </a:p>
          <a:p>
            <a:r>
              <a:rPr lang="en-US" u="sng" dirty="0" smtClean="0"/>
              <a:t>S67 was successfully commissioned with ramp rates up to 10 A/s and 6 kA.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12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oscillations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13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8744" y="2357610"/>
            <a:ext cx="86868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1761" y="6092328"/>
            <a:ext cx="835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Injection oscillations of the 5 last bunches with respect to the first bunch in bucket 1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38744" y="762000"/>
            <a:ext cx="8686800" cy="17167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 Unicode MS" charset="0"/>
              <a:buChar char="●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Un-explained difference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in V injection oscillations between bucket 1 and the other buckets (&gt; 2000).</a:t>
            </a:r>
          </a:p>
          <a:p>
            <a:pPr marL="800100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Tx/>
              <a:buChar char="-"/>
            </a:pPr>
            <a:r>
              <a:rPr lang="en-US" sz="2400" kern="0" dirty="0" smtClean="0">
                <a:solidFill>
                  <a:srgbClr val="000099"/>
                </a:solidFill>
                <a:ea typeface="ＭＳ Ｐゴシック" charset="-128"/>
                <a:cs typeface="ＭＳ Ｐゴシック" charset="-128"/>
              </a:rPr>
              <a:t>Leads to emittance blow-up.</a:t>
            </a:r>
          </a:p>
          <a:p>
            <a:pPr marL="800100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Tx/>
              <a:buChar char="-"/>
            </a:pPr>
            <a:r>
              <a:rPr lang="en-US" sz="2400" kern="0" dirty="0" smtClean="0">
                <a:solidFill>
                  <a:srgbClr val="000099"/>
                </a:solidFill>
                <a:ea typeface="ＭＳ Ｐゴシック" charset="-128"/>
                <a:cs typeface="ＭＳ Ｐゴシック" charset="-128"/>
              </a:rPr>
              <a:t>We are now adjusting inj. oscillations on bucket 2001.</a:t>
            </a:r>
          </a:p>
          <a:p>
            <a:pPr marL="800100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Tx/>
              <a:buChar char="-"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 Unicode MS" charset="0"/>
              <a:buChar char="●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 bunches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Finally pushed the number of bunches to 13 on Monday.</a:t>
            </a:r>
          </a:p>
          <a:p>
            <a:pPr lvl="1"/>
            <a:r>
              <a:rPr lang="en-US" dirty="0" smtClean="0"/>
              <a:t>Smooth, but injection is really lengthy…</a:t>
            </a:r>
          </a:p>
          <a:p>
            <a:pPr lvl="1"/>
            <a:r>
              <a:rPr lang="en-US" dirty="0" smtClean="0"/>
              <a:t>Tightened orbit and corrector interlocks.</a:t>
            </a:r>
          </a:p>
          <a:p>
            <a:r>
              <a:rPr lang="en-US" dirty="0" smtClean="0"/>
              <a:t>Reaches luminosities of 1.5E29 in the first fill, 2E29 overnight.</a:t>
            </a:r>
            <a:endParaRPr lang="en-US" dirty="0" smtClean="0"/>
          </a:p>
          <a:p>
            <a:pPr lvl="1"/>
            <a:r>
              <a:rPr lang="en-US" dirty="0" smtClean="0"/>
              <a:t>Orbit in stable beams cleaned up for </a:t>
            </a:r>
            <a:r>
              <a:rPr lang="en-US" smtClean="0"/>
              <a:t>first fill.</a:t>
            </a:r>
          </a:p>
          <a:p>
            <a:pPr lvl="1"/>
            <a:r>
              <a:rPr lang="en-US" dirty="0" smtClean="0"/>
              <a:t>First fill lost due to problem in BLM system (followed by another problem in another IR a bit later).</a:t>
            </a:r>
          </a:p>
          <a:p>
            <a:pPr lvl="1"/>
            <a:r>
              <a:rPr lang="en-US" dirty="0" smtClean="0"/>
              <a:t>L</a:t>
            </a:r>
            <a:r>
              <a:rPr lang="en-US" dirty="0" smtClean="0"/>
              <a:t>osses and low lifetimes were observed in the second fill. We are learning…</a:t>
            </a:r>
          </a:p>
          <a:p>
            <a:r>
              <a:rPr lang="en-US" dirty="0" smtClean="0"/>
              <a:t>Second fill had very good </a:t>
            </a:r>
            <a:r>
              <a:rPr lang="en-US" dirty="0" err="1" smtClean="0"/>
              <a:t>emittances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From fill to fill the emittance variations in V plane can be large and are not really explained.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14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2E29 !!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15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56211" y="942193"/>
            <a:ext cx="6699663" cy="569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 1e11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7652" y="1905919"/>
            <a:ext cx="5307748" cy="451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896673"/>
            <a:ext cx="8686800" cy="1009246"/>
          </a:xfrm>
        </p:spPr>
        <p:txBody>
          <a:bodyPr/>
          <a:lstStyle/>
          <a:p>
            <a:r>
              <a:rPr lang="en-US" dirty="0" smtClean="0"/>
              <a:t>Ramp with larger longitudinal emittance (and </a:t>
            </a:r>
            <a:r>
              <a:rPr lang="en-US" dirty="0" err="1" smtClean="0"/>
              <a:t>octupoles</a:t>
            </a:r>
            <a:r>
              <a:rPr lang="en-US" dirty="0" smtClean="0"/>
              <a:t>), obtained by opening phase loop in the LHC for some time: </a:t>
            </a:r>
            <a:r>
              <a:rPr lang="en-US" u="sng" dirty="0" smtClean="0"/>
              <a:t>0.7 </a:t>
            </a:r>
            <a:r>
              <a:rPr lang="en-US" u="sng" dirty="0" err="1" smtClean="0"/>
              <a:t>eVs</a:t>
            </a:r>
            <a:r>
              <a:rPr lang="en-US" u="sng" dirty="0" smtClean="0"/>
              <a:t> instead of 0.3 </a:t>
            </a:r>
            <a:r>
              <a:rPr lang="en-US" u="sng" dirty="0" err="1" smtClean="0"/>
              <a:t>eVs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length in ramp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08089" y="2323606"/>
            <a:ext cx="5559949" cy="431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4142" y="5236569"/>
            <a:ext cx="2029274" cy="92333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Over the </a:t>
            </a:r>
            <a:r>
              <a:rPr lang="en-US" dirty="0" smtClean="0">
                <a:solidFill>
                  <a:srgbClr val="0000FF"/>
                </a:solidFill>
              </a:rPr>
              <a:t>previous week-end </a:t>
            </a:r>
            <a:r>
              <a:rPr lang="en-US" dirty="0" smtClean="0">
                <a:solidFill>
                  <a:srgbClr val="0000FF"/>
                </a:solidFill>
              </a:rPr>
              <a:t>: </a:t>
            </a:r>
            <a:endParaRPr lang="en-US" dirty="0" smtClean="0">
              <a:solidFill>
                <a:srgbClr val="0000FF"/>
              </a:solidFill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0.6 </a:t>
            </a:r>
            <a:r>
              <a:rPr lang="en-US" dirty="0" smtClean="0">
                <a:solidFill>
                  <a:srgbClr val="0000FF"/>
                </a:solidFill>
              </a:rPr>
              <a:t>ns at 3.5 </a:t>
            </a:r>
            <a:r>
              <a:rPr lang="en-US" dirty="0" err="1" smtClean="0">
                <a:solidFill>
                  <a:srgbClr val="0000FF"/>
                </a:solidFill>
              </a:rPr>
              <a:t>TeV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896673"/>
            <a:ext cx="8686800" cy="10092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 Unicode MS" charset="0"/>
              <a:buChar char="●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With the longer bunches,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the strength of the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octupoles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could be reduced to ~ 5-10% of the previous settings (20 A instead of 200 A) – the previous setting was ‘guessed’.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417668" y="5698234"/>
            <a:ext cx="383266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becoming unstable…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50666" y="1066800"/>
            <a:ext cx="6355134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‘Dancing’ bunches at 3.5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 descr="201005181719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560" y="852705"/>
            <a:ext cx="7729929" cy="57893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2901112"/>
            <a:ext cx="310492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Another ramp: beam unstable at 3.5 </a:t>
            </a:r>
            <a:r>
              <a:rPr lang="en-US" dirty="0" err="1" smtClean="0">
                <a:solidFill>
                  <a:srgbClr val="0000FF"/>
                </a:solidFill>
              </a:rPr>
              <a:t>TeV</a:t>
            </a:r>
            <a:r>
              <a:rPr lang="en-US" dirty="0" smtClean="0">
                <a:solidFill>
                  <a:srgbClr val="0000FF"/>
                </a:solidFill>
              </a:rPr>
              <a:t>, with length &lt; 0.8 ns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Nominal intensity bunches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6672"/>
            <a:ext cx="8686800" cy="5745428"/>
          </a:xfrm>
        </p:spPr>
        <p:txBody>
          <a:bodyPr/>
          <a:lstStyle/>
          <a:p>
            <a:r>
              <a:rPr lang="en-US" dirty="0" smtClean="0"/>
              <a:t>Beam can be stabilized with </a:t>
            </a:r>
            <a:r>
              <a:rPr lang="en-US" dirty="0" err="1" smtClean="0"/>
              <a:t>octupoles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Larger longitudinal emittance is very beneficial.</a:t>
            </a:r>
          </a:p>
          <a:p>
            <a:pPr lvl="1"/>
            <a:r>
              <a:rPr lang="en-US" dirty="0" smtClean="0"/>
              <a:t>Increased in a controlled way in the SPS (up to ~ 0.8 </a:t>
            </a:r>
            <a:r>
              <a:rPr lang="en-US" dirty="0" err="1" smtClean="0"/>
              <a:t>eVs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In the LHC increase by opening phase loop.</a:t>
            </a:r>
          </a:p>
          <a:p>
            <a:r>
              <a:rPr lang="en-US" dirty="0" smtClean="0"/>
              <a:t>Issues of </a:t>
            </a:r>
            <a:r>
              <a:rPr lang="en-US" dirty="0" err="1" smtClean="0"/>
              <a:t>uncaptured</a:t>
            </a:r>
            <a:r>
              <a:rPr lang="en-US" dirty="0" smtClean="0"/>
              <a:t> beam / beam in abort gap with larger longitudinal emittance / phase loop opening.</a:t>
            </a:r>
          </a:p>
          <a:p>
            <a:pPr lvl="1"/>
            <a:r>
              <a:rPr lang="en-US" dirty="0" smtClean="0"/>
              <a:t>To be followed up…</a:t>
            </a:r>
            <a:endParaRPr lang="en-US" dirty="0" smtClean="0"/>
          </a:p>
          <a:p>
            <a:r>
              <a:rPr lang="en-US" dirty="0" smtClean="0"/>
              <a:t>So far, even when the beam was stable at 3.5 </a:t>
            </a:r>
            <a:r>
              <a:rPr lang="en-US" dirty="0" err="1" smtClean="0"/>
              <a:t>TeV</a:t>
            </a:r>
            <a:r>
              <a:rPr lang="en-US" dirty="0" smtClean="0"/>
              <a:t>, the </a:t>
            </a:r>
            <a:r>
              <a:rPr lang="en-US" dirty="0" err="1" smtClean="0"/>
              <a:t>emittances</a:t>
            </a:r>
            <a:r>
              <a:rPr lang="en-US" dirty="0" smtClean="0"/>
              <a:t> were huge: 8 to 10 um ! </a:t>
            </a:r>
          </a:p>
          <a:p>
            <a:pPr lvl="1"/>
            <a:r>
              <a:rPr lang="en-US" dirty="0" smtClean="0"/>
              <a:t>Very strong blow-up in the ramp.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Damper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6672"/>
            <a:ext cx="8686800" cy="5745428"/>
          </a:xfrm>
        </p:spPr>
        <p:txBody>
          <a:bodyPr/>
          <a:lstStyle/>
          <a:p>
            <a:r>
              <a:rPr lang="en-US" dirty="0" smtClean="0"/>
              <a:t>Used successfully on B2 V plane.</a:t>
            </a:r>
          </a:p>
          <a:p>
            <a:pPr lvl="1"/>
            <a:r>
              <a:rPr lang="en-US" dirty="0" smtClean="0"/>
              <a:t>Also in ramp.</a:t>
            </a:r>
          </a:p>
          <a:p>
            <a:r>
              <a:rPr lang="en-US" dirty="0" smtClean="0"/>
              <a:t>To be continued and extended to other beam/planes.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7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352176"/>
            <a:ext cx="4876192" cy="409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0" y="5018108"/>
            <a:ext cx="2456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Damper OFF (red) and ON (green) at 3.5 </a:t>
            </a:r>
            <a:r>
              <a:rPr lang="en-US" dirty="0" err="1" smtClean="0"/>
              <a:t>TeV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902248"/>
            <a:ext cx="9103896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en-US" dirty="0" smtClean="0"/>
              <a:t>The orbit FB had been introduced successfully </a:t>
            </a:r>
            <a:r>
              <a:rPr lang="en-US" dirty="0" smtClean="0"/>
              <a:t>for the ramp in the previous week.</a:t>
            </a:r>
            <a:endParaRPr lang="en-US" dirty="0" smtClean="0"/>
          </a:p>
          <a:p>
            <a:r>
              <a:rPr lang="en-US" dirty="0" smtClean="0"/>
              <a:t>Monday-Tuesday COD trip ‘storms’ were observed: suddenly 10-30 CODs trip together. Sometimes the beam survives, sometimes it doesn’t (into the collimators and then BLM dump).</a:t>
            </a:r>
          </a:p>
          <a:p>
            <a:r>
              <a:rPr lang="en-US" dirty="0" smtClean="0"/>
              <a:t>The trips could be tracked to sudden jumps in the real-time correction reference. Combination of:</a:t>
            </a:r>
          </a:p>
          <a:p>
            <a:pPr lvl="1"/>
            <a:r>
              <a:rPr lang="en-US" dirty="0" smtClean="0"/>
              <a:t>Jumps in the corrections from the OFB.</a:t>
            </a:r>
          </a:p>
          <a:p>
            <a:pPr lvl="1"/>
            <a:r>
              <a:rPr lang="en-US" dirty="0" smtClean="0"/>
              <a:t>Regulation issue of the CODs when running at ‘low’ current since all CODs were affected by the jumps, but only a few tripped.</a:t>
            </a:r>
            <a:endParaRPr lang="en-US" dirty="0" smtClean="0"/>
          </a:p>
          <a:p>
            <a:r>
              <a:rPr lang="en-US" dirty="0" smtClean="0"/>
              <a:t>The reference jumps could be traced to incorrect energy information arriving at the OFB (via BI FE computers).</a:t>
            </a:r>
          </a:p>
          <a:p>
            <a:pPr lvl="1"/>
            <a:r>
              <a:rPr lang="en-US" dirty="0" smtClean="0"/>
              <a:t>Information of energy arrives with the tune data.</a:t>
            </a:r>
            <a:endParaRPr lang="en-US" dirty="0" smtClean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orbit feedback saga</a:t>
            </a:r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902248"/>
            <a:ext cx="9103896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en-US" dirty="0" smtClean="0"/>
              <a:t>A fix was introduced on Wednesday and ‘tested’</a:t>
            </a:r>
            <a:r>
              <a:rPr lang="en-US" dirty="0" smtClean="0"/>
              <a:t> </a:t>
            </a:r>
            <a:r>
              <a:rPr lang="en-US" dirty="0" smtClean="0"/>
              <a:t>on Wednesday.</a:t>
            </a:r>
            <a:endParaRPr lang="en-US" dirty="0" smtClean="0"/>
          </a:p>
          <a:p>
            <a:r>
              <a:rPr lang="en-US" dirty="0" smtClean="0"/>
              <a:t>Another ramp was lost Friday night on the same symptoms:</a:t>
            </a:r>
          </a:p>
          <a:p>
            <a:pPr lvl="1"/>
            <a:r>
              <a:rPr lang="en-US" dirty="0" smtClean="0"/>
              <a:t>It </a:t>
            </a:r>
            <a:r>
              <a:rPr lang="en-US" dirty="0" smtClean="0"/>
              <a:t>turned out that the fix had not been deployed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Another iteration was made Saturday evening with a new fix:</a:t>
            </a:r>
          </a:p>
          <a:p>
            <a:pPr lvl="1"/>
            <a:r>
              <a:rPr lang="en-US" dirty="0" smtClean="0"/>
              <a:t>We survived an event with incorrect energy.</a:t>
            </a:r>
          </a:p>
          <a:p>
            <a:pPr lvl="1"/>
            <a:r>
              <a:rPr lang="en-US" dirty="0" smtClean="0"/>
              <a:t>But the FB entered into a strange state from which it could not recover and that affected also Q and Q’.</a:t>
            </a:r>
          </a:p>
          <a:p>
            <a:pPr>
              <a:buNone/>
            </a:pPr>
            <a:r>
              <a:rPr lang="en-US" dirty="0" smtClean="0"/>
              <a:t>       &gt;&gt; decided to continue operation without OFB until a better fix is 	received (from Kyoto…).</a:t>
            </a:r>
          </a:p>
          <a:p>
            <a:r>
              <a:rPr lang="en-US" dirty="0" smtClean="0"/>
              <a:t>Orbit in the ramp (and squeeze) cleaned and stable over the weekend.</a:t>
            </a:r>
          </a:p>
          <a:p>
            <a:pPr lvl="1"/>
            <a:r>
              <a:rPr lang="en-US" dirty="0" smtClean="0"/>
              <a:t>Peak </a:t>
            </a:r>
            <a:r>
              <a:rPr lang="en-US" dirty="0" err="1" smtClean="0"/>
              <a:t>rms</a:t>
            </a:r>
            <a:r>
              <a:rPr lang="en-US" dirty="0" smtClean="0"/>
              <a:t> excursions 0.3 mm  OK !</a:t>
            </a:r>
            <a:endParaRPr lang="en-US" dirty="0" smtClean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orbit feedback fixes…</a:t>
            </a:r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3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CC00CC"/>
      </a:hlink>
      <a:folHlink>
        <a:srgbClr val="CCCCE6"/>
      </a:folHlink>
    </a:clrScheme>
    <a:fontScheme name="Pixe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CC00CC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14916</TotalTime>
  <Words>864</Words>
  <Application>Microsoft Office PowerPoint</Application>
  <PresentationFormat>On-screen Show (4:3)</PresentationFormat>
  <Paragraphs>120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Pixel</vt:lpstr>
      <vt:lpstr>Nominal intensity bunches</vt:lpstr>
      <vt:lpstr>Ramp 1e11</vt:lpstr>
      <vt:lpstr>Bunch length in ramp</vt:lpstr>
      <vt:lpstr>Beam becoming unstable…</vt:lpstr>
      <vt:lpstr>‘Dancing’ bunches at 3.5 TeV</vt:lpstr>
      <vt:lpstr>Nominal intensity bunches issues</vt:lpstr>
      <vt:lpstr>Transverse Damper</vt:lpstr>
      <vt:lpstr>The orbit feedback saga</vt:lpstr>
      <vt:lpstr>The orbit feedback fixes…</vt:lpstr>
      <vt:lpstr>Dancing orbit</vt:lpstr>
      <vt:lpstr>As seen by ADT</vt:lpstr>
      <vt:lpstr>Cryo stop</vt:lpstr>
      <vt:lpstr>Injection oscillations</vt:lpstr>
      <vt:lpstr>13 bunches</vt:lpstr>
      <vt:lpstr>2E29 !!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Night 27</dc:title>
  <dc:creator>Oliver Bruning</dc:creator>
  <cp:lastModifiedBy>jwenning</cp:lastModifiedBy>
  <cp:revision>300</cp:revision>
  <dcterms:created xsi:type="dcterms:W3CDTF">2010-05-18T16:02:31Z</dcterms:created>
  <dcterms:modified xsi:type="dcterms:W3CDTF">2010-05-25T06:16:35Z</dcterms:modified>
</cp:coreProperties>
</file>