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307" r:id="rId2"/>
    <p:sldId id="305" r:id="rId3"/>
    <p:sldId id="30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248" autoAdjust="0"/>
  </p:normalViewPr>
  <p:slideViewPr>
    <p:cSldViewPr snapToGrid="0" snapToObjects="1">
      <p:cViewPr varScale="1">
        <p:scale>
          <a:sx n="81" d="100"/>
          <a:sy n="81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67FE2-1CE6-3F45-BDE3-2F1476ED856A}" type="datetimeFigureOut">
              <a:rPr lang="en-US" smtClean="0"/>
              <a:pPr/>
              <a:t>5/24/2010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E8748-EC35-3242-BCE5-4852AB75D9B3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B08561-987D-B145-A016-90E5F81A7EBF}" type="slidenum">
              <a:rPr lang="en-US">
                <a:solidFill>
                  <a:srgbClr val="FFFFFF"/>
                </a:solidFill>
              </a:rPr>
              <a:pPr/>
              <a:t>‹#›</a:t>
            </a:fld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868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rotWithShape="1">
            <a:gsLst>
              <a:gs pos="0">
                <a:srgbClr val="003368"/>
              </a:gs>
              <a:gs pos="100000">
                <a:srgbClr val="003368">
                  <a:gamma/>
                  <a:tint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FFFF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0" y="6667500"/>
            <a:ext cx="3629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1000" y="6642100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E8E5321B-5B0B-2644-B899-325EB572D2B9}" type="slidenum">
              <a:rPr lang="en-US">
                <a:solidFill>
                  <a:srgbClr val="FFFFFF"/>
                </a:solidFill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003368"/>
              </a:gs>
              <a:gs pos="100000">
                <a:srgbClr val="003368">
                  <a:gamma/>
                  <a:tint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FFFFFF"/>
              </a:solidFill>
            </a:endParaRPr>
          </a:p>
        </p:txBody>
      </p:sp>
      <p:pic>
        <p:nvPicPr>
          <p:cNvPr id="1031" name="Picture 37" descr="Logo CERN width=144,      height=1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" y="381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8" descr="AB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82200" y="7620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4" name="Picture 41" descr="CERNT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01200" y="2970213"/>
            <a:ext cx="1114425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Arial Unicode MS" charset="0"/>
        <a:buChar char="●"/>
        <a:defRPr sz="24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Sunday 23.05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6672"/>
            <a:ext cx="8686800" cy="5745428"/>
          </a:xfrm>
        </p:spPr>
        <p:txBody>
          <a:bodyPr/>
          <a:lstStyle/>
          <a:p>
            <a:r>
              <a:rPr lang="en-US" dirty="0" smtClean="0"/>
              <a:t>Stable beams from 6am. Ramp was done without OFB</a:t>
            </a:r>
          </a:p>
          <a:p>
            <a:r>
              <a:rPr lang="en-US" dirty="0" err="1" smtClean="0"/>
              <a:t>Emittances</a:t>
            </a:r>
            <a:r>
              <a:rPr lang="en-US" dirty="0" smtClean="0"/>
              <a:t> large at injection (particularly B2V) and then grow</a:t>
            </a:r>
          </a:p>
          <a:p>
            <a:r>
              <a:rPr lang="en-US" dirty="0" smtClean="0"/>
              <a:t>Last </a:t>
            </a:r>
            <a:r>
              <a:rPr lang="en-US" dirty="0" err="1" smtClean="0"/>
              <a:t>wirescans</a:t>
            </a:r>
            <a:r>
              <a:rPr lang="en-US" dirty="0" smtClean="0"/>
              <a:t> made at 11.25</a:t>
            </a:r>
          </a:p>
          <a:p>
            <a:pPr lvl="1"/>
            <a:r>
              <a:rPr lang="pt-BR" dirty="0" smtClean="0"/>
              <a:t>B1h 7.2 B1v 9.6</a:t>
            </a:r>
          </a:p>
          <a:p>
            <a:pPr lvl="1"/>
            <a:r>
              <a:rPr lang="pt-BR" dirty="0" smtClean="0"/>
              <a:t>B2h 6.0 B2v 11</a:t>
            </a:r>
            <a:endParaRPr lang="en-US" dirty="0" smtClean="0"/>
          </a:p>
          <a:p>
            <a:r>
              <a:rPr lang="en-US" dirty="0" smtClean="0"/>
              <a:t>Beams lost at 12.35</a:t>
            </a:r>
          </a:p>
          <a:p>
            <a:pPr lvl="1"/>
            <a:r>
              <a:rPr lang="en-US" dirty="0" smtClean="0"/>
              <a:t>Traced to a tracking error on B1 MKD, generator L</a:t>
            </a:r>
          </a:p>
          <a:p>
            <a:pPr lvl="1"/>
            <a:r>
              <a:rPr lang="en-US" dirty="0" smtClean="0"/>
              <a:t>As there is built-in redundancy, expert masked the channel, but an intervention will be done at the next occasion. There is probably a problem on a sensor.</a:t>
            </a:r>
          </a:p>
          <a:p>
            <a:r>
              <a:rPr lang="en-US" dirty="0" smtClean="0"/>
              <a:t>Ready to inject around 14.00</a:t>
            </a:r>
          </a:p>
          <a:p>
            <a:r>
              <a:rPr lang="en-US" dirty="0" smtClean="0"/>
              <a:t>BQM extraction inhibit; LHC probe beam almost not visible on mountain range display. Longitudinal structure missing. PS RF.</a:t>
            </a:r>
          </a:p>
          <a:p>
            <a:r>
              <a:rPr lang="en-US" dirty="0" smtClean="0"/>
              <a:t>Pilots injected around 16.00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0104" y="803095"/>
            <a:ext cx="9103896" cy="583900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 smtClean="0"/>
              <a:t>Measured and corrected orbit, Q, Q’, injection oscillations and phase</a:t>
            </a:r>
          </a:p>
          <a:p>
            <a:r>
              <a:rPr lang="en-US" dirty="0" smtClean="0"/>
              <a:t>Done using bucket 2001</a:t>
            </a:r>
          </a:p>
          <a:p>
            <a:r>
              <a:rPr lang="en-US" dirty="0" smtClean="0"/>
              <a:t>Fill for physics. But did not inject into bucket 1</a:t>
            </a:r>
          </a:p>
          <a:p>
            <a:pPr lvl="1"/>
            <a:r>
              <a:rPr lang="en-US" dirty="0" err="1" smtClean="0"/>
              <a:t>Emittance</a:t>
            </a:r>
            <a:r>
              <a:rPr lang="en-US" dirty="0" smtClean="0"/>
              <a:t> measurement (without bucket 1)</a:t>
            </a:r>
            <a:br>
              <a:rPr lang="en-US" dirty="0" smtClean="0"/>
            </a:br>
            <a:r>
              <a:rPr lang="en-US" dirty="0" smtClean="0"/>
              <a:t>B1 H : 2.4 B1 V : 2.4</a:t>
            </a:r>
            <a:br>
              <a:rPr lang="en-US" dirty="0" smtClean="0"/>
            </a:br>
            <a:r>
              <a:rPr lang="en-US" dirty="0" smtClean="0"/>
              <a:t>B2 H : 3.6 B2 V : 3.5</a:t>
            </a:r>
          </a:p>
          <a:p>
            <a:r>
              <a:rPr lang="en-US" dirty="0" smtClean="0"/>
              <a:t>Dump and fill for physics</a:t>
            </a:r>
            <a:endParaRPr lang="pt-BR" dirty="0" smtClean="0"/>
          </a:p>
          <a:p>
            <a:pPr lvl="1"/>
            <a:r>
              <a:rPr lang="pt-BR" dirty="0" smtClean="0"/>
              <a:t>Emittance measurements (with bucket 1)</a:t>
            </a:r>
            <a:br>
              <a:rPr lang="pt-BR" dirty="0" smtClean="0"/>
            </a:br>
            <a:r>
              <a:rPr lang="pt-BR" dirty="0" smtClean="0"/>
              <a:t>B1 H : 2.4 B1 V : 2.6</a:t>
            </a:r>
            <a:br>
              <a:rPr lang="pt-BR" dirty="0" smtClean="0"/>
            </a:br>
            <a:r>
              <a:rPr lang="pt-BR" dirty="0" smtClean="0"/>
              <a:t>B2 H : 2.8 B2 V : 5.1 </a:t>
            </a:r>
          </a:p>
          <a:p>
            <a:r>
              <a:rPr lang="pt-BR" dirty="0" smtClean="0"/>
              <a:t>Seems tha </a:t>
            </a:r>
            <a:r>
              <a:rPr lang="pt-BR" dirty="0" smtClean="0"/>
              <a:t>all </a:t>
            </a:r>
            <a:r>
              <a:rPr lang="pt-BR" dirty="0" smtClean="0"/>
              <a:t>bunches are </a:t>
            </a:r>
            <a:r>
              <a:rPr lang="pt-BR" dirty="0" smtClean="0"/>
              <a:t>OK except for bucket </a:t>
            </a:r>
            <a:r>
              <a:rPr lang="pt-BR" dirty="0" smtClean="0"/>
              <a:t>1</a:t>
            </a:r>
            <a:endParaRPr lang="pt-BR" dirty="0" smtClean="0"/>
          </a:p>
          <a:p>
            <a:r>
              <a:rPr lang="pt-BR" dirty="0" smtClean="0"/>
              <a:t>Ramp for physics around </a:t>
            </a:r>
            <a:r>
              <a:rPr lang="pt-BR" dirty="0" smtClean="0"/>
              <a:t>18.00</a:t>
            </a:r>
          </a:p>
          <a:p>
            <a:r>
              <a:rPr lang="pt-BR" dirty="0" smtClean="0"/>
              <a:t>Stable </a:t>
            </a:r>
            <a:r>
              <a:rPr lang="pt-BR" smtClean="0"/>
              <a:t>beams 21:30 – good lumi</a:t>
            </a:r>
            <a:endParaRPr lang="pt-BR" dirty="0" smtClean="0"/>
          </a:p>
          <a:p>
            <a:pPr lvl="1"/>
            <a:r>
              <a:rPr lang="pt-BR" dirty="0" smtClean="0"/>
              <a:t>Problem to ovelap beams in ATLAS. </a:t>
            </a:r>
            <a:r>
              <a:rPr lang="pt-BR" dirty="0" smtClean="0"/>
              <a:t>Large offset in H, just within the tolerance.</a:t>
            </a:r>
          </a:p>
          <a:p>
            <a:pPr lvl="1"/>
            <a:r>
              <a:rPr lang="pt-BR" dirty="0" smtClean="0"/>
              <a:t>To be looked at in the next fill – need bare correction to clean.</a:t>
            </a:r>
            <a:endParaRPr lang="pt-BR" dirty="0" smtClean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Sunday 23.05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24.05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87569" y="1018995"/>
            <a:ext cx="9103896" cy="583900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Arial Unicode MS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00:30: Lost beams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– internal dump LBDS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Arial Unicode MS" charset="0"/>
              <a:buChar char="●"/>
              <a:tabLst/>
              <a:defRPr/>
            </a:pPr>
            <a:r>
              <a:rPr lang="en-US" sz="2400" kern="0" baseline="0" dirty="0" smtClean="0">
                <a:solidFill>
                  <a:srgbClr val="000099"/>
                </a:solidFill>
                <a:ea typeface="ＭＳ Ｐゴシック" charset="-128"/>
                <a:cs typeface="ＭＳ Ｐゴシック" charset="-128"/>
              </a:rPr>
              <a:t>04:00</a:t>
            </a:r>
            <a:r>
              <a:rPr lang="en-US" sz="2400" kern="0" dirty="0" smtClean="0">
                <a:solidFill>
                  <a:srgbClr val="000099"/>
                </a:solidFill>
                <a:ea typeface="ＭＳ Ｐゴシック" charset="-128"/>
                <a:cs typeface="ＭＳ Ｐゴシック" charset="-128"/>
              </a:rPr>
              <a:t> Ready gain – new internal dump LBDS at injection.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 typeface="Franklin Gothic Medium" charset="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6666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Access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6666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required to  fix power trigger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Arial Unicode MS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09:00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Ready to </a:t>
            </a:r>
            <a:r>
              <a:rPr lang="en-US" sz="2400" kern="0" dirty="0" smtClean="0">
                <a:solidFill>
                  <a:srgbClr val="000099"/>
                </a:solidFill>
                <a:ea typeface="ＭＳ Ｐゴシック" charset="-128"/>
                <a:cs typeface="ＭＳ Ｐゴシック" charset="-128"/>
              </a:rPr>
              <a:t>go again…</a:t>
            </a: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rgbClr val="6666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00CC"/>
      </a:hlink>
      <a:folHlink>
        <a:srgbClr val="CCCCE6"/>
      </a:folHlink>
    </a:clrScheme>
    <a:fontScheme name="Pixe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00CC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14852</TotalTime>
  <Words>195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Pixel</vt:lpstr>
      <vt:lpstr>Sunday 23.05</vt:lpstr>
      <vt:lpstr>Sunday 23.05</vt:lpstr>
      <vt:lpstr>Monday 24.05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 27</dc:title>
  <dc:creator>Oliver Bruning</dc:creator>
  <cp:lastModifiedBy>NICE</cp:lastModifiedBy>
  <cp:revision>286</cp:revision>
  <dcterms:created xsi:type="dcterms:W3CDTF">2010-05-18T16:02:31Z</dcterms:created>
  <dcterms:modified xsi:type="dcterms:W3CDTF">2010-05-24T07:01:25Z</dcterms:modified>
</cp:coreProperties>
</file>