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305" r:id="rId2"/>
    <p:sldId id="312" r:id="rId3"/>
    <p:sldId id="307" r:id="rId4"/>
    <p:sldId id="310" r:id="rId5"/>
    <p:sldId id="313" r:id="rId6"/>
    <p:sldId id="314" r:id="rId7"/>
    <p:sldId id="315" r:id="rId8"/>
    <p:sldId id="317" r:id="rId9"/>
    <p:sldId id="322" r:id="rId10"/>
    <p:sldId id="316" r:id="rId11"/>
    <p:sldId id="318" r:id="rId12"/>
    <p:sldId id="319" r:id="rId13"/>
    <p:sldId id="320" r:id="rId14"/>
    <p:sldId id="321" r:id="rId15"/>
    <p:sldId id="30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8" autoAdjust="0"/>
  </p:normalViewPr>
  <p:slideViewPr>
    <p:cSldViewPr snapToGrid="0" snapToObjects="1">
      <p:cViewPr varScale="1">
        <p:scale>
          <a:sx n="69" d="100"/>
          <a:sy n="69" d="100"/>
        </p:scale>
        <p:origin x="-8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5/20/2010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07:35 : Beam lost because of trip of RCBXH3.L1</a:t>
            </a:r>
          </a:p>
          <a:p>
            <a:pPr lvl="1"/>
            <a:r>
              <a:rPr lang="en-US" dirty="0" smtClean="0"/>
              <a:t>access needed to fix problem</a:t>
            </a:r>
          </a:p>
          <a:p>
            <a:r>
              <a:rPr lang="en-US" dirty="0" smtClean="0"/>
              <a:t>10:00 : End of access</a:t>
            </a:r>
          </a:p>
          <a:p>
            <a:r>
              <a:rPr lang="en-US" dirty="0" smtClean="0"/>
              <a:t>13:20 </a:t>
            </a:r>
            <a:r>
              <a:rPr lang="en-US" dirty="0" smtClean="0"/>
              <a:t>: Beam injection</a:t>
            </a:r>
          </a:p>
          <a:p>
            <a:pPr lvl="1"/>
            <a:r>
              <a:rPr lang="en-US" dirty="0" err="1" smtClean="0"/>
              <a:t>RF</a:t>
            </a:r>
            <a:r>
              <a:rPr lang="en-US" dirty="0" smtClean="0"/>
              <a:t> studies for bunch lengthening in the </a:t>
            </a:r>
            <a:r>
              <a:rPr lang="en-US" dirty="0" err="1" smtClean="0"/>
              <a:t>SPS</a:t>
            </a:r>
            <a:r>
              <a:rPr lang="en-US" dirty="0" smtClean="0"/>
              <a:t> and capture in the </a:t>
            </a:r>
            <a:r>
              <a:rPr lang="en-US" dirty="0" err="1" smtClean="0"/>
              <a:t>LHC</a:t>
            </a:r>
            <a:endParaRPr lang="en-US" dirty="0" smtClean="0"/>
          </a:p>
          <a:p>
            <a:pPr lvl="1"/>
            <a:r>
              <a:rPr lang="en-US" dirty="0" smtClean="0"/>
              <a:t>analysis of injection oscillations</a:t>
            </a:r>
          </a:p>
          <a:p>
            <a:r>
              <a:rPr lang="en-US" dirty="0" smtClean="0"/>
              <a:t>15:41: Beam circulating with 10</a:t>
            </a:r>
            <a:r>
              <a:rPr lang="en-US" baseline="30000" dirty="0" smtClean="0"/>
              <a:t>11</a:t>
            </a:r>
            <a:r>
              <a:rPr lang="en-US" dirty="0" smtClean="0"/>
              <a:t> particles per bunch</a:t>
            </a:r>
          </a:p>
          <a:p>
            <a:pPr lvl="1"/>
            <a:r>
              <a:rPr lang="en-US" dirty="0" smtClean="0"/>
              <a:t>additional longitudinal blow up in the </a:t>
            </a:r>
            <a:r>
              <a:rPr lang="en-US" dirty="0" err="1" smtClean="0"/>
              <a:t>LHC</a:t>
            </a:r>
            <a:r>
              <a:rPr lang="en-US" dirty="0" smtClean="0"/>
              <a:t> by turning off phase loop</a:t>
            </a:r>
          </a:p>
          <a:p>
            <a:r>
              <a:rPr lang="en-US" dirty="0" smtClean="0"/>
              <a:t>15:45: Preparing for ramp</a:t>
            </a:r>
          </a:p>
          <a:p>
            <a:pPr lvl="1"/>
            <a:r>
              <a:rPr lang="en-US" dirty="0" smtClean="0"/>
              <a:t>B1 </a:t>
            </a:r>
            <a:r>
              <a:rPr lang="en-US" dirty="0" err="1" smtClean="0"/>
              <a:t>emittances</a:t>
            </a:r>
            <a:r>
              <a:rPr lang="en-US" dirty="0" smtClean="0"/>
              <a:t>: </a:t>
            </a:r>
            <a:r>
              <a:rPr lang="en-US" dirty="0" err="1" smtClean="0"/>
              <a:t>h</a:t>
            </a:r>
            <a:r>
              <a:rPr lang="en-US" dirty="0" smtClean="0"/>
              <a:t> = 9.2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err="1" smtClean="0"/>
              <a:t>v</a:t>
            </a:r>
            <a:r>
              <a:rPr lang="en-US" dirty="0" smtClean="0"/>
              <a:t> = 2.7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B2 </a:t>
            </a:r>
            <a:r>
              <a:rPr lang="en-US" dirty="0" err="1" smtClean="0"/>
              <a:t>emittances</a:t>
            </a:r>
            <a:r>
              <a:rPr lang="en-US" dirty="0" smtClean="0"/>
              <a:t>: </a:t>
            </a:r>
            <a:r>
              <a:rPr lang="en-US" dirty="0" err="1" smtClean="0"/>
              <a:t>h</a:t>
            </a:r>
            <a:r>
              <a:rPr lang="en-US" dirty="0" smtClean="0"/>
              <a:t> = 3.8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err="1" smtClean="0"/>
              <a:t>v</a:t>
            </a:r>
            <a:r>
              <a:rPr lang="en-US" dirty="0" smtClean="0"/>
              <a:t> = 7.0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</a:t>
            </a:r>
          </a:p>
          <a:p>
            <a:pPr lvl="1"/>
            <a:r>
              <a:rPr lang="en-US" dirty="0" smtClean="0"/>
              <a:t>large losses for Beam2 without adjusting machine 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new injection &amp; large un-captured beam during dump 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19.05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808" y="1066800"/>
            <a:ext cx="6355134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66902" y="2324559"/>
            <a:ext cx="2456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Damper OFF (red) and ON (green) at 3.5 </a:t>
            </a:r>
            <a:r>
              <a:rPr lang="en-US" dirty="0" err="1" smtClean="0"/>
              <a:t>TeV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946316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02:00-06:00 </a:t>
            </a:r>
            <a:r>
              <a:rPr lang="en-US" dirty="0" smtClean="0"/>
              <a:t>: </a:t>
            </a:r>
            <a:r>
              <a:rPr lang="en-US" dirty="0" smtClean="0"/>
              <a:t>Studies at injection</a:t>
            </a:r>
            <a:endParaRPr lang="en-US" dirty="0" smtClean="0"/>
          </a:p>
          <a:p>
            <a:pPr lvl="1"/>
            <a:r>
              <a:rPr lang="en-US" dirty="0" smtClean="0"/>
              <a:t>Re-check aperture in IR6 - </a:t>
            </a:r>
            <a:r>
              <a:rPr lang="en-US" dirty="0" smtClean="0"/>
              <a:t>MQY.4R6.B1</a:t>
            </a:r>
          </a:p>
          <a:p>
            <a:pPr lvl="1"/>
            <a:r>
              <a:rPr lang="en-US" dirty="0" smtClean="0"/>
              <a:t>Off-momentum n1. Seems the aperture is 2/3 of the on </a:t>
            </a:r>
            <a:r>
              <a:rPr lang="en-US" dirty="0" smtClean="0"/>
              <a:t>momentum aperture – to be analyzed</a:t>
            </a:r>
            <a:endParaRPr lang="en-US" dirty="0" smtClean="0"/>
          </a:p>
          <a:p>
            <a:pPr lvl="1"/>
            <a:r>
              <a:rPr lang="en-US" dirty="0" smtClean="0"/>
              <a:t>Off-momentum beta-beat.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19.05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Beta-beat stability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9160" y="1154430"/>
            <a:ext cx="7345680" cy="515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Off-momentum b-beat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2970" y="1146810"/>
            <a:ext cx="7338060" cy="517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Off-momentum beta-beat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0590" y="1154430"/>
            <a:ext cx="7322820" cy="515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07:00 : Start 24 hours </a:t>
            </a:r>
            <a:r>
              <a:rPr lang="en-US" dirty="0" err="1" smtClean="0"/>
              <a:t>cryo</a:t>
            </a:r>
            <a:r>
              <a:rPr lang="en-US" dirty="0" smtClean="0"/>
              <a:t> intervention for filter cleaning</a:t>
            </a:r>
          </a:p>
          <a:p>
            <a:pPr lvl="1"/>
            <a:r>
              <a:rPr lang="en-US" dirty="0" smtClean="0"/>
              <a:t>access for:</a:t>
            </a:r>
          </a:p>
          <a:p>
            <a:pPr lvl="2"/>
            <a:r>
              <a:rPr lang="en-US" dirty="0" err="1" smtClean="0"/>
              <a:t>QPS</a:t>
            </a:r>
            <a:r>
              <a:rPr lang="en-US" dirty="0" smtClean="0"/>
              <a:t>: new card in S56 &amp; hardware commissioning during evening</a:t>
            </a:r>
          </a:p>
          <a:p>
            <a:pPr lvl="2"/>
            <a:r>
              <a:rPr lang="en-US" dirty="0" smtClean="0"/>
              <a:t>BI: </a:t>
            </a:r>
            <a:r>
              <a:rPr lang="en-US" dirty="0" err="1" smtClean="0"/>
              <a:t>BPM</a:t>
            </a:r>
            <a:endParaRPr lang="en-US" dirty="0" smtClean="0"/>
          </a:p>
          <a:p>
            <a:pPr lvl="2"/>
            <a:r>
              <a:rPr lang="en-US" dirty="0" err="1" smtClean="0"/>
              <a:t>LBDS</a:t>
            </a:r>
            <a:r>
              <a:rPr lang="en-US" dirty="0" smtClean="0"/>
              <a:t>: ADC cards and humidity filter</a:t>
            </a:r>
          </a:p>
          <a:p>
            <a:pPr lvl="1"/>
            <a:r>
              <a:rPr lang="en-US" dirty="0" smtClean="0"/>
              <a:t>Controls: reboot Windows consoles and LINUX servers &amp; release of new software versions</a:t>
            </a:r>
          </a:p>
          <a:p>
            <a:r>
              <a:rPr lang="en-US" dirty="0" smtClean="0"/>
              <a:t>Program </a:t>
            </a:r>
            <a:r>
              <a:rPr lang="en-US" dirty="0" smtClean="0"/>
              <a:t>for weekend:</a:t>
            </a:r>
          </a:p>
          <a:p>
            <a:pPr lvl="1"/>
            <a:r>
              <a:rPr lang="en-US" dirty="0" smtClean="0"/>
              <a:t>Physics </a:t>
            </a:r>
            <a:r>
              <a:rPr lang="en-US" dirty="0" smtClean="0"/>
              <a:t>fills</a:t>
            </a:r>
            <a:endParaRPr lang="en-US" dirty="0" smtClean="0"/>
          </a:p>
          <a:p>
            <a:pPr lvl="1"/>
            <a:r>
              <a:rPr lang="en-US" dirty="0" smtClean="0"/>
              <a:t>Potentially some damper studies in between physics </a:t>
            </a:r>
            <a:r>
              <a:rPr lang="en-US" dirty="0" smtClean="0"/>
              <a:t>fills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20.05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Un-bunched beam during last fill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image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502" y="1453439"/>
            <a:ext cx="8545261" cy="4758988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17:00 : Start ramp</a:t>
            </a:r>
          </a:p>
          <a:p>
            <a:pPr lvl="1"/>
            <a:r>
              <a:rPr lang="en-US" dirty="0" smtClean="0"/>
              <a:t>Both beams dumped at 1.1 </a:t>
            </a:r>
            <a:r>
              <a:rPr lang="en-US" dirty="0" err="1" smtClean="0"/>
              <a:t>TeV</a:t>
            </a:r>
            <a:r>
              <a:rPr lang="en-US" dirty="0" smtClean="0"/>
              <a:t> by orbit excursion</a:t>
            </a:r>
            <a:r>
              <a:rPr lang="en-US" dirty="0" smtClean="0"/>
              <a:t>. No FB in the ramp to avoid spurious trips.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19:00: Ramp down finished &amp; ready for new injections:</a:t>
            </a:r>
          </a:p>
          <a:p>
            <a:pPr lvl="1"/>
            <a:r>
              <a:rPr lang="en-US" dirty="0" smtClean="0"/>
              <a:t>Studies with orbit feedback system</a:t>
            </a:r>
          </a:p>
          <a:p>
            <a:pPr lvl="1"/>
            <a:r>
              <a:rPr lang="en-US" dirty="0" smtClean="0"/>
              <a:t>Damper commissioning</a:t>
            </a:r>
          </a:p>
          <a:p>
            <a:pPr lvl="1"/>
            <a:r>
              <a:rPr lang="en-US" dirty="0" smtClean="0"/>
              <a:t>Measurement of Q’ drift due to decay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19.05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length during 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201005191719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6487"/>
            <a:ext cx="9144000" cy="517207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946316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22:30 : Test ramp with orbit FB and transverse damper on B2 V plane</a:t>
            </a:r>
          </a:p>
          <a:p>
            <a:pPr lvl="1"/>
            <a:r>
              <a:rPr lang="en-US" dirty="0" smtClean="0"/>
              <a:t>No problems on orbit. Increased no eigenvalues to 370 for better performance.</a:t>
            </a:r>
          </a:p>
          <a:p>
            <a:pPr lvl="1"/>
            <a:r>
              <a:rPr lang="en-US" dirty="0" smtClean="0"/>
              <a:t>Did not quite get the orbit that was expected at 3.5 </a:t>
            </a:r>
            <a:r>
              <a:rPr lang="en-US" dirty="0" err="1" smtClean="0"/>
              <a:t>TeV</a:t>
            </a:r>
            <a:r>
              <a:rPr lang="en-US" dirty="0" smtClean="0"/>
              <a:t>. Previous incorporation did not quite do what I expected…</a:t>
            </a:r>
          </a:p>
          <a:p>
            <a:pPr lvl="1"/>
            <a:r>
              <a:rPr lang="en-US" dirty="0" smtClean="0"/>
              <a:t>Re-corrected orbit at 3.5 </a:t>
            </a:r>
            <a:r>
              <a:rPr lang="en-US" dirty="0" err="1" smtClean="0"/>
              <a:t>TeV</a:t>
            </a:r>
            <a:r>
              <a:rPr lang="en-US" dirty="0" smtClean="0"/>
              <a:t>. RT trims transferred to ~80% into LSA</a:t>
            </a:r>
            <a:r>
              <a:rPr lang="en-US" dirty="0" smtClean="0"/>
              <a:t>. </a:t>
            </a:r>
            <a:r>
              <a:rPr lang="en-US" dirty="0" smtClean="0"/>
              <a:t>Incorporated once more…</a:t>
            </a:r>
            <a:endParaRPr lang="en-US" dirty="0" smtClean="0"/>
          </a:p>
          <a:p>
            <a:pPr lvl="1"/>
            <a:r>
              <a:rPr lang="en-US" dirty="0" smtClean="0"/>
              <a:t>Wire scanner at the end of the ramp:</a:t>
            </a:r>
            <a:br>
              <a:rPr lang="en-US" dirty="0" smtClean="0"/>
            </a:br>
            <a:r>
              <a:rPr lang="en-US" dirty="0" smtClean="0"/>
              <a:t>B2H 1.79 </a:t>
            </a:r>
            <a:br>
              <a:rPr lang="en-US" dirty="0" smtClean="0"/>
            </a:br>
            <a:r>
              <a:rPr lang="en-US" dirty="0" smtClean="0"/>
              <a:t>B2V 1.48 	** damper on (at low gain) in the ramp</a:t>
            </a:r>
            <a:br>
              <a:rPr lang="en-US" dirty="0" smtClean="0"/>
            </a:br>
            <a:r>
              <a:rPr lang="en-US" dirty="0" smtClean="0"/>
              <a:t>B1H 1.75 </a:t>
            </a:r>
            <a:br>
              <a:rPr lang="en-US" dirty="0" smtClean="0"/>
            </a:br>
            <a:r>
              <a:rPr lang="en-US" dirty="0" smtClean="0"/>
              <a:t>B1V 1.60 </a:t>
            </a:r>
          </a:p>
          <a:p>
            <a:pPr lvl="1"/>
            <a:r>
              <a:rPr lang="en-US" dirty="0" smtClean="0"/>
              <a:t>Tune FB test with large modulation from </a:t>
            </a:r>
            <a:r>
              <a:rPr lang="en-US" dirty="0" err="1" smtClean="0"/>
              <a:t>fRF</a:t>
            </a:r>
            <a:r>
              <a:rPr lang="en-US" dirty="0" smtClean="0"/>
              <a:t>: no RQT trips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MPS test at the end: start ramp-down with beam. To be analyzed – somewhat strange event</a:t>
            </a:r>
            <a:r>
              <a:rPr lang="en-US" dirty="0" smtClean="0"/>
              <a:t>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19.05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in the 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250" y="762000"/>
            <a:ext cx="7390405" cy="29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6598" y="3716478"/>
            <a:ext cx="7218802" cy="288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60" y="3888954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RMS &lt; 0.15 mm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orbit trims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7660" y="1388125"/>
            <a:ext cx="8488680" cy="2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86873" y="3957676"/>
            <a:ext cx="2169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RT trims transferred to LSA settings 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FB without RQT trips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5862" y="1027541"/>
            <a:ext cx="8686800" cy="409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Damper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45613"/>
            <a:ext cx="8686800" cy="5334000"/>
          </a:xfrm>
        </p:spPr>
        <p:txBody>
          <a:bodyPr/>
          <a:lstStyle/>
          <a:p>
            <a:r>
              <a:rPr lang="en-US" sz="1800" dirty="0" smtClean="0"/>
              <a:t>Summary of damper setting-up (D. </a:t>
            </a:r>
            <a:r>
              <a:rPr lang="en-US" sz="1800" dirty="0" err="1" smtClean="0"/>
              <a:t>Valuch</a:t>
            </a:r>
            <a:r>
              <a:rPr lang="en-US" sz="1800" dirty="0" smtClean="0"/>
              <a:t>, W. </a:t>
            </a:r>
            <a:r>
              <a:rPr lang="en-US" sz="1800" dirty="0" err="1" smtClean="0"/>
              <a:t>Hofle</a:t>
            </a:r>
            <a:r>
              <a:rPr lang="en-US" sz="1800" dirty="0" smtClean="0"/>
              <a:t>) </a:t>
            </a:r>
            <a:br>
              <a:rPr lang="en-US" sz="1800" dirty="0" smtClean="0"/>
            </a:br>
            <a:r>
              <a:rPr lang="en-US" sz="1400" dirty="0" smtClean="0"/>
              <a:t>Measured phase advances between pick-ups for all dampers to prepare for use with two pickups: </a:t>
            </a:r>
            <a:br>
              <a:rPr lang="en-US" sz="1400" dirty="0" smtClean="0"/>
            </a:br>
            <a:r>
              <a:rPr lang="en-US" sz="1400" dirty="0" smtClean="0"/>
              <a:t>H.B1: left of 4 Q9 -&gt; Q7 : 115 degrees delta with respect to 90 degrees: 25 </a:t>
            </a:r>
            <a:br>
              <a:rPr lang="en-US" sz="1400" dirty="0" smtClean="0"/>
            </a:br>
            <a:r>
              <a:rPr lang="en-US" sz="1400" dirty="0" smtClean="0"/>
              <a:t>H.B2: right of 4 Q9 -&gt; Q7 : 107 degrees 17 </a:t>
            </a:r>
            <a:br>
              <a:rPr lang="en-US" sz="1400" dirty="0" smtClean="0"/>
            </a:br>
            <a:r>
              <a:rPr lang="en-US" sz="1400" dirty="0" smtClean="0"/>
              <a:t>V.B1: right of 4 Q7 -&gt; Q9 : 56 degrees 34 </a:t>
            </a:r>
            <a:br>
              <a:rPr lang="en-US" sz="1400" dirty="0" smtClean="0"/>
            </a:br>
            <a:r>
              <a:rPr lang="en-US" sz="1400" dirty="0" smtClean="0"/>
              <a:t>V.B2: left of 4 Q7 -&gt; Q9 :137 degrees 47 !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The values seem to be correct when compared to the latest optics version. </a:t>
            </a:r>
            <a:br>
              <a:rPr lang="en-US" sz="1400" dirty="0" smtClean="0"/>
            </a:br>
            <a:r>
              <a:rPr lang="en-US" sz="1400" dirty="0" smtClean="0"/>
              <a:t>F</a:t>
            </a:r>
            <a:r>
              <a:rPr lang="en-US" sz="1400" dirty="0" smtClean="0"/>
              <a:t>or </a:t>
            </a:r>
            <a:r>
              <a:rPr lang="en-US" sz="1400" dirty="0" smtClean="0"/>
              <a:t>the vertical plane </a:t>
            </a:r>
            <a:r>
              <a:rPr lang="en-US" sz="1400" dirty="0" smtClean="0"/>
              <a:t>the </a:t>
            </a:r>
            <a:r>
              <a:rPr lang="en-US" sz="1400" dirty="0" smtClean="0"/>
              <a:t>situation is now marginal and needs to be </a:t>
            </a:r>
            <a:r>
              <a:rPr lang="en-US" sz="1400" dirty="0" smtClean="0"/>
              <a:t>checked </a:t>
            </a:r>
            <a:r>
              <a:rPr lang="en-US" sz="1400" dirty="0" smtClean="0"/>
              <a:t>in detail </a:t>
            </a:r>
            <a:r>
              <a:rPr lang="en-US" sz="1400" dirty="0" smtClean="0"/>
              <a:t>for </a:t>
            </a:r>
            <a:r>
              <a:rPr lang="en-US" sz="1400" dirty="0" smtClean="0"/>
              <a:t>the use with two pick-ups. Compared to version 6.500 there is a change for the </a:t>
            </a:r>
            <a:r>
              <a:rPr lang="en-US" sz="1400" dirty="0" smtClean="0"/>
              <a:t>vertical </a:t>
            </a:r>
            <a:r>
              <a:rPr lang="en-US" sz="1400" dirty="0" smtClean="0"/>
              <a:t>plane which is </a:t>
            </a:r>
            <a:r>
              <a:rPr lang="en-US" sz="1400" dirty="0" smtClean="0"/>
              <a:t>significant.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We continued therefore with one pick-up on V.B2; Q7 pick-up V.B2 some noise observed which must be followed up by RF. We used Q9 exclusively. Switched on feedback with </a:t>
            </a:r>
            <a:r>
              <a:rPr lang="en-US" sz="1400" dirty="0" smtClean="0"/>
              <a:t> previous </a:t>
            </a:r>
            <a:r>
              <a:rPr lang="en-US" sz="1400" dirty="0" smtClean="0"/>
              <a:t>settings from last session. Works correctly. We used ~ 2 1/2 hours beam </a:t>
            </a:r>
            <a:r>
              <a:rPr lang="en-US" sz="1400" dirty="0" smtClean="0"/>
              <a:t>time. We </a:t>
            </a:r>
            <a:r>
              <a:rPr lang="en-US" sz="1400" dirty="0" smtClean="0"/>
              <a:t>decide jointly to leave FB on in </a:t>
            </a:r>
            <a:r>
              <a:rPr lang="en-US" sz="1400" dirty="0" smtClean="0"/>
              <a:t>the </a:t>
            </a:r>
            <a:r>
              <a:rPr lang="en-US" sz="1400" dirty="0" smtClean="0"/>
              <a:t>vertical plane with one module at - 6dB gain setting for ramp. During the ramp tune activity outside tune line, lifetime is changing often, but approaching high </a:t>
            </a:r>
            <a:br>
              <a:rPr lang="en-US" sz="1400" dirty="0" smtClean="0"/>
            </a:br>
            <a:r>
              <a:rPr lang="en-US" sz="1400" dirty="0" smtClean="0"/>
              <a:t>levels of &gt; 100 hours at high energies. Emittance measurements show better preservation for the plane for the damper was used (V.B2):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400" dirty="0" smtClean="0"/>
              <a:t>22:31 before ramp 23:54 before dump at 3.5 </a:t>
            </a:r>
            <a:r>
              <a:rPr lang="en-US" sz="1400" dirty="0" err="1" smtClean="0"/>
              <a:t>TeV</a:t>
            </a:r>
            <a:r>
              <a:rPr lang="en-US" sz="1400" dirty="0" smtClean="0"/>
              <a:t> emittance increase </a:t>
            </a:r>
            <a:br>
              <a:rPr lang="en-US" sz="1400" dirty="0" smtClean="0"/>
            </a:br>
            <a:r>
              <a:rPr lang="en-US" sz="1400" dirty="0" smtClean="0"/>
              <a:t>HB1 1.0 -&gt; 1.053 1.747 66 % </a:t>
            </a:r>
            <a:br>
              <a:rPr lang="en-US" sz="1400" dirty="0" smtClean="0"/>
            </a:br>
            <a:r>
              <a:rPr lang="en-US" sz="1400" dirty="0" smtClean="0"/>
              <a:t>VB1 1.0 -&gt; 1.009 1.603 59 % </a:t>
            </a:r>
            <a:br>
              <a:rPr lang="en-US" sz="1400" dirty="0" smtClean="0"/>
            </a:br>
            <a:r>
              <a:rPr lang="en-US" sz="1400" dirty="0" smtClean="0"/>
              <a:t>HB2 1.3 -&gt; 1.334 1.787 34 % </a:t>
            </a:r>
            <a:br>
              <a:rPr lang="en-US" sz="1400" dirty="0" smtClean="0"/>
            </a:br>
            <a:r>
              <a:rPr lang="en-US" sz="1400" dirty="0" smtClean="0"/>
              <a:t>VB2 1.3 -&gt; 1.305 1.487 14 % -&gt; here one damper module was on most of the time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14374</TotalTime>
  <Words>457</Words>
  <Application>Microsoft Office PowerPoint</Application>
  <PresentationFormat>On-screen Show (4:3)</PresentationFormat>
  <Paragraphs>104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Pixel</vt:lpstr>
      <vt:lpstr>Wednesday 19.05</vt:lpstr>
      <vt:lpstr>Un-bunched beam during last fill</vt:lpstr>
      <vt:lpstr>Wednesday 19.05</vt:lpstr>
      <vt:lpstr>Beam length during ramp</vt:lpstr>
      <vt:lpstr>Wednesday 19.05</vt:lpstr>
      <vt:lpstr>Orbit in the ramp</vt:lpstr>
      <vt:lpstr>RT orbit trims</vt:lpstr>
      <vt:lpstr>Tune FB without RQT trips</vt:lpstr>
      <vt:lpstr>Damper summary</vt:lpstr>
      <vt:lpstr>Damper</vt:lpstr>
      <vt:lpstr>Wednesday 19.05</vt:lpstr>
      <vt:lpstr>Beta-beat stability</vt:lpstr>
      <vt:lpstr>Off-momentum b-beat</vt:lpstr>
      <vt:lpstr>Off-momentum beta-beat</vt:lpstr>
      <vt:lpstr>Thursday 20.05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245</cp:revision>
  <dcterms:created xsi:type="dcterms:W3CDTF">2010-05-18T16:02:31Z</dcterms:created>
  <dcterms:modified xsi:type="dcterms:W3CDTF">2010-05-20T06:28:19Z</dcterms:modified>
</cp:coreProperties>
</file>