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07" r:id="rId2"/>
    <p:sldId id="289" r:id="rId3"/>
    <p:sldId id="300" r:id="rId4"/>
    <p:sldId id="299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5/19/2010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09:00 : Access in Pt4 for RB S34.</a:t>
            </a:r>
          </a:p>
          <a:p>
            <a:pPr lvl="1"/>
            <a:r>
              <a:rPr lang="en-US" dirty="0" smtClean="0"/>
              <a:t>Water flow low – increased.</a:t>
            </a:r>
          </a:p>
          <a:p>
            <a:r>
              <a:rPr lang="en-US" dirty="0" smtClean="0"/>
              <a:t>11:40 : Recovered from PC fault and access. Beams back.</a:t>
            </a:r>
          </a:p>
          <a:p>
            <a:r>
              <a:rPr lang="en-US" dirty="0" smtClean="0"/>
              <a:t>12:15 : </a:t>
            </a:r>
            <a:r>
              <a:rPr lang="en-US" dirty="0" err="1" smtClean="0"/>
              <a:t>RF</a:t>
            </a:r>
            <a:r>
              <a:rPr lang="en-US" dirty="0" smtClean="0"/>
              <a:t> sets up procedure for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in </a:t>
            </a:r>
          </a:p>
          <a:p>
            <a:pPr>
              <a:buNone/>
            </a:pPr>
            <a:r>
              <a:rPr lang="en-US" dirty="0" smtClean="0"/>
              <a:t>                  the </a:t>
            </a:r>
            <a:r>
              <a:rPr lang="en-US" dirty="0" err="1" smtClean="0"/>
              <a:t>SPS</a:t>
            </a:r>
            <a:r>
              <a:rPr lang="en-US" dirty="0" smtClean="0"/>
              <a:t> for high intensity operation.</a:t>
            </a:r>
          </a:p>
          <a:p>
            <a:r>
              <a:rPr lang="en-US" dirty="0" smtClean="0"/>
              <a:t>13:30 </a:t>
            </a:r>
            <a:r>
              <a:rPr lang="en-US" dirty="0" smtClean="0"/>
              <a:t>: High intensity bunches injected</a:t>
            </a:r>
          </a:p>
          <a:p>
            <a:pPr lvl="1"/>
            <a:r>
              <a:rPr lang="en-US" dirty="0" smtClean="0"/>
              <a:t>Longitudinal emittance 0.6 </a:t>
            </a:r>
            <a:r>
              <a:rPr lang="en-US" dirty="0" err="1" smtClean="0"/>
              <a:t>eVs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on. </a:t>
            </a:r>
          </a:p>
          <a:p>
            <a:pPr lvl="1"/>
            <a:r>
              <a:rPr lang="en-US" dirty="0" smtClean="0"/>
              <a:t>Ramp start 14:50:</a:t>
            </a:r>
          </a:p>
          <a:p>
            <a:pPr lvl="1">
              <a:buNone/>
            </a:pPr>
            <a:r>
              <a:rPr lang="en-US" dirty="0" smtClean="0"/>
              <a:t>	Emittance  B1: ~ 6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in </a:t>
            </a:r>
            <a:r>
              <a:rPr lang="en-US" dirty="0" err="1" smtClean="0"/>
              <a:t>H</a:t>
            </a:r>
            <a:r>
              <a:rPr lang="en-US" dirty="0" smtClean="0"/>
              <a:t> and 4.3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in V. </a:t>
            </a:r>
            <a:br>
              <a:rPr lang="en-US" dirty="0" smtClean="0"/>
            </a:br>
            <a:r>
              <a:rPr lang="en-US" dirty="0" smtClean="0"/>
              <a:t>Emittance  B2: ~ 8.2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in H and 5.3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in V. </a:t>
            </a:r>
          </a:p>
          <a:p>
            <a:pPr lvl="1"/>
            <a:r>
              <a:rPr lang="en-US" dirty="0" smtClean="0"/>
              <a:t>Flat top 15:45: </a:t>
            </a:r>
            <a:r>
              <a:rPr lang="en-US" dirty="0" smtClean="0">
                <a:solidFill>
                  <a:srgbClr val="997300"/>
                </a:solidFill>
              </a:rPr>
              <a:t>B2 unstable </a:t>
            </a:r>
            <a:r>
              <a:rPr lang="en-US" dirty="0" err="1" smtClean="0">
                <a:solidFill>
                  <a:srgbClr val="9973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997300"/>
                </a:solidFill>
                <a:sym typeface="Wingdings"/>
              </a:rPr>
              <a:t> trim </a:t>
            </a:r>
            <a:r>
              <a:rPr lang="en-US" dirty="0" err="1" smtClean="0">
                <a:solidFill>
                  <a:srgbClr val="997300"/>
                </a:solidFill>
                <a:sym typeface="Wingdings"/>
              </a:rPr>
              <a:t>vert</a:t>
            </a:r>
            <a:r>
              <a:rPr lang="en-US" dirty="0" smtClean="0">
                <a:solidFill>
                  <a:srgbClr val="9973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997300"/>
                </a:solidFill>
                <a:sym typeface="Wingdings"/>
              </a:rPr>
              <a:t>Q</a:t>
            </a:r>
            <a:r>
              <a:rPr lang="en-US" dirty="0" smtClean="0">
                <a:solidFill>
                  <a:srgbClr val="997300"/>
                </a:solidFill>
                <a:sym typeface="Wingdings"/>
              </a:rPr>
              <a:t>’ down by 6 units</a:t>
            </a:r>
            <a:endParaRPr lang="en-US" dirty="0" smtClean="0">
              <a:solidFill>
                <a:srgbClr val="997300"/>
              </a:solidFill>
            </a:endParaRPr>
          </a:p>
          <a:p>
            <a:pPr lvl="1">
              <a:buNone/>
            </a:pPr>
            <a:r>
              <a:rPr lang="en-US" dirty="0" smtClean="0"/>
              <a:t>	Emittance  B1: ~ 10.7 um in H and 10.2 um in V. </a:t>
            </a:r>
            <a:br>
              <a:rPr lang="en-US" dirty="0" smtClean="0"/>
            </a:br>
            <a:r>
              <a:rPr lang="en-US" dirty="0" smtClean="0"/>
              <a:t>Emittance  B2: ~ 11.2 um in H and 14.3 um in V.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18.05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17:00 : Start collimator setup</a:t>
            </a:r>
          </a:p>
          <a:p>
            <a:pPr lvl="1"/>
            <a:r>
              <a:rPr lang="en-US" dirty="0" smtClean="0"/>
              <a:t>Observe loss of Landau damping in longitudinal plane (but beam still stable)</a:t>
            </a:r>
          </a:p>
          <a:p>
            <a:pPr lvl="1"/>
            <a:r>
              <a:rPr lang="en-US" dirty="0" smtClean="0"/>
              <a:t>17:30: Loss of Beam2 due to collimator motor position interlock in point 3</a:t>
            </a:r>
            <a:r>
              <a:rPr lang="en-US" dirty="0" smtClean="0"/>
              <a:t>. </a:t>
            </a:r>
            <a:r>
              <a:rPr lang="en-US" smtClean="0"/>
              <a:t>Controls </a:t>
            </a:r>
            <a:r>
              <a:rPr lang="en-US" dirty="0" smtClean="0"/>
              <a:t>issue.</a:t>
            </a:r>
            <a:endParaRPr lang="en-US" dirty="0" smtClean="0"/>
          </a:p>
          <a:p>
            <a:pPr lvl="1"/>
            <a:r>
              <a:rPr lang="en-US" dirty="0" smtClean="0"/>
              <a:t>17:43: Loss of Beam1 due to interlock generated by ‘out of limit’ offset in centering between </a:t>
            </a:r>
            <a:r>
              <a:rPr lang="en-US" dirty="0" err="1" smtClean="0"/>
              <a:t>TCDQ</a:t>
            </a:r>
            <a:r>
              <a:rPr lang="en-US" dirty="0" smtClean="0"/>
              <a:t> and </a:t>
            </a:r>
            <a:r>
              <a:rPr lang="en-US" dirty="0" err="1" smtClean="0"/>
              <a:t>TCSG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Dump of Beam 1 was not clean with losses on the TCDS. </a:t>
            </a:r>
          </a:p>
          <a:p>
            <a:r>
              <a:rPr lang="en-US" dirty="0" smtClean="0"/>
              <a:t>18:00 : Start ramp down</a:t>
            </a:r>
          </a:p>
          <a:p>
            <a:r>
              <a:rPr lang="en-US" dirty="0" smtClean="0"/>
              <a:t>19:30 : Start preparation of physics fill over night</a:t>
            </a:r>
          </a:p>
          <a:p>
            <a:pPr lvl="1"/>
            <a:r>
              <a:rPr lang="en-US" dirty="0" smtClean="0"/>
              <a:t>21:40: Start injection of 6 </a:t>
            </a:r>
            <a:r>
              <a:rPr lang="en-US" dirty="0" err="1" smtClean="0"/>
              <a:t>x</a:t>
            </a:r>
            <a:r>
              <a:rPr lang="en-US" dirty="0" smtClean="0"/>
              <a:t> 2 10^2 bunches per beam &amp; start of ramp</a:t>
            </a:r>
          </a:p>
          <a:p>
            <a:pPr lvl="1"/>
            <a:r>
              <a:rPr lang="en-US" dirty="0" smtClean="0"/>
              <a:t>22:11: several orbit correctors tripped due to feedback trim</a:t>
            </a:r>
          </a:p>
          <a:p>
            <a:pPr lvl="1"/>
            <a:r>
              <a:rPr lang="en-US" dirty="0" smtClean="0"/>
              <a:t>22:36: separation bumps collapsed</a:t>
            </a:r>
          </a:p>
          <a:p>
            <a:pPr lvl="1"/>
            <a:r>
              <a:rPr lang="en-US" dirty="0" smtClean="0"/>
              <a:t>23:34: lost more orbit correctors </a:t>
            </a:r>
            <a:r>
              <a:rPr lang="en-US" dirty="0" smtClean="0">
                <a:sym typeface="Wingdings"/>
              </a:rPr>
              <a:t> Beam1 lost from orbit interlock @ TCDQ</a:t>
            </a:r>
          </a:p>
          <a:p>
            <a:pPr lvl="1"/>
            <a:r>
              <a:rPr lang="en-US" dirty="0" smtClean="0">
                <a:sym typeface="Wingdings"/>
              </a:rPr>
              <a:t>00:00: start </a:t>
            </a:r>
            <a:r>
              <a:rPr lang="en-US" dirty="0" err="1" smtClean="0">
                <a:sym typeface="Wingdings"/>
              </a:rPr>
              <a:t>rampdown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18.05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‘Dancing’ bunches at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201005181719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560" y="852705"/>
            <a:ext cx="7729929" cy="578939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1 dump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201005181801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716487"/>
            <a:ext cx="5508625" cy="592561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03:00 : new fill, ramp without FB.</a:t>
            </a:r>
          </a:p>
          <a:p>
            <a:r>
              <a:rPr lang="en-US" dirty="0" smtClean="0"/>
              <a:t>07:30 : beam lost due to RCBX3.L1 trip</a:t>
            </a:r>
          </a:p>
          <a:p>
            <a:r>
              <a:rPr lang="en-US" dirty="0" smtClean="0"/>
              <a:t>Presently ramping down</a:t>
            </a:r>
          </a:p>
          <a:p>
            <a:r>
              <a:rPr lang="en-US" dirty="0" smtClean="0"/>
              <a:t>09:00 : Continue (Start) Collimation setup for High intensities.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(Possible) program for rest of week:</a:t>
            </a:r>
          </a:p>
          <a:p>
            <a:pPr lvl="1"/>
            <a:r>
              <a:rPr lang="en-US" dirty="0" smtClean="0"/>
              <a:t>Access UX45 for RF (UPS circuit breaker for RF crate)</a:t>
            </a:r>
          </a:p>
          <a:p>
            <a:pPr lvl="1"/>
            <a:r>
              <a:rPr lang="en-US" dirty="0" smtClean="0"/>
              <a:t>24h stop for </a:t>
            </a:r>
            <a:r>
              <a:rPr lang="en-US" dirty="0" err="1" smtClean="0"/>
              <a:t>Cryo</a:t>
            </a:r>
            <a:r>
              <a:rPr lang="en-US" dirty="0" smtClean="0"/>
              <a:t> de-icing from Thursday noon to Friday noon ?</a:t>
            </a:r>
          </a:p>
          <a:p>
            <a:pPr lvl="1"/>
            <a:r>
              <a:rPr lang="en-US" dirty="0" smtClean="0"/>
              <a:t>Try to finish collimation setup, collimator hierarchy</a:t>
            </a:r>
          </a:p>
          <a:p>
            <a:pPr lvl="1"/>
            <a:r>
              <a:rPr lang="en-US" dirty="0" smtClean="0"/>
              <a:t>RF measurements with 1e11 in the ramp</a:t>
            </a:r>
          </a:p>
          <a:p>
            <a:pPr lvl="1"/>
            <a:r>
              <a:rPr lang="en-US" dirty="0" err="1" smtClean="0"/>
              <a:t>Debunched</a:t>
            </a:r>
            <a:r>
              <a:rPr lang="en-US" dirty="0" smtClean="0"/>
              <a:t> beam issues with 1e11 </a:t>
            </a:r>
          </a:p>
          <a:p>
            <a:pPr lvl="1"/>
            <a:r>
              <a:rPr lang="en-US" dirty="0" smtClean="0"/>
              <a:t>Transverse damper</a:t>
            </a:r>
          </a:p>
          <a:p>
            <a:pPr lvl="1"/>
            <a:r>
              <a:rPr lang="en-US" dirty="0" smtClean="0"/>
              <a:t>Physics fills….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326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Tuesday 18.05</vt:lpstr>
      <vt:lpstr>Tuesday 18.05</vt:lpstr>
      <vt:lpstr>‘Dancing’ bunches at 3.5 TeV</vt:lpstr>
      <vt:lpstr>Beam 1 dump</vt:lpstr>
      <vt:lpstr>Wednesday 19.05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237</cp:revision>
  <dcterms:created xsi:type="dcterms:W3CDTF">2010-05-18T16:02:31Z</dcterms:created>
  <dcterms:modified xsi:type="dcterms:W3CDTF">2010-05-19T08:20:33Z</dcterms:modified>
</cp:coreProperties>
</file>