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89" r:id="rId2"/>
    <p:sldId id="300" r:id="rId3"/>
    <p:sldId id="299" r:id="rId4"/>
    <p:sldId id="302" r:id="rId5"/>
    <p:sldId id="303" r:id="rId6"/>
    <p:sldId id="301" r:id="rId7"/>
    <p:sldId id="304" r:id="rId8"/>
    <p:sldId id="305" r:id="rId9"/>
    <p:sldId id="30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248" autoAdjust="0"/>
  </p:normalViewPr>
  <p:slideViewPr>
    <p:cSldViewPr snapToGrid="0" snapToObjects="1">
      <p:cViewPr varScale="1">
        <p:scale>
          <a:sx n="69" d="100"/>
          <a:sy n="69" d="100"/>
        </p:scale>
        <p:origin x="-80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67FE2-1CE6-3F45-BDE3-2F1476ED856A}" type="datetimeFigureOut">
              <a:rPr lang="en-US" smtClean="0"/>
              <a:pPr/>
              <a:t>5/18/2010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E8748-EC35-3242-BCE5-4852AB75D9B3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B08561-987D-B145-A016-90E5F81A7EBF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0" y="6667500"/>
            <a:ext cx="3629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6421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E8E5321B-5B0B-2644-B899-325EB572D2B9}" type="slidenum">
              <a:rPr lang="en-US">
                <a:solidFill>
                  <a:srgbClr val="FFFFFF"/>
                </a:solidFill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276" name="Rectangle 36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pic>
        <p:nvPicPr>
          <p:cNvPr id="1031" name="Picture 37" descr="Logo CERN width=144,      height=1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" y="381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38" descr="AB_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82200" y="7620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34" name="Picture 41" descr="CERNT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01200" y="2970213"/>
            <a:ext cx="111442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 Unicode MS" charset="0"/>
        <a:buChar char="●"/>
        <a:defRPr sz="24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8915400" cy="5960308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06:00 – 15:00 : Stable beams</a:t>
            </a:r>
          </a:p>
          <a:p>
            <a:r>
              <a:rPr lang="en-US" dirty="0" smtClean="0"/>
              <a:t>15:30 : Recover…</a:t>
            </a:r>
          </a:p>
          <a:p>
            <a:r>
              <a:rPr lang="en-US" dirty="0" smtClean="0"/>
              <a:t>18:00 : Injection for high intensity ramp</a:t>
            </a:r>
          </a:p>
          <a:p>
            <a:pPr lvl="1"/>
            <a:r>
              <a:rPr lang="en-US" dirty="0" smtClean="0"/>
              <a:t>Longitudinal blowup : switch on phase loop after some seconds only…</a:t>
            </a:r>
          </a:p>
          <a:p>
            <a:pPr lvl="1"/>
            <a:r>
              <a:rPr lang="en-US" dirty="0" smtClean="0"/>
              <a:t>Observed ‘large’ amounts of un-captured beam around the ring (dump BTV).</a:t>
            </a:r>
          </a:p>
          <a:p>
            <a:r>
              <a:rPr lang="en-US" dirty="0" smtClean="0"/>
              <a:t>20:15 : Start ramp</a:t>
            </a:r>
          </a:p>
          <a:p>
            <a:pPr lvl="1"/>
            <a:r>
              <a:rPr lang="en-US" dirty="0" smtClean="0"/>
              <a:t>Longitudinal emittance 0.7 </a:t>
            </a:r>
            <a:r>
              <a:rPr lang="en-US" dirty="0" err="1" smtClean="0"/>
              <a:t>eVs</a:t>
            </a:r>
            <a:r>
              <a:rPr lang="en-US" dirty="0" smtClean="0"/>
              <a:t> (B1), 0.58 (B2) as compared to 0.3 </a:t>
            </a:r>
            <a:r>
              <a:rPr lang="en-US" dirty="0" err="1" smtClean="0"/>
              <a:t>eVs</a:t>
            </a:r>
            <a:r>
              <a:rPr lang="en-US" dirty="0" smtClean="0"/>
              <a:t> over the weekend.</a:t>
            </a:r>
          </a:p>
          <a:p>
            <a:pPr lvl="1"/>
            <a:r>
              <a:rPr lang="en-US" dirty="0" err="1" smtClean="0"/>
              <a:t>Octupoles</a:t>
            </a:r>
            <a:r>
              <a:rPr lang="en-US" dirty="0" smtClean="0"/>
              <a:t> on. </a:t>
            </a:r>
          </a:p>
          <a:p>
            <a:pPr lvl="1"/>
            <a:r>
              <a:rPr lang="en-US" dirty="0" smtClean="0"/>
              <a:t>Ramp start:</a:t>
            </a:r>
          </a:p>
          <a:p>
            <a:pPr lvl="1">
              <a:buNone/>
            </a:pPr>
            <a:r>
              <a:rPr lang="en-US" dirty="0" smtClean="0"/>
              <a:t>	Emittance  </a:t>
            </a:r>
            <a:r>
              <a:rPr lang="en-US" dirty="0" smtClean="0"/>
              <a:t>B1: ~ 4.7 um in H (chirp !!) and 3.2 um in V. </a:t>
            </a:r>
            <a:br>
              <a:rPr lang="en-US" dirty="0" smtClean="0"/>
            </a:br>
            <a:r>
              <a:rPr lang="en-US" dirty="0" smtClean="0"/>
              <a:t>Emittance  </a:t>
            </a:r>
            <a:r>
              <a:rPr lang="en-US" dirty="0" smtClean="0"/>
              <a:t>B2: ~ 3.2 um in H and 3.3 um in V. </a:t>
            </a:r>
            <a:endParaRPr lang="en-US" dirty="0" smtClean="0"/>
          </a:p>
          <a:p>
            <a:pPr lvl="1"/>
            <a:r>
              <a:rPr lang="en-US" dirty="0" smtClean="0"/>
              <a:t>Flat top:</a:t>
            </a:r>
          </a:p>
          <a:p>
            <a:pPr lvl="1">
              <a:buNone/>
            </a:pPr>
            <a:r>
              <a:rPr lang="en-US" dirty="0" smtClean="0"/>
              <a:t>	Emittance  B1: </a:t>
            </a:r>
            <a:r>
              <a:rPr lang="en-US" dirty="0" smtClean="0"/>
              <a:t>~ 7.9 u</a:t>
            </a:r>
            <a:r>
              <a:rPr lang="en-US" dirty="0" smtClean="0"/>
              <a:t>m </a:t>
            </a:r>
            <a:r>
              <a:rPr lang="en-US" dirty="0" smtClean="0"/>
              <a:t>in H and 5.5 </a:t>
            </a:r>
            <a:r>
              <a:rPr lang="en-US" dirty="0" smtClean="0"/>
              <a:t>um in V.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Emittance  B2: </a:t>
            </a:r>
            <a:r>
              <a:rPr lang="en-US" dirty="0" smtClean="0"/>
              <a:t>~ 7.3 u</a:t>
            </a:r>
            <a:r>
              <a:rPr lang="en-US" dirty="0" smtClean="0"/>
              <a:t>m </a:t>
            </a:r>
            <a:r>
              <a:rPr lang="en-US" dirty="0" smtClean="0"/>
              <a:t>in H and 4.7 </a:t>
            </a:r>
            <a:r>
              <a:rPr lang="en-US" dirty="0" smtClean="0"/>
              <a:t>um in V.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17.05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Ramp 1e11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092200"/>
            <a:ext cx="6553200" cy="557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Bunch length in ramp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3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138306" y="1066800"/>
            <a:ext cx="6867388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635375" y="5199321"/>
            <a:ext cx="3681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Over the week-end : 0.6 </a:t>
            </a:r>
            <a:r>
              <a:rPr lang="en-US" dirty="0" smtClean="0"/>
              <a:t>ns at 3.5 </a:t>
            </a:r>
            <a:r>
              <a:rPr lang="en-US" dirty="0" err="1" smtClean="0"/>
              <a:t>TeV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960308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21:00 : Flat top </a:t>
            </a:r>
          </a:p>
          <a:p>
            <a:pPr lvl="1"/>
            <a:r>
              <a:rPr lang="en-US" dirty="0" smtClean="0"/>
              <a:t>Base orbit for collimator setup today (</a:t>
            </a:r>
            <a:r>
              <a:rPr lang="en-US" dirty="0" err="1" smtClean="0"/>
              <a:t>rms</a:t>
            </a:r>
            <a:r>
              <a:rPr lang="en-US" dirty="0" smtClean="0"/>
              <a:t> </a:t>
            </a:r>
            <a:r>
              <a:rPr lang="en-US" dirty="0" err="1" smtClean="0"/>
              <a:t>wrt</a:t>
            </a:r>
            <a:r>
              <a:rPr lang="en-US" dirty="0" smtClean="0"/>
              <a:t> injection orbit ≤ 80 um)</a:t>
            </a:r>
          </a:p>
          <a:p>
            <a:pPr lvl="1"/>
            <a:r>
              <a:rPr lang="en-US" dirty="0" smtClean="0"/>
              <a:t>Chromaticity in both beams approx. +12 (H) / +8(V).</a:t>
            </a:r>
          </a:p>
          <a:p>
            <a:pPr lvl="1"/>
            <a:r>
              <a:rPr lang="en-US" dirty="0" smtClean="0"/>
              <a:t>Lowered Q’ to around +5 both planes and beams.</a:t>
            </a:r>
          </a:p>
          <a:p>
            <a:r>
              <a:rPr lang="en-US" dirty="0" smtClean="0"/>
              <a:t>22:30 : Sudden trip of 24 60 A CODs all over the machine !</a:t>
            </a:r>
          </a:p>
          <a:p>
            <a:pPr lvl="1"/>
            <a:r>
              <a:rPr lang="en-US" dirty="0" smtClean="0"/>
              <a:t>Manage to save the beam by correcting in parallel with other CODs, orbit maintained within 0.25 mm. Lifetime to ~ 5 hours, almost no measurable loss.</a:t>
            </a:r>
          </a:p>
          <a:p>
            <a:pPr lvl="1"/>
            <a:r>
              <a:rPr lang="en-US" dirty="0" smtClean="0"/>
              <a:t>All CODs that tripped had kicks of &lt; 10 </a:t>
            </a:r>
            <a:r>
              <a:rPr lang="en-US" dirty="0" err="1" smtClean="0"/>
              <a:t>urad</a:t>
            </a:r>
            <a:r>
              <a:rPr lang="en-US" dirty="0" smtClean="0"/>
              <a:t>, typical ~ 5 </a:t>
            </a:r>
            <a:r>
              <a:rPr lang="en-US" dirty="0" err="1" smtClean="0"/>
              <a:t>urad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Apparently the CODs received a large change request – OFB was OFF. Ghost command ?!! we had that before…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17.05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 trips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5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906607" y="2067633"/>
            <a:ext cx="5650964" cy="4407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94167" y="923111"/>
            <a:ext cx="82328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Apparently</a:t>
            </a:r>
            <a:r>
              <a:rPr lang="en-US" dirty="0" smtClean="0"/>
              <a:t>, all 60 A which were lost at 22.24:59 fell for the same reason: REF_RATE_LIM --&gt; TRG|VOUT_OVER_VOLTAGE. 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smtClean="0"/>
              <a:t>PCs received a request of more than 100 </a:t>
            </a:r>
            <a:r>
              <a:rPr lang="en-US" dirty="0" err="1" smtClean="0"/>
              <a:t>mA</a:t>
            </a:r>
            <a:r>
              <a:rPr lang="en-US" dirty="0" smtClean="0"/>
              <a:t> in 100 ms --&gt; more than 6 V were asked.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960308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22:35 </a:t>
            </a:r>
            <a:r>
              <a:rPr lang="en-US" dirty="0" smtClean="0"/>
              <a:t>: Lowered </a:t>
            </a:r>
            <a:r>
              <a:rPr lang="en-US" dirty="0" err="1" smtClean="0"/>
              <a:t>octupoles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Ok down to 10%, then losses on B2 at 5%. We manage to revert the trim in time.  B2 bunch length increases.</a:t>
            </a:r>
          </a:p>
          <a:p>
            <a:pPr lvl="1"/>
            <a:r>
              <a:rPr lang="en-US" dirty="0" smtClean="0"/>
              <a:t>Trim to 0. First nothing happens, then after some tens of seconds the losses increase drastically, lifetimes &lt; 1 h. Beams saved by going back to 5</a:t>
            </a:r>
            <a:r>
              <a:rPr lang="en-US" dirty="0" smtClean="0"/>
              <a:t>%.</a:t>
            </a:r>
          </a:p>
          <a:p>
            <a:pPr lvl="1"/>
            <a:r>
              <a:rPr lang="en-US" dirty="0" smtClean="0"/>
              <a:t>We need some </a:t>
            </a:r>
            <a:r>
              <a:rPr lang="en-US" dirty="0" err="1" smtClean="0"/>
              <a:t>octupoles</a:t>
            </a:r>
            <a:r>
              <a:rPr lang="en-US" dirty="0" smtClean="0"/>
              <a:t>, but clearly much less than what is programmed into the ramp now.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17.05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6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becoming unstable…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7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950666" y="1066800"/>
            <a:ext cx="6355134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960308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01:00 : Prepare physics fill</a:t>
            </a:r>
          </a:p>
          <a:p>
            <a:r>
              <a:rPr lang="en-US" dirty="0" smtClean="0"/>
              <a:t>05:00 : Stable beams</a:t>
            </a:r>
          </a:p>
          <a:p>
            <a:r>
              <a:rPr lang="en-US" dirty="0" smtClean="0"/>
              <a:t>05:40 : Beam lost due to electrical perturbation</a:t>
            </a:r>
          </a:p>
          <a:p>
            <a:pPr lvl="1"/>
            <a:r>
              <a:rPr lang="en-US" dirty="0" smtClean="0"/>
              <a:t>Lost beams due to perturbations on power grid.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RPTF.SR3.RQ5.LR3         </a:t>
            </a:r>
            <a:br>
              <a:rPr lang="en-US" dirty="0" smtClean="0"/>
            </a:br>
            <a:r>
              <a:rPr lang="en-US" dirty="0" smtClean="0"/>
              <a:t>RPTG.SR1.RD1.LR1         </a:t>
            </a:r>
            <a:br>
              <a:rPr lang="en-US" dirty="0" smtClean="0"/>
            </a:br>
            <a:r>
              <a:rPr lang="en-US" dirty="0" smtClean="0"/>
              <a:t>RPTG.SR3.RD34.LR3        </a:t>
            </a:r>
            <a:br>
              <a:rPr lang="en-US" dirty="0" smtClean="0"/>
            </a:br>
            <a:r>
              <a:rPr lang="en-US" dirty="0" smtClean="0"/>
              <a:t>RPTG.SR5.RD1.LR5         </a:t>
            </a:r>
            <a:br>
              <a:rPr lang="en-US" dirty="0" smtClean="0"/>
            </a:br>
            <a:r>
              <a:rPr lang="en-US" dirty="0" smtClean="0"/>
              <a:t>RPTG.SR7.RD34.LR7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ALICE and </a:t>
            </a:r>
            <a:r>
              <a:rPr lang="en-US" dirty="0" err="1" smtClean="0"/>
              <a:t>LHCb</a:t>
            </a:r>
            <a:r>
              <a:rPr lang="en-US" dirty="0" smtClean="0"/>
              <a:t> dipoles</a:t>
            </a:r>
            <a:endParaRPr lang="en-US" dirty="0" smtClean="0"/>
          </a:p>
          <a:p>
            <a:pPr lvl="1"/>
            <a:r>
              <a:rPr lang="en-US" dirty="0" smtClean="0"/>
              <a:t>FMCM triggers.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18.05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8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960308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06:20 : Lost sector 34 during ramp down.</a:t>
            </a:r>
          </a:p>
          <a:p>
            <a:pPr lvl="1"/>
            <a:r>
              <a:rPr lang="en-US" dirty="0" smtClean="0"/>
              <a:t>Initiated by a PC fault. MPR3 investigating.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Program of today:</a:t>
            </a:r>
          </a:p>
          <a:p>
            <a:pPr lvl="1"/>
            <a:r>
              <a:rPr lang="en-US" dirty="0" smtClean="0"/>
              <a:t>Recover S34 and </a:t>
            </a:r>
            <a:r>
              <a:rPr lang="en-US" dirty="0" err="1" smtClean="0"/>
              <a:t>precycle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Inject &amp; ramp 1e11/beam for collimator setup at 3.5 </a:t>
            </a:r>
            <a:r>
              <a:rPr lang="en-US" dirty="0" err="1" smtClean="0"/>
              <a:t>TeV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Clean up orbit at 3.5 </a:t>
            </a:r>
            <a:r>
              <a:rPr lang="en-US" dirty="0" err="1" smtClean="0"/>
              <a:t>TeV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Then physics fill overnight.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18.05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9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Pixel">
  <a:themeElements>
    <a:clrScheme name="Pixel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00CC"/>
      </a:hlink>
      <a:folHlink>
        <a:srgbClr val="CCCCE6"/>
      </a:folHlink>
    </a:clrScheme>
    <a:fontScheme name="Pixe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00CC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12592</TotalTime>
  <Words>445</Words>
  <Application>Microsoft Office PowerPoint</Application>
  <PresentationFormat>On-screen Show (4:3)</PresentationFormat>
  <Paragraphs>77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Pixel</vt:lpstr>
      <vt:lpstr>Monday 17.05</vt:lpstr>
      <vt:lpstr>Ramp 1e11</vt:lpstr>
      <vt:lpstr>Bunch length in ramp</vt:lpstr>
      <vt:lpstr>Monday 17.05</vt:lpstr>
      <vt:lpstr>COD trips</vt:lpstr>
      <vt:lpstr>Monday 17.05</vt:lpstr>
      <vt:lpstr>Beam becoming unstable…</vt:lpstr>
      <vt:lpstr>Tuesday 18.05</vt:lpstr>
      <vt:lpstr>Tuesday 18.05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27</dc:title>
  <dc:creator>Oliver Bruning</dc:creator>
  <cp:lastModifiedBy>jwenning</cp:lastModifiedBy>
  <cp:revision>230</cp:revision>
  <dcterms:created xsi:type="dcterms:W3CDTF">2010-04-16T04:55:47Z</dcterms:created>
  <dcterms:modified xsi:type="dcterms:W3CDTF">2010-05-18T06:25:05Z</dcterms:modified>
</cp:coreProperties>
</file>