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42100" cy="9753600"/>
  <p:embeddedFontLst>
    <p:embeddedFont>
      <p:font typeface="Tahoma" pitchFamily="34" charset="0"/>
      <p:regular r:id="rId5"/>
      <p:bold r:id="rId6"/>
    </p:embeddedFont>
    <p:embeddedFont>
      <p:font typeface="Verdana" pitchFamily="34" charset="0"/>
      <p:regular r:id="rId7"/>
      <p:bold r:id="rId8"/>
      <p:italic r:id="rId9"/>
      <p:boldItalic r:id="rId10"/>
    </p:embeddedFont>
    <p:embeddedFont>
      <p:font typeface="Monotype Sorts"/>
      <p:regular r:id="rId11"/>
    </p:embeddedFont>
  </p:embeddedFontLst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93300"/>
    <a:srgbClr val="000000"/>
    <a:srgbClr val="F2B800"/>
    <a:srgbClr val="FDC0E5"/>
    <a:srgbClr val="FAFD00"/>
    <a:srgbClr val="00DFCA"/>
    <a:srgbClr val="FCD1C1"/>
    <a:srgbClr val="FCFEB9"/>
    <a:srgbClr val="7B00E4"/>
    <a:srgbClr val="D0FC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4" autoAdjust="0"/>
    <p:restoredTop sz="88786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32"/>
    </p:cViewPr>
  </p:sorterViewPr>
  <p:notesViewPr>
    <p:cSldViewPr>
      <p:cViewPr>
        <p:scale>
          <a:sx n="100" d="100"/>
          <a:sy n="100" d="100"/>
        </p:scale>
        <p:origin x="-1704" y="30"/>
      </p:cViewPr>
      <p:guideLst>
        <p:guide orient="horz" pos="4068"/>
        <p:guide pos="1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8495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defTabSz="857250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188" y="0"/>
            <a:ext cx="28495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algn="r" defTabSz="857250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3013" y="9313863"/>
            <a:ext cx="288131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algn="r" defTabSz="879475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C60A701-E62E-4BB5-9AE0-6A00B269A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313863"/>
            <a:ext cx="288131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8495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defTabSz="712788">
              <a:spcBef>
                <a:spcPct val="0"/>
              </a:spcBef>
              <a:defRPr sz="9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495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t" anchorCtr="0" compatLnSpc="1">
            <a:prstTxWarp prst="textNoShape">
              <a:avLst/>
            </a:prstTxWarp>
          </a:bodyPr>
          <a:lstStyle>
            <a:lvl1pPr algn="r" defTabSz="712788">
              <a:spcBef>
                <a:spcPct val="0"/>
              </a:spcBef>
              <a:defRPr sz="9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15438"/>
            <a:ext cx="284956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algn="r" defTabSz="712788">
              <a:spcBef>
                <a:spcPct val="0"/>
              </a:spcBef>
              <a:defRPr sz="900" i="1">
                <a:latin typeface="Times New Roman" pitchFamily="18" charset="0"/>
              </a:defRPr>
            </a:lvl1pPr>
          </a:lstStyle>
          <a:p>
            <a:pPr>
              <a:defRPr/>
            </a:pPr>
            <a:fld id="{AEA2EA71-84AA-41B3-9F7B-4687A41CAF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893" name="Rectangle 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841375"/>
            <a:ext cx="5359400" cy="4019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1625" y="4897438"/>
            <a:ext cx="604361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015" tIns="44271" rIns="87015" bIns="442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Body Text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867400" y="9274175"/>
            <a:ext cx="508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5" tIns="44271" rIns="87015" bIns="44271">
            <a:spAutoFit/>
          </a:bodyPr>
          <a:lstStyle/>
          <a:p>
            <a:pPr defTabSz="857250">
              <a:defRPr/>
            </a:pPr>
            <a:r>
              <a:rPr lang="en-GB" sz="1100">
                <a:latin typeface="Arial" pitchFamily="34" charset="0"/>
              </a:rPr>
              <a:t>Page </a:t>
            </a:r>
            <a:fld id="{0091B10D-453A-42C5-9013-63C8EB0BF923}" type="slidenum">
              <a:rPr lang="en-GB" sz="1100">
                <a:latin typeface="Arial" pitchFamily="34" charset="0"/>
              </a:rPr>
              <a:pPr defTabSz="857250">
                <a:defRPr/>
              </a:pPr>
              <a:t>‹#›</a:t>
            </a:fld>
            <a:endParaRPr lang="en-GB" sz="1100"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9538" y="419100"/>
            <a:ext cx="30019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5" tIns="44271" rIns="87015" bIns="44271">
            <a:spAutoFit/>
          </a:bodyPr>
          <a:lstStyle/>
          <a:p>
            <a:pPr defTabSz="857250">
              <a:defRPr/>
            </a:pPr>
            <a:r>
              <a:rPr lang="en-GB" sz="900">
                <a:latin typeface="Times New Roman" pitchFamily="18" charset="0"/>
              </a:rPr>
              <a:t>J.M. Jowett, Beam Dynamics Panel Report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165475" y="419100"/>
            <a:ext cx="32067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5" tIns="44271" rIns="87015" bIns="44271">
            <a:spAutoFit/>
          </a:bodyPr>
          <a:lstStyle/>
          <a:p>
            <a:pPr algn="r" defTabSz="857250">
              <a:defRPr/>
            </a:pPr>
            <a:r>
              <a:rPr lang="en-GB" sz="1100">
                <a:latin typeface="Arial" pitchFamily="34" charset="0"/>
              </a:rPr>
              <a:t> </a:t>
            </a:r>
            <a:r>
              <a:rPr lang="en-GB" sz="900">
                <a:latin typeface="Times New Roman" pitchFamily="18" charset="0"/>
              </a:rPr>
              <a:t>ICFA Meeting DESY 9/2/2001, Page </a:t>
            </a:r>
            <a:fld id="{2AE4AAD4-1854-49FC-B309-16C148265048}" type="slidenum">
              <a:rPr lang="en-GB" sz="900">
                <a:latin typeface="Times New Roman" pitchFamily="18" charset="0"/>
              </a:rPr>
              <a:pPr algn="r" defTabSz="857250">
                <a:defRPr/>
              </a:pPr>
              <a:t>‹#›</a:t>
            </a:fld>
            <a:endParaRPr lang="en-GB" sz="900">
              <a:latin typeface="Times New Roman" pitchFamily="18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313863"/>
            <a:ext cx="288131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8" tIns="0" rIns="18318" bIns="0" numCol="1" anchor="b" anchorCtr="0" compatLnSpc="1">
            <a:prstTxWarp prst="textNoShape">
              <a:avLst/>
            </a:prstTxWarp>
          </a:bodyPr>
          <a:lstStyle>
            <a:lvl1pPr defTabSz="879475">
              <a:spcBef>
                <a:spcPct val="0"/>
              </a:spcBef>
              <a:defRPr sz="9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93663" indent="-93663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282575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469900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752475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130300" algn="l" defTabSz="8921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73238"/>
            <a:ext cx="7772400" cy="1295400"/>
          </a:xfrm>
        </p:spPr>
        <p:txBody>
          <a:bodyPr/>
          <a:lstStyle>
            <a:lvl1pPr>
              <a:defRPr sz="400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211513"/>
            <a:ext cx="8496300" cy="2593975"/>
          </a:xfrm>
          <a:solidFill>
            <a:schemeClr val="tx1"/>
          </a:solidFill>
        </p:spPr>
        <p:txBody>
          <a:bodyPr/>
          <a:lstStyle>
            <a:lvl1pPr marL="0" indent="0" algn="ctr">
              <a:buFont typeface="Monotype Sorts" pitchFamily="2" charset="2"/>
              <a:buNone/>
              <a:defRPr b="1">
                <a:solidFill>
                  <a:srgbClr val="CFFAFD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4925" y="6427788"/>
            <a:ext cx="5535613" cy="457200"/>
          </a:xfrm>
        </p:spPr>
        <p:txBody>
          <a:bodyPr/>
          <a:lstStyle>
            <a:lvl1pPr>
              <a:defRPr sz="1000" smtClean="0">
                <a:solidFill>
                  <a:srgbClr val="FCFEB9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04025" y="6427788"/>
            <a:ext cx="2232025" cy="457200"/>
          </a:xfrm>
        </p:spPr>
        <p:txBody>
          <a:bodyPr/>
          <a:lstStyle>
            <a:lvl1pPr>
              <a:defRPr sz="1400">
                <a:solidFill>
                  <a:srgbClr val="FCFEB9"/>
                </a:solidFill>
              </a:defRPr>
            </a:lvl1pPr>
          </a:lstStyle>
          <a:p>
            <a:pPr>
              <a:defRPr/>
            </a:pPr>
            <a:fld id="{0A05ED53-066E-4F08-B7AA-7BEF8758B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2"/>
          </p:nvPr>
        </p:nvSpPr>
        <p:spPr>
          <a:xfrm flipV="1">
            <a:off x="3951288" y="6680200"/>
            <a:ext cx="2781300" cy="177800"/>
          </a:xfrm>
        </p:spPr>
        <p:txBody>
          <a:bodyPr/>
          <a:lstStyle>
            <a:lvl1pPr>
              <a:defRPr sz="1400">
                <a:solidFill>
                  <a:srgbClr val="FCFEB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78B7-F081-400A-BB4B-8DB7B0E7D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53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53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4937D-4CB3-46DA-95F8-915FBB9BD2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28600"/>
            <a:ext cx="7127875" cy="404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F75D-861A-455B-87F5-291FA885B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28600"/>
            <a:ext cx="7127875" cy="404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8229600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84588"/>
            <a:ext cx="8229600" cy="2697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E94A-75E2-4D93-993F-748D31ED6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228600"/>
            <a:ext cx="7127875" cy="404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BA46C-AFEF-45E1-8B5C-239509A6E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ln>
                  <a:noFill/>
                </a:ln>
                <a:solidFill>
                  <a:schemeClr val="bg2"/>
                </a:solidFill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19886-A263-4573-B6CC-F16670ACAB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65DC9-8CF7-49A2-A524-F61AA2435B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E713-12A7-4F35-88CB-CCDDDBFA7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CA68-169D-4ACC-BDFE-569058F012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86548"/>
            <a:ext cx="43434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486548"/>
            <a:ext cx="1447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4663" y="6486548"/>
            <a:ext cx="1905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C414A-B542-4C40-8171-4301CD358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3B65-E0CD-4AA3-94E8-0D7C02B3E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7FACD-CAB5-432F-A4A5-1E6D6DC26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14E0-20AF-4455-BB66-843D69C90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228600"/>
            <a:ext cx="71278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434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4663" y="64008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BEC7CD-B485-47E3-8127-8E53BEF36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–"/>
        <a:defRPr kumimoji="1"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buChar char="»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Monotype Sorts" pitchFamily="2" charset="2"/>
        <a:defRPr kumimoji="1"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End-of-fill test separated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of separated collisions in ALICE</a:t>
            </a:r>
          </a:p>
          <a:p>
            <a:pPr lvl="1"/>
            <a:r>
              <a:rPr lang="en-US" dirty="0" smtClean="0"/>
              <a:t>09:00-10:30 3 May 2010, ADJUST, 450 GeV</a:t>
            </a:r>
          </a:p>
          <a:p>
            <a:pPr lvl="1"/>
            <a:r>
              <a:rPr lang="en-US" dirty="0" smtClean="0"/>
              <a:t>2 x 2 bunches,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 ~ 0.8 × 10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Emittance: Beam 1~nominal, </a:t>
            </a:r>
            <a:br>
              <a:rPr lang="en-US" dirty="0" smtClean="0"/>
            </a:br>
            <a:r>
              <a:rPr lang="en-US" dirty="0" smtClean="0"/>
              <a:t>		      Beam 2 ~ twice nominal</a:t>
            </a:r>
          </a:p>
          <a:p>
            <a:pPr lvl="1"/>
            <a:r>
              <a:rPr lang="en-US" dirty="0" smtClean="0"/>
              <a:t>Beams colliding in IP1, IP5, IP8</a:t>
            </a:r>
          </a:p>
          <a:p>
            <a:pPr lvl="1"/>
            <a:r>
              <a:rPr lang="en-US" dirty="0" smtClean="0"/>
              <a:t>Re-separated horizontally in IP2 to ±2 mm</a:t>
            </a:r>
          </a:p>
          <a:p>
            <a:pPr lvl="1"/>
            <a:r>
              <a:rPr lang="en-US" dirty="0" smtClean="0"/>
              <a:t>Separation scanned from +2 to -0.5 mm, few </a:t>
            </a:r>
            <a:r>
              <a:rPr lang="en-US" smtClean="0"/>
              <a:t>minutes each point </a:t>
            </a:r>
            <a:endParaRPr lang="en-US" dirty="0" smtClean="0"/>
          </a:p>
          <a:p>
            <a:pPr lvl="1"/>
            <a:r>
              <a:rPr lang="en-US" dirty="0" smtClean="0"/>
              <a:t>No significant effects on emittance, lifetime or    losses</a:t>
            </a:r>
          </a:p>
          <a:p>
            <a:r>
              <a:rPr lang="en-US" dirty="0" smtClean="0"/>
              <a:t>Encouraging for high energy operation with luminosity reduced in ALICE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J.M. Jowett,  Conceptual Design Review LHC Phase II Collimation, 2 April 2009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9886-A263-4573-B6CC-F16670ACABA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">
  <a:themeElements>
    <a:clrScheme name="">
      <a:dk1>
        <a:srgbClr val="0033CC"/>
      </a:dk1>
      <a:lt1>
        <a:srgbClr val="FFFFFF"/>
      </a:lt1>
      <a:dk2>
        <a:srgbClr val="0000FF"/>
      </a:dk2>
      <a:lt2>
        <a:srgbClr val="393939"/>
      </a:lt2>
      <a:accent1>
        <a:srgbClr val="F9FECE"/>
      </a:accent1>
      <a:accent2>
        <a:srgbClr val="868686"/>
      </a:accent2>
      <a:accent3>
        <a:srgbClr val="FFFFFF"/>
      </a:accent3>
      <a:accent4>
        <a:srgbClr val="002AAE"/>
      </a:accent4>
      <a:accent5>
        <a:srgbClr val="FBFEE3"/>
      </a:accent5>
      <a:accent6>
        <a:srgbClr val="797979"/>
      </a:accent6>
      <a:hlink>
        <a:srgbClr val="4D4D4D"/>
      </a:hlink>
      <a:folHlink>
        <a:srgbClr val="0099CC"/>
      </a:folHlink>
    </a:clrScheme>
    <a:fontScheme name="Whirlpool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C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Z:\P32\MSO97PRO\TEMPLATE\Presentation Designs\Whirlpool.pot</Template>
  <TotalTime>18866</TotalTime>
  <Pages>19</Pages>
  <Words>50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Tahoma</vt:lpstr>
      <vt:lpstr>Verdana</vt:lpstr>
      <vt:lpstr>Monotype Sorts</vt:lpstr>
      <vt:lpstr>Times New Roman</vt:lpstr>
      <vt:lpstr>Whirlpool</vt:lpstr>
      <vt:lpstr>End-of-fill test separated collisions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AB-ABP-LCE Meeting, 10/1/2003</dc:title>
  <dc:subject>Version and Configuration of LHC Optics</dc:subject>
  <dc:creator>J.M. Jowett</dc:creator>
  <cp:keywords/>
  <dc:description/>
  <cp:lastModifiedBy>John M. Jowett</cp:lastModifiedBy>
  <cp:revision>1681</cp:revision>
  <cp:lastPrinted>2002-02-28T10:58:22Z</cp:lastPrinted>
  <dcterms:created xsi:type="dcterms:W3CDTF">1996-01-11T20:52:20Z</dcterms:created>
  <dcterms:modified xsi:type="dcterms:W3CDTF">2010-05-04T05:38:43Z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4</vt:i4>
  </property>
  <property fmtid="{D5CDD505-2E9C-101B-9397-08002B2CF9AE}" pid="6" name="ScreenUsage">
    <vt:i4>3</vt:i4>
  </property>
  <property fmtid="{D5CDD505-2E9C-101B-9397-08002B2CF9AE}" pid="7" name="MailAddress">
    <vt:lpwstr>John.Jowett@cern.ch</vt:lpwstr>
  </property>
  <property fmtid="{D5CDD505-2E9C-101B-9397-08002B2CF9AE}" pid="8" name="HomePage">
    <vt:lpwstr>http://wwwslap.cern.ch/~jowett/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P:\cern.ch\user\j\jowett\public_html\Lectures\EPSCPG</vt:lpwstr>
  </property>
</Properties>
</file>