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13.xml" ContentType="application/vnd.openxmlformats-officedocument.presentationml.notes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3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14.xml" ContentType="application/vnd.openxmlformats-officedocument.presentationml.notesSlide+xml"/>
  <Override PartName="/ppt/notesMasters/notesMaster1.xml" ContentType="application/vnd.openxmlformats-officedocument.presentationml.notesMaster+xml"/>
  <Default Extension="gif" ContentType="image/gif"/>
  <Override PartName="/ppt/slides/slide4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7"/>
  </p:notesMasterIdLst>
  <p:sldIdLst>
    <p:sldId id="311" r:id="rId2"/>
    <p:sldId id="289" r:id="rId3"/>
    <p:sldId id="302" r:id="rId4"/>
    <p:sldId id="303" r:id="rId5"/>
    <p:sldId id="305" r:id="rId6"/>
    <p:sldId id="306" r:id="rId7"/>
    <p:sldId id="310" r:id="rId8"/>
    <p:sldId id="308" r:id="rId9"/>
    <p:sldId id="315" r:id="rId10"/>
    <p:sldId id="316" r:id="rId11"/>
    <p:sldId id="312" r:id="rId12"/>
    <p:sldId id="309" r:id="rId13"/>
    <p:sldId id="301" r:id="rId14"/>
    <p:sldId id="314" r:id="rId15"/>
    <p:sldId id="31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5/4/10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Safe Machine Parameters System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R Giachino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4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07:00 : Collimator setup at injection</a:t>
            </a:r>
          </a:p>
          <a:p>
            <a:pPr lvl="1"/>
            <a:r>
              <a:rPr lang="en-US" dirty="0" smtClean="0"/>
              <a:t>All collimators are setup with ~1E11 / beam.</a:t>
            </a:r>
          </a:p>
          <a:p>
            <a:pPr lvl="1"/>
            <a:r>
              <a:rPr lang="en-US" dirty="0" smtClean="0"/>
              <a:t>Validation loss maps to do (</a:t>
            </a:r>
            <a:r>
              <a:rPr lang="en-US" dirty="0" err="1" smtClean="0"/>
              <a:t>Qx</a:t>
            </a:r>
            <a:r>
              <a:rPr lang="en-US" dirty="0" smtClean="0"/>
              <a:t>, </a:t>
            </a:r>
            <a:r>
              <a:rPr lang="en-US" dirty="0" err="1" smtClean="0"/>
              <a:t>Qy</a:t>
            </a:r>
            <a:r>
              <a:rPr lang="en-US" dirty="0" smtClean="0"/>
              <a:t>, </a:t>
            </a:r>
            <a:r>
              <a:rPr lang="en-US" dirty="0" err="1" smtClean="0"/>
              <a:t>fRF</a:t>
            </a:r>
            <a:r>
              <a:rPr lang="en-US" dirty="0" smtClean="0"/>
              <a:t>).</a:t>
            </a:r>
          </a:p>
          <a:p>
            <a:r>
              <a:rPr lang="en-US" dirty="0" smtClean="0"/>
              <a:t>13:00 : Loss of </a:t>
            </a:r>
            <a:r>
              <a:rPr lang="en-US" dirty="0" err="1" smtClean="0"/>
              <a:t>cryo</a:t>
            </a:r>
            <a:r>
              <a:rPr lang="en-US" dirty="0" smtClean="0"/>
              <a:t> conditions on Q6.L3</a:t>
            </a:r>
          </a:p>
          <a:p>
            <a:r>
              <a:rPr lang="en-US" dirty="0" smtClean="0"/>
              <a:t>15:30 : Beam back – MPS for LBDS</a:t>
            </a:r>
          </a:p>
          <a:p>
            <a:pPr lvl="1"/>
            <a:r>
              <a:rPr lang="en-US" dirty="0" smtClean="0"/>
              <a:t>RF frequency interlock test </a:t>
            </a:r>
          </a:p>
          <a:p>
            <a:pPr lvl="1"/>
            <a:r>
              <a:rPr lang="en-US" dirty="0" smtClean="0"/>
              <a:t>LBDS OFF test (high level controls)</a:t>
            </a:r>
          </a:p>
          <a:p>
            <a:pPr lvl="1"/>
            <a:r>
              <a:rPr lang="en-US" dirty="0" smtClean="0"/>
              <a:t>Revolution freq. off</a:t>
            </a:r>
          </a:p>
          <a:p>
            <a:pPr lvl="1"/>
            <a:r>
              <a:rPr lang="en-US" dirty="0" smtClean="0"/>
              <a:t>Apertures for B1 and B2 in IR6 and at the injection septum (MSI) </a:t>
            </a:r>
          </a:p>
          <a:p>
            <a:pPr lvl="1"/>
            <a:r>
              <a:rPr lang="en-US" dirty="0" smtClean="0"/>
              <a:t>Apertures for extracted beams.</a:t>
            </a:r>
          </a:p>
          <a:p>
            <a:pPr lvl="1"/>
            <a:r>
              <a:rPr lang="en-US" dirty="0" smtClean="0"/>
              <a:t>TI8 extracted beam amplitude scan.</a:t>
            </a:r>
            <a:endParaRPr lang="en-US" dirty="0" smtClean="0"/>
          </a:p>
          <a:p>
            <a:pPr lvl="1"/>
            <a:r>
              <a:rPr lang="en-US" dirty="0" smtClean="0"/>
              <a:t>Some abort gap cleaning test in parallel, but no cleaning done. Issues with OASIS and </a:t>
            </a:r>
            <a:r>
              <a:rPr lang="en-US" dirty="0" err="1" smtClean="0"/>
              <a:t>BPM</a:t>
            </a:r>
            <a:r>
              <a:rPr lang="en-US" dirty="0" smtClean="0"/>
              <a:t> acquisition.</a:t>
            </a:r>
            <a:endParaRPr lang="en-US" dirty="0" smtClean="0"/>
          </a:p>
          <a:p>
            <a:r>
              <a:rPr lang="en-US" dirty="0" smtClean="0"/>
              <a:t>22:30 : Lost </a:t>
            </a:r>
            <a:r>
              <a:rPr lang="en-US" dirty="0" err="1" smtClean="0"/>
              <a:t>cryo</a:t>
            </a:r>
            <a:r>
              <a:rPr lang="en-US" dirty="0" smtClean="0"/>
              <a:t> conditions in 4 (RU), UPS not OK</a:t>
            </a:r>
          </a:p>
          <a:p>
            <a:pPr lvl="1"/>
            <a:r>
              <a:rPr lang="en-US" dirty="0" smtClean="0"/>
              <a:t>Lost RU.R4: </a:t>
            </a:r>
            <a:r>
              <a:rPr lang="en-US" dirty="0" err="1" smtClean="0"/>
              <a:t>DCCT</a:t>
            </a:r>
            <a:r>
              <a:rPr lang="en-US" dirty="0" smtClean="0"/>
              <a:t> - intervention </a:t>
            </a:r>
            <a:r>
              <a:rPr lang="en-US" dirty="0" smtClean="0"/>
              <a:t>required; but continue for now with MPS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07.05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Tune spectrum for Beam2 with TI8 switched on: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</a:t>
            </a:r>
            <a:r>
              <a:rPr lang="en-US" dirty="0" smtClean="0"/>
              <a:t>ay 9.5.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10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5" name="Picture 4" descr="2010050909521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66" y="1072307"/>
            <a:ext cx="6637338" cy="5569793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Bunch length evolution for Beam1: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</a:t>
            </a:r>
            <a:r>
              <a:rPr lang="en-US" dirty="0" smtClean="0"/>
              <a:t>ay 9.5.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7" name="Picture 6" descr="B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510" y="1150782"/>
            <a:ext cx="7873905" cy="5383237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Luminosity lifetime towards end of the fill: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</a:t>
            </a:r>
            <a:r>
              <a:rPr lang="en-US" dirty="0" smtClean="0"/>
              <a:t>ay 9.5.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12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6" name="Picture 5" descr="2010050914354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74894"/>
            <a:ext cx="9144000" cy="5203825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</a:t>
            </a:r>
            <a:r>
              <a:rPr lang="en-US" dirty="0" smtClean="0"/>
              <a:t> </a:t>
            </a:r>
            <a:r>
              <a:rPr lang="en-US" dirty="0" smtClean="0"/>
              <a:t>9</a:t>
            </a:r>
            <a:r>
              <a:rPr lang="en-US" dirty="0" smtClean="0"/>
              <a:t>.5.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28600" y="839544"/>
            <a:ext cx="8686800" cy="5802556"/>
          </a:xfrm>
        </p:spPr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21:</a:t>
            </a:r>
            <a:r>
              <a:rPr lang="en-US" dirty="0" smtClean="0"/>
              <a:t>2</a:t>
            </a:r>
            <a:r>
              <a:rPr lang="en-US" dirty="0" smtClean="0"/>
              <a:t>0: Preparing for new physics fill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MP3 </a:t>
            </a:r>
            <a:r>
              <a:rPr lang="en-US" dirty="0" smtClean="0"/>
              <a:t>expert needs to reset </a:t>
            </a:r>
            <a:r>
              <a:rPr lang="en-US" dirty="0" err="1" smtClean="0"/>
              <a:t>QPS</a:t>
            </a:r>
            <a:r>
              <a:rPr lang="en-US" dirty="0" smtClean="0"/>
              <a:t> for main circuits in S56 and a 600A circuit in S67 (RQS.L7B2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RQTL11.R2B2 </a:t>
            </a:r>
            <a:r>
              <a:rPr lang="en-US" dirty="0" smtClean="0"/>
              <a:t>tripped</a:t>
            </a:r>
          </a:p>
          <a:p>
            <a:r>
              <a:rPr lang="en-US" dirty="0" smtClean="0"/>
              <a:t>00:18: Starting Injection</a:t>
            </a:r>
          </a:p>
          <a:p>
            <a:pPr lvl="1"/>
            <a:r>
              <a:rPr lang="en-US" dirty="0" err="1" smtClean="0"/>
              <a:t>Emittances</a:t>
            </a:r>
            <a:r>
              <a:rPr lang="en-US" dirty="0" smtClean="0"/>
              <a:t>: </a:t>
            </a:r>
            <a:r>
              <a:rPr lang="en-US" dirty="0" smtClean="0"/>
              <a:t>B1H</a:t>
            </a:r>
            <a:r>
              <a:rPr lang="en-US" dirty="0" smtClean="0"/>
              <a:t> 1.2; </a:t>
            </a:r>
            <a:r>
              <a:rPr lang="en-US" dirty="0" smtClean="0"/>
              <a:t>B1V</a:t>
            </a:r>
            <a:r>
              <a:rPr lang="en-US" dirty="0" smtClean="0"/>
              <a:t> 2.1; </a:t>
            </a:r>
            <a:r>
              <a:rPr lang="en-US" dirty="0" smtClean="0"/>
              <a:t>B2H</a:t>
            </a:r>
            <a:r>
              <a:rPr lang="en-US" dirty="0" smtClean="0"/>
              <a:t> 2.4; </a:t>
            </a:r>
            <a:r>
              <a:rPr lang="en-US" dirty="0" smtClean="0"/>
              <a:t>B2V</a:t>
            </a:r>
            <a:r>
              <a:rPr lang="en-US" dirty="0" smtClean="0"/>
              <a:t> 3.2</a:t>
            </a:r>
          </a:p>
          <a:p>
            <a:pPr lvl="1">
              <a:buNone/>
            </a:pPr>
            <a:r>
              <a:rPr lang="en-US" dirty="0" smtClean="0"/>
              <a:t>      B1 </a:t>
            </a:r>
            <a:r>
              <a:rPr lang="en-US" dirty="0" smtClean="0"/>
              <a:t>= 3.5 10</a:t>
            </a:r>
            <a:r>
              <a:rPr lang="en-US" baseline="30000" dirty="0" smtClean="0"/>
              <a:t>10</a:t>
            </a:r>
            <a:r>
              <a:rPr lang="en-US" dirty="0" smtClean="0"/>
              <a:t>; B2 =  </a:t>
            </a:r>
            <a:r>
              <a:rPr lang="en-US" dirty="0" smtClean="0"/>
              <a:t>4.0 </a:t>
            </a:r>
            <a:r>
              <a:rPr lang="en-US" dirty="0" smtClean="0"/>
              <a:t>10</a:t>
            </a:r>
            <a:r>
              <a:rPr lang="en-US" baseline="30000" dirty="0" smtClean="0"/>
              <a:t>10 </a:t>
            </a:r>
            <a:r>
              <a:rPr lang="en-US" dirty="0" smtClean="0"/>
              <a:t>per beam in two </a:t>
            </a:r>
            <a:r>
              <a:rPr lang="en-US" dirty="0" smtClean="0"/>
              <a:t>bunches</a:t>
            </a:r>
          </a:p>
          <a:p>
            <a:pPr lvl="1"/>
            <a:r>
              <a:rPr lang="en-US" dirty="0" smtClean="0"/>
              <a:t>01:20: Starting ramp</a:t>
            </a:r>
          </a:p>
          <a:p>
            <a:pPr lvl="1"/>
            <a:r>
              <a:rPr lang="en-US" dirty="0" smtClean="0"/>
              <a:t>03:00: Collapsing pumps &amp; Start squeeze</a:t>
            </a:r>
          </a:p>
          <a:p>
            <a:pPr lvl="1"/>
            <a:r>
              <a:rPr lang="en-US" dirty="0" smtClean="0"/>
              <a:t>04:30: Stable beams</a:t>
            </a:r>
          </a:p>
          <a:p>
            <a:pPr lvl="1"/>
            <a:r>
              <a:rPr lang="en-US" dirty="0" err="1" smtClean="0"/>
              <a:t>Emittances</a:t>
            </a:r>
            <a:r>
              <a:rPr lang="en-US" dirty="0" smtClean="0"/>
              <a:t>: B1H</a:t>
            </a:r>
            <a:r>
              <a:rPr lang="en-US" dirty="0" smtClean="0"/>
              <a:t> 3.8; </a:t>
            </a:r>
            <a:r>
              <a:rPr lang="en-US" dirty="0" smtClean="0"/>
              <a:t>B1V</a:t>
            </a:r>
            <a:r>
              <a:rPr lang="en-US" dirty="0" smtClean="0"/>
              <a:t> 3.3; </a:t>
            </a:r>
            <a:r>
              <a:rPr lang="en-US" dirty="0" smtClean="0"/>
              <a:t>B2H</a:t>
            </a:r>
            <a:r>
              <a:rPr lang="en-US" dirty="0" smtClean="0"/>
              <a:t> 3.1; </a:t>
            </a:r>
            <a:r>
              <a:rPr lang="en-US" dirty="0" smtClean="0"/>
              <a:t>B2V </a:t>
            </a:r>
            <a:r>
              <a:rPr lang="en-US" smtClean="0"/>
              <a:t>3.8</a:t>
            </a:r>
          </a:p>
          <a:p>
            <a:pPr lvl="0"/>
            <a:r>
              <a:rPr lang="en-US" smtClean="0"/>
              <a:t>Plan for next week:</a:t>
            </a:r>
          </a:p>
          <a:p>
            <a:pPr lvl="1"/>
            <a:r>
              <a:rPr lang="en-US" smtClean="0"/>
              <a:t>Physics fills!</a:t>
            </a:r>
          </a:p>
          <a:p>
            <a:pPr lvl="1"/>
            <a:r>
              <a:rPr lang="en-US" smtClean="0"/>
              <a:t>cleanup of outstanding issues (LBDS, abort gap cleaning etc.)</a:t>
            </a: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13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Bunch length during fill: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r>
              <a:rPr lang="en-US" dirty="0" smtClean="0"/>
              <a:t> </a:t>
            </a:r>
            <a:r>
              <a:rPr lang="en-US" dirty="0" smtClean="0"/>
              <a:t>10</a:t>
            </a:r>
            <a:r>
              <a:rPr lang="en-US" dirty="0" smtClean="0"/>
              <a:t>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14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7" name="Picture 6" descr="2010051008220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836738"/>
            <a:ext cx="9144001" cy="305435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r>
              <a:rPr lang="en-US" dirty="0" smtClean="0"/>
              <a:t> 10.5.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28600" y="839544"/>
            <a:ext cx="8686800" cy="5802556"/>
          </a:xfrm>
        </p:spPr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Plan </a:t>
            </a:r>
            <a:r>
              <a:rPr lang="en-US" dirty="0" smtClean="0"/>
              <a:t>for</a:t>
            </a:r>
            <a:r>
              <a:rPr lang="en-US" dirty="0" smtClean="0"/>
              <a:t> next week:</a:t>
            </a:r>
            <a:endParaRPr lang="en-US" dirty="0" smtClean="0"/>
          </a:p>
          <a:p>
            <a:pPr lvl="1"/>
            <a:r>
              <a:rPr lang="en-US" dirty="0" smtClean="0"/>
              <a:t>Physics fills!</a:t>
            </a:r>
            <a:endParaRPr lang="en-US" dirty="0" smtClean="0"/>
          </a:p>
          <a:p>
            <a:pPr lvl="1"/>
            <a:r>
              <a:rPr lang="en-US" dirty="0" smtClean="0"/>
              <a:t>cleanup of outstanding issues (</a:t>
            </a:r>
            <a:r>
              <a:rPr lang="en-US" dirty="0" err="1" smtClean="0"/>
              <a:t>LBDS</a:t>
            </a:r>
            <a:r>
              <a:rPr lang="en-US" dirty="0" smtClean="0"/>
              <a:t>, abort gap cleaning etc.)</a:t>
            </a: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15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03:</a:t>
            </a:r>
            <a:r>
              <a:rPr lang="en-US" dirty="0" smtClean="0"/>
              <a:t>0</a:t>
            </a:r>
            <a:r>
              <a:rPr lang="en-US" dirty="0" smtClean="0"/>
              <a:t>0:Start preparation of new physics fill: </a:t>
            </a:r>
          </a:p>
          <a:p>
            <a:pPr lvl="1"/>
            <a:r>
              <a:rPr lang="en-US" dirty="0" smtClean="0"/>
              <a:t>03:00: Start Pre-</a:t>
            </a:r>
            <a:r>
              <a:rPr lang="en-US" dirty="0" err="1" smtClean="0"/>
              <a:t>cylce</a:t>
            </a:r>
            <a:r>
              <a:rPr lang="en-US" dirty="0" smtClean="0"/>
              <a:t> after </a:t>
            </a:r>
            <a:r>
              <a:rPr lang="en-US" dirty="0" err="1" smtClean="0"/>
              <a:t>LBDS</a:t>
            </a:r>
            <a:r>
              <a:rPr lang="en-US" dirty="0" smtClean="0"/>
              <a:t> setup studies</a:t>
            </a:r>
          </a:p>
          <a:p>
            <a:pPr lvl="1"/>
            <a:r>
              <a:rPr lang="en-US" dirty="0" err="1" smtClean="0"/>
              <a:t>QPS</a:t>
            </a:r>
            <a:r>
              <a:rPr lang="en-US" dirty="0" smtClean="0"/>
              <a:t>-OK issues: RQTL11.L5B1 and then RQD/RQF.A23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04:50: End of Pre-</a:t>
            </a:r>
            <a:r>
              <a:rPr lang="en-US" dirty="0" err="1" smtClean="0"/>
              <a:t>cylces</a:t>
            </a:r>
            <a:endParaRPr lang="en-US" dirty="0" smtClean="0"/>
          </a:p>
          <a:p>
            <a:pPr lvl="1"/>
            <a:r>
              <a:rPr lang="en-US" dirty="0" smtClean="0"/>
              <a:t>08:00: Start of ramp</a:t>
            </a:r>
          </a:p>
          <a:p>
            <a:pPr lvl="1"/>
            <a:r>
              <a:rPr lang="en-US" dirty="0" smtClean="0"/>
              <a:t>08:30: Ramp finished &amp; start squeeze</a:t>
            </a:r>
          </a:p>
          <a:p>
            <a:pPr lvl="1"/>
            <a:r>
              <a:rPr lang="en-US" dirty="0" smtClean="0"/>
              <a:t>09:20: Separation bumps collapsed</a:t>
            </a:r>
          </a:p>
          <a:p>
            <a:pPr lvl="1"/>
            <a:r>
              <a:rPr lang="en-US" dirty="0" smtClean="0"/>
              <a:t>09:30: Collimators in ‘Stable Beam’ conditions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09:40: </a:t>
            </a:r>
            <a:r>
              <a:rPr lang="en-US" dirty="0" err="1" smtClean="0"/>
              <a:t>Cryo</a:t>
            </a:r>
            <a:r>
              <a:rPr lang="en-US" dirty="0" smtClean="0"/>
              <a:t> </a:t>
            </a:r>
            <a:r>
              <a:rPr lang="en-US" dirty="0" smtClean="0"/>
              <a:t>conditions lost in S23.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Cryo</a:t>
            </a:r>
            <a:r>
              <a:rPr lang="en-US" dirty="0" smtClean="0"/>
              <a:t> maintain was lost </a:t>
            </a:r>
            <a:r>
              <a:rPr lang="en-US" dirty="0" smtClean="0"/>
              <a:t>in </a:t>
            </a:r>
            <a:r>
              <a:rPr lang="en-US" dirty="0" smtClean="0"/>
              <a:t>S23 </a:t>
            </a:r>
            <a:r>
              <a:rPr lang="en-US" dirty="0" smtClean="0"/>
              <a:t>for 6 seconds. </a:t>
            </a:r>
            <a:r>
              <a:rPr lang="en-US" dirty="0" err="1" smtClean="0"/>
              <a:t>RB</a:t>
            </a:r>
            <a:r>
              <a:rPr lang="en-US" dirty="0" smtClean="0"/>
              <a:t> went into slow power abort , </a:t>
            </a:r>
            <a:r>
              <a:rPr lang="en-US" dirty="0" err="1" smtClean="0"/>
              <a:t>RQD/RQF</a:t>
            </a:r>
            <a:r>
              <a:rPr lang="en-US" dirty="0" smtClean="0"/>
              <a:t> tripped, and some other </a:t>
            </a:r>
            <a:r>
              <a:rPr lang="en-US" dirty="0" err="1" smtClean="0"/>
              <a:t>citcuits</a:t>
            </a:r>
            <a:r>
              <a:rPr lang="en-US" dirty="0" smtClean="0"/>
              <a:t> also tripped. Beams </a:t>
            </a:r>
            <a:r>
              <a:rPr lang="en-US" dirty="0" smtClean="0"/>
              <a:t>lost.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12:40: Beams back at injection settings and Starting Collimation verifications:</a:t>
            </a:r>
          </a:p>
          <a:p>
            <a:pPr lvl="1"/>
            <a:r>
              <a:rPr lang="en-US" dirty="0" smtClean="0"/>
              <a:t>Initial problems with over injection (10</a:t>
            </a:r>
            <a:r>
              <a:rPr lang="en-US" baseline="30000" dirty="0" smtClean="0"/>
              <a:t>11</a:t>
            </a:r>
            <a:r>
              <a:rPr lang="en-US" dirty="0" smtClean="0"/>
              <a:t> / bunch by 14:00)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</a:t>
            </a:r>
            <a:r>
              <a:rPr lang="en-US" dirty="0" smtClean="0"/>
              <a:t>ay 8.5.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Summary</a:t>
            </a:r>
            <a:r>
              <a:rPr lang="en-US" dirty="0" smtClean="0"/>
              <a:t> of Collimation studies (10</a:t>
            </a:r>
            <a:r>
              <a:rPr lang="en-US" baseline="30000" dirty="0" smtClean="0"/>
              <a:t>11</a:t>
            </a:r>
            <a:r>
              <a:rPr lang="en-US" dirty="0" smtClean="0"/>
              <a:t> / </a:t>
            </a:r>
            <a:r>
              <a:rPr lang="en-US" dirty="0" smtClean="0"/>
              <a:t>bunch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/>
              <a:t>Loaded collimation settings at 450 </a:t>
            </a:r>
            <a:r>
              <a:rPr lang="en-US" dirty="0" err="1" smtClean="0"/>
              <a:t>GeV</a:t>
            </a:r>
            <a:r>
              <a:rPr lang="en-US" dirty="0" smtClean="0"/>
              <a:t> for nominal bunch </a:t>
            </a:r>
            <a:r>
              <a:rPr lang="en-US" dirty="0" smtClean="0"/>
              <a:t>intensity from yesterday (improved </a:t>
            </a:r>
            <a:r>
              <a:rPr lang="en-US" dirty="0" smtClean="0"/>
              <a:t>beam-based calibration </a:t>
            </a:r>
            <a:r>
              <a:rPr lang="en-US" dirty="0" smtClean="0"/>
              <a:t>method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higher </a:t>
            </a:r>
            <a:r>
              <a:rPr lang="en-US" dirty="0" smtClean="0"/>
              <a:t>accuracy with increased intensity and correction for halo cuts during </a:t>
            </a:r>
            <a:r>
              <a:rPr lang="en-US" dirty="0" smtClean="0"/>
              <a:t>setup).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We provoked stored beam losses in </a:t>
            </a:r>
            <a:r>
              <a:rPr lang="en-US" dirty="0" err="1" smtClean="0"/>
              <a:t>H</a:t>
            </a:r>
            <a:r>
              <a:rPr lang="en-US" dirty="0" smtClean="0"/>
              <a:t>, </a:t>
            </a:r>
            <a:r>
              <a:rPr lang="en-US" dirty="0" err="1" smtClean="0"/>
              <a:t>V</a:t>
            </a:r>
            <a:r>
              <a:rPr lang="en-US" dirty="0" smtClean="0"/>
              <a:t> and off-momentum (positive and negative) for beam 1 and beam 2. Separate loss maps recorded.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Results looked fully OK in preliminary visual inspection, but further detailed analysis required.</a:t>
            </a:r>
            <a:r>
              <a:rPr lang="en-US" dirty="0" smtClean="0"/>
              <a:t> </a:t>
            </a:r>
            <a:r>
              <a:rPr lang="en-US" dirty="0" smtClean="0"/>
              <a:t>M</a:t>
            </a:r>
            <a:r>
              <a:rPr lang="en-US" dirty="0" smtClean="0"/>
              <a:t>uch </a:t>
            </a:r>
            <a:r>
              <a:rPr lang="en-US" dirty="0" smtClean="0"/>
              <a:t>lower (invisible) losses in tertiary collimators. Like expected in simulations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All collimators set back to previous settings in the end (low bunch intensity).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Did not perform beam scraping for additional cross-checks of beam size and beta at the collimators. To be done later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</a:t>
            </a:r>
            <a:r>
              <a:rPr lang="en-US" dirty="0" smtClean="0"/>
              <a:t>ay 8.5.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17</a:t>
            </a:r>
            <a:r>
              <a:rPr lang="en-US" dirty="0" smtClean="0"/>
              <a:t>:</a:t>
            </a:r>
            <a:r>
              <a:rPr lang="en-US" dirty="0" smtClean="0"/>
              <a:t>2</a:t>
            </a:r>
            <a:r>
              <a:rPr lang="en-US" dirty="0" smtClean="0"/>
              <a:t>0: </a:t>
            </a:r>
            <a:r>
              <a:rPr lang="en-US" dirty="0" smtClean="0"/>
              <a:t>S</a:t>
            </a:r>
            <a:r>
              <a:rPr lang="en-US" dirty="0" smtClean="0"/>
              <a:t>etup &amp; preparation of physics fill: </a:t>
            </a:r>
          </a:p>
          <a:p>
            <a:pPr lvl="1"/>
            <a:r>
              <a:rPr lang="en-US" dirty="0" smtClean="0"/>
              <a:t>18:50:</a:t>
            </a:r>
            <a:r>
              <a:rPr lang="en-US" dirty="0" smtClean="0"/>
              <a:t> </a:t>
            </a:r>
            <a:r>
              <a:rPr lang="en-US" dirty="0" err="1" smtClean="0"/>
              <a:t>emittance</a:t>
            </a:r>
            <a:r>
              <a:rPr lang="en-US" dirty="0" smtClean="0"/>
              <a:t> measurement:</a:t>
            </a:r>
            <a:br>
              <a:rPr lang="en-US" dirty="0" smtClean="0"/>
            </a:br>
            <a:r>
              <a:rPr lang="en-US" dirty="0" smtClean="0"/>
              <a:t>Injections: B1H 1.83; B1V 1.87; B2H 2.76; B2V 3.3</a:t>
            </a:r>
          </a:p>
          <a:p>
            <a:pPr lvl="1">
              <a:buNone/>
            </a:pPr>
            <a:r>
              <a:rPr lang="en-US" dirty="0" smtClean="0"/>
              <a:t>     B1 = 3.5 10</a:t>
            </a:r>
            <a:r>
              <a:rPr lang="en-US" baseline="30000" dirty="0" smtClean="0"/>
              <a:t>10</a:t>
            </a:r>
            <a:r>
              <a:rPr lang="en-US" dirty="0" smtClean="0"/>
              <a:t>; B2 =  4.1 10</a:t>
            </a:r>
            <a:r>
              <a:rPr lang="en-US" baseline="30000" dirty="0" smtClean="0"/>
              <a:t>10 </a:t>
            </a:r>
            <a:r>
              <a:rPr lang="en-US" dirty="0" smtClean="0"/>
              <a:t>per beam in two bunches</a:t>
            </a:r>
            <a:endParaRPr lang="en-US" dirty="0" smtClean="0"/>
          </a:p>
          <a:p>
            <a:pPr lvl="1"/>
            <a:r>
              <a:rPr lang="en-US" dirty="0" smtClean="0"/>
              <a:t>19:30: Start of </a:t>
            </a:r>
            <a:r>
              <a:rPr lang="en-US" dirty="0" smtClean="0"/>
              <a:t>ramp</a:t>
            </a:r>
          </a:p>
          <a:p>
            <a:pPr lvl="1"/>
            <a:r>
              <a:rPr lang="en-US" dirty="0" smtClean="0"/>
              <a:t>20:20: End of Ramp:</a:t>
            </a:r>
          </a:p>
          <a:p>
            <a:pPr lvl="1">
              <a:buNone/>
            </a:pPr>
            <a:r>
              <a:rPr lang="en-US" dirty="0" smtClean="0"/>
              <a:t>     3.5 </a:t>
            </a:r>
            <a:r>
              <a:rPr lang="en-US" dirty="0" err="1" smtClean="0"/>
              <a:t>TeV</a:t>
            </a:r>
            <a:r>
              <a:rPr lang="en-US" dirty="0" smtClean="0"/>
              <a:t>: </a:t>
            </a:r>
            <a:r>
              <a:rPr lang="en-US" dirty="0" smtClean="0"/>
              <a:t>B1H</a:t>
            </a:r>
            <a:r>
              <a:rPr lang="en-US" dirty="0" smtClean="0"/>
              <a:t> 2.6; </a:t>
            </a:r>
            <a:r>
              <a:rPr lang="en-US" dirty="0" smtClean="0"/>
              <a:t>B1V</a:t>
            </a:r>
            <a:r>
              <a:rPr lang="en-US" dirty="0" smtClean="0"/>
              <a:t> 2.7</a:t>
            </a:r>
            <a:r>
              <a:rPr lang="en-US" dirty="0" smtClean="0"/>
              <a:t>; B2H</a:t>
            </a:r>
            <a:r>
              <a:rPr lang="en-US" dirty="0" smtClean="0"/>
              <a:t> 3.6</a:t>
            </a:r>
            <a:r>
              <a:rPr lang="en-US" dirty="0" smtClean="0"/>
              <a:t>; B2V</a:t>
            </a:r>
            <a:r>
              <a:rPr lang="en-US" dirty="0" smtClean="0"/>
              <a:t> 4.0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ca. 50% - 25% increase</a:t>
            </a:r>
            <a:endParaRPr lang="en-US" dirty="0" smtClean="0"/>
          </a:p>
          <a:p>
            <a:pPr lvl="1"/>
            <a:r>
              <a:rPr lang="en-US" dirty="0" smtClean="0"/>
              <a:t>20:</a:t>
            </a:r>
            <a:r>
              <a:rPr lang="en-US" dirty="0" smtClean="0"/>
              <a:t>4</a:t>
            </a:r>
            <a:r>
              <a:rPr lang="en-US" dirty="0" smtClean="0"/>
              <a:t>0: Separation bumps collapsed</a:t>
            </a:r>
          </a:p>
          <a:p>
            <a:pPr lvl="1"/>
            <a:r>
              <a:rPr lang="en-US" dirty="0" smtClean="0"/>
              <a:t>21:20: Starting squeeze</a:t>
            </a:r>
          </a:p>
          <a:p>
            <a:pPr lvl="1"/>
            <a:r>
              <a:rPr lang="en-US" dirty="0" smtClean="0"/>
              <a:t>22:24: Collimators in ‘Stable Beam’ conditions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Coll</a:t>
            </a:r>
            <a:r>
              <a:rPr lang="en-US" dirty="0" smtClean="0"/>
              <a:t>: B1H 3.0; B1V 3.0; B2H 3.8; B2V 3.7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ca. 5% - 10% increase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22:24: Physics fill with stable beam conditions: </a:t>
            </a:r>
            <a:endParaRPr lang="en-US" dirty="0" smtClean="0"/>
          </a:p>
          <a:p>
            <a:pPr lvl="1"/>
            <a:r>
              <a:rPr lang="en-US" dirty="0" smtClean="0"/>
              <a:t>18</a:t>
            </a:r>
            <a:r>
              <a:rPr lang="en-US" dirty="0" smtClean="0"/>
              <a:t>:00 Sunday: </a:t>
            </a:r>
            <a:r>
              <a:rPr lang="en-US" dirty="0" err="1" smtClean="0"/>
              <a:t>RF</a:t>
            </a:r>
            <a:r>
              <a:rPr lang="en-US" dirty="0" smtClean="0"/>
              <a:t> studies without stable beams</a:t>
            </a:r>
          </a:p>
          <a:p>
            <a:pPr lvl="1"/>
            <a:r>
              <a:rPr lang="en-US" dirty="0" smtClean="0"/>
              <a:t>19</a:t>
            </a:r>
            <a:r>
              <a:rPr lang="en-US" dirty="0" smtClean="0"/>
              <a:t>:</a:t>
            </a:r>
            <a:r>
              <a:rPr lang="en-US" dirty="0" smtClean="0"/>
              <a:t>3</a:t>
            </a:r>
            <a:r>
              <a:rPr lang="en-US" dirty="0" smtClean="0"/>
              <a:t>0 End </a:t>
            </a:r>
            <a:r>
              <a:rPr lang="en-US" dirty="0" smtClean="0"/>
              <a:t>of fill </a:t>
            </a:r>
            <a:r>
              <a:rPr lang="en-US" dirty="0" smtClean="0"/>
              <a:t>(ca. 20 </a:t>
            </a:r>
            <a:r>
              <a:rPr lang="en-US" dirty="0" smtClean="0"/>
              <a:t>hour fill)</a:t>
            </a: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</a:t>
            </a:r>
            <a:r>
              <a:rPr lang="en-US" dirty="0" smtClean="0"/>
              <a:t>ay 8.5.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Lifetimes: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</a:t>
            </a:r>
            <a:r>
              <a:rPr lang="en-US" dirty="0" smtClean="0"/>
              <a:t>ay 8.5.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5" name="Picture 4" descr="lifetim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838" y="1166287"/>
            <a:ext cx="8171162" cy="547581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Lifetimes: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</a:t>
            </a:r>
            <a:r>
              <a:rPr lang="en-US" dirty="0" smtClean="0"/>
              <a:t>ay 8.5.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6" name="Picture 5" descr="Squeeze-2m.b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8182" y="762000"/>
            <a:ext cx="7342978" cy="2932093"/>
          </a:xfrm>
          <a:prstGeom prst="rect">
            <a:avLst/>
          </a:prstGeom>
        </p:spPr>
      </p:pic>
      <p:pic>
        <p:nvPicPr>
          <p:cNvPr id="8" name="Picture 7" descr="Squeeze-2m.b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3983" y="3694093"/>
            <a:ext cx="7370018" cy="2948007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Orbit with TI2 and TI8 being turned off-on: Beam1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rgbClr val="800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</a:t>
            </a:r>
            <a:r>
              <a:rPr lang="en-US" dirty="0" smtClean="0"/>
              <a:t>ay 9.5.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7" name="Picture 6" descr="2010050910495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4" y="2082023"/>
            <a:ext cx="9144001" cy="367347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 bwMode="auto">
          <a:xfrm rot="16200000" flipV="1">
            <a:off x="2157302" y="4114927"/>
            <a:ext cx="406581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3448342" y="5975993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TI2 off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rot="5400000" flipH="1" flipV="1">
            <a:off x="2974406" y="3723622"/>
            <a:ext cx="4062166" cy="1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4591342" y="1518771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TI8 off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rot="5400000" flipH="1" flipV="1">
            <a:off x="3683785" y="3730377"/>
            <a:ext cx="4048656" cy="1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Slide Number Placeholder 4"/>
          <p:cNvSpPr txBox="1">
            <a:spLocks/>
          </p:cNvSpPr>
          <p:nvPr/>
        </p:nvSpPr>
        <p:spPr bwMode="auto">
          <a:xfrm>
            <a:off x="5734342" y="1747371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TI8 on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 rot="5400000" flipH="1" flipV="1">
            <a:off x="3207151" y="4122783"/>
            <a:ext cx="4083110" cy="15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Slide Number Placeholder 4"/>
          <p:cNvSpPr txBox="1">
            <a:spLocks/>
          </p:cNvSpPr>
          <p:nvPr/>
        </p:nvSpPr>
        <p:spPr bwMode="auto">
          <a:xfrm>
            <a:off x="4830334" y="6209453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TI2 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Orbit with TI2 and TI8 being turned off-on: Beam2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</a:t>
            </a:r>
            <a:r>
              <a:rPr lang="en-US" dirty="0" smtClean="0"/>
              <a:t>ay 9.5.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8" name="Picture 7" descr="2010050910494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65502"/>
            <a:ext cx="9144000" cy="35687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 bwMode="auto">
          <a:xfrm rot="16200000" flipV="1">
            <a:off x="2157302" y="4114927"/>
            <a:ext cx="406581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 flipH="1" flipV="1">
            <a:off x="2974406" y="3723622"/>
            <a:ext cx="4062166" cy="1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 flipH="1" flipV="1">
            <a:off x="3683785" y="3730377"/>
            <a:ext cx="4048656" cy="1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5734342" y="1747371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TI8 on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rot="5400000" flipH="1" flipV="1">
            <a:off x="3207151" y="4122783"/>
            <a:ext cx="4083110" cy="15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Slide Number Placeholder 4"/>
          <p:cNvSpPr txBox="1">
            <a:spLocks/>
          </p:cNvSpPr>
          <p:nvPr/>
        </p:nvSpPr>
        <p:spPr bwMode="auto">
          <a:xfrm>
            <a:off x="4830334" y="6209453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TI2 on</a:t>
            </a:r>
          </a:p>
        </p:txBody>
      </p:sp>
      <p:sp>
        <p:nvSpPr>
          <p:cNvPr id="15" name="Slide Number Placeholder 4"/>
          <p:cNvSpPr txBox="1">
            <a:spLocks/>
          </p:cNvSpPr>
          <p:nvPr/>
        </p:nvSpPr>
        <p:spPr bwMode="auto">
          <a:xfrm>
            <a:off x="4591342" y="1518771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TI8 off</a:t>
            </a:r>
          </a:p>
        </p:txBody>
      </p:sp>
      <p:sp>
        <p:nvSpPr>
          <p:cNvPr id="16" name="Slide Number Placeholder 4"/>
          <p:cNvSpPr txBox="1">
            <a:spLocks/>
          </p:cNvSpPr>
          <p:nvPr/>
        </p:nvSpPr>
        <p:spPr bwMode="auto">
          <a:xfrm>
            <a:off x="3448342" y="5975993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TI2 off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Tune spectrum for Beam2 with TI8 switched off: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</a:t>
            </a:r>
            <a:r>
              <a:rPr lang="en-US" dirty="0" smtClean="0"/>
              <a:t>ay 9.5.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6" name="Picture 5" descr="201005090903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1792" y="1202484"/>
            <a:ext cx="6482208" cy="5439615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20558</TotalTime>
  <Words>934</Words>
  <Application>Microsoft Macintosh PowerPoint</Application>
  <PresentationFormat>On-screen Show (4:3)</PresentationFormat>
  <Paragraphs>132</Paragraphs>
  <Slides>15</Slides>
  <Notes>15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Pixel</vt:lpstr>
      <vt:lpstr>Friday 07.05</vt:lpstr>
      <vt:lpstr>Saturday 8.5.</vt:lpstr>
      <vt:lpstr>Saturday 8.5.</vt:lpstr>
      <vt:lpstr>Saturday 8.5.</vt:lpstr>
      <vt:lpstr>Saturday 8.5.</vt:lpstr>
      <vt:lpstr>Saturday 8.5.</vt:lpstr>
      <vt:lpstr>Sunday 9.5.</vt:lpstr>
      <vt:lpstr>Sunday 9.5.</vt:lpstr>
      <vt:lpstr>Sunday 9.5.</vt:lpstr>
      <vt:lpstr>Sunday 9.5.</vt:lpstr>
      <vt:lpstr>Saturday 9.5.</vt:lpstr>
      <vt:lpstr>Sunday 9.5.</vt:lpstr>
      <vt:lpstr>Sunday 9.5.</vt:lpstr>
      <vt:lpstr>Monday 10.5.</vt:lpstr>
      <vt:lpstr>Monday 10.5.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Oliver Bruning</cp:lastModifiedBy>
  <cp:revision>215</cp:revision>
  <dcterms:created xsi:type="dcterms:W3CDTF">2010-05-04T10:06:21Z</dcterms:created>
  <dcterms:modified xsi:type="dcterms:W3CDTF">2010-05-10T06:24:36Z</dcterms:modified>
</cp:coreProperties>
</file>