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89" r:id="rId2"/>
    <p:sldId id="297" r:id="rId3"/>
    <p:sldId id="298" r:id="rId4"/>
    <p:sldId id="299" r:id="rId5"/>
    <p:sldId id="300" r:id="rId6"/>
    <p:sldId id="262" r:id="rId7"/>
    <p:sldId id="304" r:id="rId8"/>
    <p:sldId id="305" r:id="rId9"/>
    <p:sldId id="302" r:id="rId10"/>
    <p:sldId id="303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5/4/10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PS repair </a:t>
            </a:r>
            <a:r>
              <a:rPr lang="en-US" dirty="0" smtClean="0"/>
              <a:t>(broken </a:t>
            </a:r>
            <a:r>
              <a:rPr lang="en-US" dirty="0" smtClean="0"/>
              <a:t>emergency </a:t>
            </a:r>
            <a:r>
              <a:rPr lang="en-US" dirty="0" smtClean="0"/>
              <a:t>stop) and pre-cycle in the </a:t>
            </a:r>
            <a:r>
              <a:rPr lang="en-US" dirty="0" err="1" smtClean="0"/>
              <a:t>LHC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roblem </a:t>
            </a:r>
            <a:r>
              <a:rPr lang="en-US" dirty="0" smtClean="0"/>
              <a:t>in closing switch </a:t>
            </a:r>
            <a:r>
              <a:rPr lang="en-US" dirty="0" err="1" smtClean="0"/>
              <a:t>B</a:t>
            </a:r>
            <a:r>
              <a:rPr lang="en-US" dirty="0" smtClean="0"/>
              <a:t> of circuit RSD2.A45B2:</a:t>
            </a:r>
            <a:r>
              <a:rPr lang="en-US" dirty="0" smtClean="0"/>
              <a:t> closed only at 9th attempt.</a:t>
            </a:r>
          </a:p>
          <a:p>
            <a:pPr lvl="1"/>
            <a:r>
              <a:rPr lang="en-US" dirty="0" smtClean="0"/>
              <a:t>Problems with moving collimators in park position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piquet</a:t>
            </a:r>
            <a:r>
              <a:rPr lang="en-US" dirty="0" smtClean="0"/>
              <a:t> diagnosed a </a:t>
            </a:r>
            <a:r>
              <a:rPr lang="en-US" dirty="0" smtClean="0"/>
              <a:t>problem with the </a:t>
            </a:r>
            <a:r>
              <a:rPr lang="en-US" dirty="0" err="1" smtClean="0"/>
              <a:t>LSA</a:t>
            </a:r>
            <a:r>
              <a:rPr lang="en-US" dirty="0" smtClean="0"/>
              <a:t> </a:t>
            </a:r>
            <a:r>
              <a:rPr lang="en-US" dirty="0" smtClean="0"/>
              <a:t>settings but could not </a:t>
            </a:r>
            <a:r>
              <a:rPr lang="en-US" dirty="0" smtClean="0"/>
              <a:t>do anything because he has no right to change settings by hand</a:t>
            </a:r>
            <a:r>
              <a:rPr lang="en-US" dirty="0" smtClean="0"/>
              <a:t>.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needed to call expert (Stefano)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Debunching</a:t>
            </a:r>
            <a:r>
              <a:rPr lang="en-US" dirty="0" smtClean="0"/>
              <a:t> of beams understood after investigation by </a:t>
            </a:r>
            <a:r>
              <a:rPr lang="en-US" dirty="0" err="1" smtClean="0"/>
              <a:t>RF</a:t>
            </a:r>
            <a:r>
              <a:rPr lang="en-US" dirty="0" smtClean="0"/>
              <a:t> experts:</a:t>
            </a:r>
          </a:p>
          <a:p>
            <a:pPr lvl="1"/>
            <a:r>
              <a:rPr lang="en-US" dirty="0" smtClean="0"/>
              <a:t>from </a:t>
            </a:r>
            <a:r>
              <a:rPr lang="en-US" dirty="0" smtClean="0"/>
              <a:t>May 5th, ~ 04:00</a:t>
            </a:r>
            <a:r>
              <a:rPr lang="en-US" dirty="0" smtClean="0"/>
              <a:t> onwards the </a:t>
            </a:r>
            <a:r>
              <a:rPr lang="en-US" dirty="0" smtClean="0"/>
              <a:t>phase loop</a:t>
            </a:r>
            <a:r>
              <a:rPr lang="en-US" dirty="0" smtClean="0"/>
              <a:t> of Beam </a:t>
            </a:r>
            <a:r>
              <a:rPr lang="en-US" dirty="0" smtClean="0"/>
              <a:t>2 stopped working </a:t>
            </a:r>
            <a:r>
              <a:rPr lang="en-US" dirty="0" smtClean="0"/>
              <a:t>(probably </a:t>
            </a:r>
            <a:r>
              <a:rPr lang="en-US" dirty="0" smtClean="0"/>
              <a:t>stopped</a:t>
            </a:r>
            <a:r>
              <a:rPr lang="en-US" dirty="0" smtClean="0"/>
              <a:t> earlier </a:t>
            </a:r>
            <a:r>
              <a:rPr lang="en-US" dirty="0" smtClean="0"/>
              <a:t>but no beam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n-US" dirty="0" smtClean="0"/>
              <a:t>May 5th, ~12:42</a:t>
            </a:r>
            <a:r>
              <a:rPr lang="en-US" dirty="0" smtClean="0"/>
              <a:t> onwards phase </a:t>
            </a:r>
            <a:r>
              <a:rPr lang="en-US" dirty="0" smtClean="0"/>
              <a:t>loop</a:t>
            </a:r>
            <a:r>
              <a:rPr lang="en-US" dirty="0" smtClean="0"/>
              <a:t> of Beam1 </a:t>
            </a:r>
            <a:r>
              <a:rPr lang="en-US" dirty="0" smtClean="0"/>
              <a:t>stopped </a:t>
            </a:r>
            <a:r>
              <a:rPr lang="en-US" dirty="0" smtClean="0"/>
              <a:t>working</a:t>
            </a:r>
          </a:p>
          <a:p>
            <a:pPr lvl="1"/>
            <a:r>
              <a:rPr lang="en-US" dirty="0" smtClean="0"/>
              <a:t>Probably caused by re</a:t>
            </a:r>
            <a:r>
              <a:rPr lang="en-US" dirty="0" smtClean="0"/>
              <a:t>-programming of the </a:t>
            </a:r>
            <a:r>
              <a:rPr lang="en-US" dirty="0" err="1" smtClean="0"/>
              <a:t>RF</a:t>
            </a:r>
            <a:r>
              <a:rPr lang="en-US" dirty="0" smtClean="0"/>
              <a:t> </a:t>
            </a:r>
            <a:r>
              <a:rPr lang="en-US" dirty="0" smtClean="0"/>
              <a:t>gain during test </a:t>
            </a:r>
            <a:r>
              <a:rPr lang="en-US" dirty="0" smtClean="0"/>
              <a:t>of "automatic adjustment to beam </a:t>
            </a:r>
            <a:r>
              <a:rPr lang="en-US" dirty="0" smtClean="0"/>
              <a:t>intensity”</a:t>
            </a:r>
          </a:p>
          <a:p>
            <a:pPr lvl="1"/>
            <a:r>
              <a:rPr lang="en-US" dirty="0" smtClean="0"/>
              <a:t>Without phase loop,</a:t>
            </a:r>
            <a:r>
              <a:rPr lang="en-US" dirty="0" smtClean="0"/>
              <a:t> the beams undergo visible </a:t>
            </a:r>
            <a:r>
              <a:rPr lang="en-US" dirty="0" smtClean="0"/>
              <a:t>dipole </a:t>
            </a:r>
            <a:r>
              <a:rPr lang="en-US" dirty="0" smtClean="0"/>
              <a:t>oscillations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blow-up</a:t>
            </a:r>
            <a:r>
              <a:rPr lang="en-US" dirty="0" smtClean="0"/>
              <a:t> until the </a:t>
            </a:r>
            <a:r>
              <a:rPr lang="en-US" dirty="0" smtClean="0"/>
              <a:t>bucket</a:t>
            </a:r>
            <a:r>
              <a:rPr lang="en-US" dirty="0" smtClean="0"/>
              <a:t> is full and then losses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</a:t>
            </a:r>
            <a:r>
              <a:rPr lang="en-US" dirty="0" smtClean="0"/>
              <a:t>ay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7.5.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20" y="78550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measurements during the ramp: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70449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513" y="1262913"/>
            <a:ext cx="7387487" cy="532514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en-US" dirty="0" smtClean="0"/>
              <a:t>lan </a:t>
            </a:r>
            <a:r>
              <a:rPr lang="en-US" dirty="0" smtClean="0"/>
              <a:t>for the day:</a:t>
            </a:r>
            <a:endParaRPr lang="en-US" dirty="0" smtClean="0"/>
          </a:p>
          <a:p>
            <a:pPr lvl="1"/>
            <a:r>
              <a:rPr lang="en-US" dirty="0" smtClean="0"/>
              <a:t>Morning: </a:t>
            </a:r>
            <a:r>
              <a:rPr lang="en-US" dirty="0" smtClean="0"/>
              <a:t>continue collimation setup at 450 </a:t>
            </a:r>
            <a:r>
              <a:rPr lang="en-US" dirty="0" err="1" smtClean="0"/>
              <a:t>GeV</a:t>
            </a:r>
            <a:r>
              <a:rPr lang="en-US" dirty="0" smtClean="0"/>
              <a:t> in preparation for ramp with high intensities.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Afternoon: </a:t>
            </a:r>
            <a:r>
              <a:rPr lang="en-US" dirty="0" err="1" smtClean="0"/>
              <a:t>LBDS</a:t>
            </a:r>
            <a:r>
              <a:rPr lang="en-US" dirty="0" smtClean="0"/>
              <a:t> studies.</a:t>
            </a:r>
          </a:p>
          <a:p>
            <a:pPr lvl="1"/>
            <a:r>
              <a:rPr lang="en-US" dirty="0" smtClean="0"/>
              <a:t>Physics fill for the </a:t>
            </a:r>
            <a:r>
              <a:rPr lang="en-US" dirty="0" smtClean="0"/>
              <a:t>night.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01576" y="78550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/>
              <a:t>RF</a:t>
            </a:r>
            <a:r>
              <a:rPr lang="en-US" dirty="0" smtClean="0"/>
              <a:t> diagnostics on bunch </a:t>
            </a:r>
            <a:r>
              <a:rPr lang="en-US" smtClean="0"/>
              <a:t>lengthening Beam1</a:t>
            </a:r>
            <a:r>
              <a:rPr lang="en-US" smtClean="0"/>
              <a:t>: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9" name="Picture 8" descr="2010050610025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4733"/>
            <a:ext cx="6328870" cy="3322657"/>
          </a:xfrm>
          <a:prstGeom prst="rect">
            <a:avLst/>
          </a:prstGeom>
        </p:spPr>
      </p:pic>
      <p:pic>
        <p:nvPicPr>
          <p:cNvPr id="7" name="Picture 6" descr="2010050610185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852" y="3471051"/>
            <a:ext cx="6666148" cy="317104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Beams back in the </a:t>
            </a:r>
            <a:r>
              <a:rPr lang="en-US" dirty="0" err="1" smtClean="0"/>
              <a:t>LHC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11:30: Start Damper </a:t>
            </a:r>
            <a:r>
              <a:rPr lang="en-US" dirty="0" smtClean="0"/>
              <a:t>studies:</a:t>
            </a:r>
            <a:endParaRPr lang="en-US" dirty="0" smtClean="0"/>
          </a:p>
          <a:p>
            <a:pPr lvl="1"/>
            <a:r>
              <a:rPr lang="en-US" dirty="0" smtClean="0"/>
              <a:t>lifetime stayed high with damper </a:t>
            </a:r>
            <a:r>
              <a:rPr lang="en-US" dirty="0" smtClean="0"/>
              <a:t>on: above 100 hours with moderate gain and without ‘hump’.</a:t>
            </a:r>
          </a:p>
          <a:p>
            <a:pPr lvl="1"/>
            <a:r>
              <a:rPr lang="en-US" dirty="0" smtClean="0"/>
              <a:t>various gain </a:t>
            </a:r>
            <a:r>
              <a:rPr lang="en-US" dirty="0" smtClean="0"/>
              <a:t>settings </a:t>
            </a:r>
            <a:r>
              <a:rPr lang="en-US" dirty="0" smtClean="0"/>
              <a:t>tried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0dB -6dB -12dB and -20dB.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0 </a:t>
            </a:r>
            <a:r>
              <a:rPr lang="en-US" dirty="0" smtClean="0"/>
              <a:t>dB </a:t>
            </a:r>
            <a:r>
              <a:rPr lang="en-US" dirty="0" smtClean="0"/>
              <a:t>gives </a:t>
            </a:r>
            <a:r>
              <a:rPr lang="en-US" dirty="0" smtClean="0"/>
              <a:t>a damping rate of</a:t>
            </a:r>
            <a:r>
              <a:rPr lang="en-US" dirty="0" smtClean="0"/>
              <a:t> ca. 40 </a:t>
            </a:r>
            <a:r>
              <a:rPr lang="en-US" dirty="0" smtClean="0"/>
              <a:t>turns, but the tune peak </a:t>
            </a:r>
            <a:r>
              <a:rPr lang="en-US" dirty="0" smtClean="0"/>
              <a:t>broadens and the 8 kHz line amplitude increases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better setting is -6 or -12 dB. With -12 dB the vertical beam size seems to stay </a:t>
            </a:r>
            <a:r>
              <a:rPr lang="en-US" dirty="0" smtClean="0"/>
              <a:t>constant.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feedback currently only uses one pick-up and a FIR filter to adjust the phase.</a:t>
            </a:r>
            <a:r>
              <a:rPr lang="en-US" dirty="0" smtClean="0"/>
              <a:t> OK for a </a:t>
            </a:r>
            <a:r>
              <a:rPr lang="en-US" dirty="0" smtClean="0"/>
              <a:t>certain range of tunes.</a:t>
            </a:r>
            <a:r>
              <a:rPr lang="en-US" dirty="0" smtClean="0"/>
              <a:t> With the </a:t>
            </a:r>
            <a:r>
              <a:rPr lang="en-US" dirty="0" smtClean="0"/>
              <a:t>hump moving in from the right side lifetime</a:t>
            </a:r>
            <a:r>
              <a:rPr lang="en-US" dirty="0" smtClean="0"/>
              <a:t> goes </a:t>
            </a:r>
            <a:r>
              <a:rPr lang="en-US" dirty="0" smtClean="0"/>
              <a:t>down with high gain setting.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educed gain reduces </a:t>
            </a:r>
            <a:r>
              <a:rPr lang="en-US" dirty="0" smtClean="0"/>
              <a:t>the </a:t>
            </a:r>
            <a:r>
              <a:rPr lang="en-US" dirty="0" smtClean="0"/>
              <a:t>broadening </a:t>
            </a:r>
            <a:r>
              <a:rPr lang="en-US" dirty="0" smtClean="0"/>
              <a:t>of</a:t>
            </a:r>
            <a:r>
              <a:rPr lang="en-US" dirty="0" smtClean="0"/>
              <a:t> the tune peak, </a:t>
            </a:r>
            <a:r>
              <a:rPr lang="en-US" dirty="0" smtClean="0"/>
              <a:t>but there</a:t>
            </a:r>
            <a:r>
              <a:rPr lang="en-US" dirty="0" smtClean="0"/>
              <a:t> is </a:t>
            </a:r>
            <a:r>
              <a:rPr lang="en-US" dirty="0" smtClean="0"/>
              <a:t>no chance to catch the hump in this </a:t>
            </a:r>
            <a:r>
              <a:rPr lang="en-US" dirty="0" smtClean="0"/>
              <a:t>situation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need</a:t>
            </a:r>
            <a:r>
              <a:rPr lang="en-US" dirty="0" smtClean="0"/>
              <a:t> </a:t>
            </a:r>
            <a:r>
              <a:rPr lang="en-US" dirty="0" smtClean="0"/>
              <a:t>the second pick-up</a:t>
            </a:r>
            <a:r>
              <a:rPr lang="en-US" dirty="0" smtClean="0"/>
              <a:t> and </a:t>
            </a:r>
            <a:r>
              <a:rPr lang="en-US" dirty="0" smtClean="0"/>
              <a:t>the FIR filter bypassed to reduce the delay and broaden the </a:t>
            </a:r>
            <a:r>
              <a:rPr lang="en-US" dirty="0" smtClean="0"/>
              <a:t>tune (requires </a:t>
            </a:r>
            <a:r>
              <a:rPr lang="en-US" dirty="0" err="1" smtClean="0"/>
              <a:t>FPGA</a:t>
            </a:r>
            <a:r>
              <a:rPr lang="en-US" dirty="0" smtClean="0"/>
              <a:t> </a:t>
            </a:r>
            <a:r>
              <a:rPr lang="en-US" dirty="0" smtClean="0"/>
              <a:t>firmware </a:t>
            </a:r>
            <a:r>
              <a:rPr lang="en-US" dirty="0" smtClean="0"/>
              <a:t>modification [not </a:t>
            </a:r>
            <a:r>
              <a:rPr lang="en-US" dirty="0" smtClean="0"/>
              <a:t>before early next </a:t>
            </a:r>
            <a:r>
              <a:rPr lang="en-US" dirty="0" smtClean="0"/>
              <a:t>week])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</a:t>
            </a:r>
            <a:r>
              <a:rPr lang="en-US" dirty="0" smtClean="0"/>
              <a:t>ay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20" y="78550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BBQ spectrum </a:t>
            </a:r>
          </a:p>
          <a:p>
            <a:pPr lvl="0">
              <a:buNone/>
            </a:pPr>
            <a:r>
              <a:rPr lang="en-US" dirty="0" smtClean="0"/>
              <a:t>     without (red) </a:t>
            </a:r>
          </a:p>
          <a:p>
            <a:pPr lvl="0">
              <a:buNone/>
            </a:pPr>
            <a:r>
              <a:rPr lang="en-US" dirty="0" smtClean="0"/>
              <a:t>     and with (blue)</a:t>
            </a:r>
          </a:p>
          <a:p>
            <a:pPr lvl="0">
              <a:buNone/>
            </a:pPr>
            <a:r>
              <a:rPr lang="en-US" dirty="0" smtClean="0"/>
              <a:t>     damper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Picture 7" descr="2010050613405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513" y="876323"/>
            <a:ext cx="6806487" cy="57117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20" y="78550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BBQ spectrum with damper on:</a:t>
            </a:r>
          </a:p>
          <a:p>
            <a:pPr lvl="1"/>
            <a:r>
              <a:rPr lang="en-US" dirty="0" smtClean="0"/>
              <a:t>damper off (red), damper 'on'</a:t>
            </a:r>
            <a:r>
              <a:rPr lang="en-US" dirty="0" smtClean="0"/>
              <a:t> 0db (</a:t>
            </a:r>
            <a:r>
              <a:rPr lang="en-US" dirty="0" smtClean="0"/>
              <a:t>green</a:t>
            </a:r>
            <a:r>
              <a:rPr lang="en-US" dirty="0" smtClean="0"/>
              <a:t>), damper ‘on’ with -12dB (</a:t>
            </a:r>
            <a:r>
              <a:rPr lang="en-US" dirty="0" smtClean="0"/>
              <a:t>blue)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61430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003390"/>
            <a:ext cx="9144001" cy="3949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Beam 1 Injection studies (parallel to </a:t>
            </a:r>
            <a:r>
              <a:rPr lang="en-US" dirty="0" err="1" smtClean="0"/>
              <a:t>ATD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Loss maps taken in </a:t>
            </a:r>
            <a:r>
              <a:rPr lang="en-US" dirty="0" err="1" smtClean="0"/>
              <a:t>LHC</a:t>
            </a:r>
            <a:r>
              <a:rPr lang="en-US" dirty="0" smtClean="0"/>
              <a:t> to check in detail</a:t>
            </a:r>
            <a:r>
              <a:rPr lang="en-US" dirty="0" smtClean="0"/>
              <a:t> the </a:t>
            </a:r>
            <a:r>
              <a:rPr lang="en-US" dirty="0" err="1" smtClean="0"/>
              <a:t>TCDI</a:t>
            </a:r>
            <a:r>
              <a:rPr lang="en-US" dirty="0" smtClean="0"/>
              <a:t> </a:t>
            </a:r>
            <a:r>
              <a:rPr lang="en-US" dirty="0" smtClean="0"/>
              <a:t>protection.</a:t>
            </a:r>
          </a:p>
          <a:p>
            <a:pPr lvl="1"/>
            <a:r>
              <a:rPr lang="en-US" dirty="0" smtClean="0"/>
              <a:t>Trajectories also recorded for evaluation of coupling into </a:t>
            </a:r>
            <a:r>
              <a:rPr lang="en-US" dirty="0" err="1" smtClean="0"/>
              <a:t>LHC</a:t>
            </a:r>
            <a:r>
              <a:rPr lang="en-US" dirty="0" smtClean="0"/>
              <a:t> for </a:t>
            </a:r>
            <a:r>
              <a:rPr lang="en-US" dirty="0" smtClean="0"/>
              <a:t>injection </a:t>
            </a:r>
            <a:r>
              <a:rPr lang="en-US" dirty="0" smtClean="0"/>
              <a:t>matching.</a:t>
            </a:r>
          </a:p>
          <a:p>
            <a:pPr lvl="0"/>
            <a:r>
              <a:rPr lang="en-US" dirty="0" smtClean="0"/>
              <a:t>15:00: Loss of </a:t>
            </a:r>
            <a:r>
              <a:rPr lang="en-US" dirty="0" err="1" smtClean="0"/>
              <a:t>Cryo</a:t>
            </a:r>
            <a:r>
              <a:rPr lang="en-US" dirty="0" smtClean="0"/>
              <a:t> in Pt2</a:t>
            </a:r>
          </a:p>
          <a:p>
            <a:pPr lvl="1"/>
            <a:r>
              <a:rPr lang="en-US" dirty="0" smtClean="0"/>
              <a:t>Will take </a:t>
            </a:r>
            <a:r>
              <a:rPr lang="en-US" dirty="0" err="1" smtClean="0"/>
              <a:t>LHC</a:t>
            </a:r>
            <a:r>
              <a:rPr lang="en-US" dirty="0" smtClean="0"/>
              <a:t> off for at least 8 hours</a:t>
            </a:r>
          </a:p>
          <a:p>
            <a:r>
              <a:rPr lang="en-US" dirty="0" smtClean="0"/>
              <a:t>01:00: </a:t>
            </a:r>
            <a:r>
              <a:rPr lang="en-US" dirty="0" err="1" smtClean="0"/>
              <a:t>Cryo</a:t>
            </a:r>
            <a:r>
              <a:rPr lang="en-US" dirty="0" smtClean="0"/>
              <a:t> back in Pt2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starting pre-cycle in S23</a:t>
            </a:r>
          </a:p>
          <a:p>
            <a:pPr lvl="1"/>
            <a:r>
              <a:rPr lang="en-US" dirty="0" smtClean="0">
                <a:sym typeface="Wingdings"/>
              </a:rPr>
              <a:t>02:30: Starting ramp with optics measurements along the ramp</a:t>
            </a:r>
          </a:p>
          <a:p>
            <a:pPr lvl="1"/>
            <a:r>
              <a:rPr lang="en-US" dirty="0" smtClean="0">
                <a:sym typeface="Wingdings"/>
              </a:rPr>
              <a:t>03:30: Beam at 3.5 </a:t>
            </a:r>
            <a:r>
              <a:rPr lang="en-US" dirty="0" err="1" smtClean="0">
                <a:sym typeface="Wingdings"/>
              </a:rPr>
              <a:t>TeV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04:00: Squeeze</a:t>
            </a:r>
          </a:p>
          <a:p>
            <a:pPr lvl="1"/>
            <a:r>
              <a:rPr lang="en-US" dirty="0" smtClean="0">
                <a:sym typeface="Wingdings"/>
              </a:rPr>
              <a:t>04:50: Stable beams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05:20: Lost Beam during coupling adjustments (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Q</a:t>
            </a:r>
            <a:r>
              <a:rPr lang="en-US" dirty="0" smtClean="0"/>
              <a:t> = 0.01)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measurements during the ramp:</a:t>
            </a:r>
          </a:p>
          <a:p>
            <a:pPr lvl="1"/>
            <a:r>
              <a:rPr lang="en-US" dirty="0" smtClean="0"/>
              <a:t>Up to 1.1TeV AC dipole did not cause any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  <a:r>
              <a:rPr lang="en-US" dirty="0" smtClean="0"/>
              <a:t>growth.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Between </a:t>
            </a:r>
            <a:r>
              <a:rPr lang="en-US" dirty="0" smtClean="0"/>
              <a:t>1.1TeV and 1.8TeV some </a:t>
            </a:r>
            <a:r>
              <a:rPr lang="en-US" dirty="0" err="1" smtClean="0"/>
              <a:t>chromaticities</a:t>
            </a:r>
            <a:r>
              <a:rPr lang="en-US" dirty="0" smtClean="0"/>
              <a:t> increased a lot</a:t>
            </a:r>
            <a:br>
              <a:rPr lang="en-US" dirty="0" smtClean="0"/>
            </a:br>
            <a:r>
              <a:rPr lang="en-US" dirty="0" smtClean="0"/>
              <a:t>(visible Qs sidebands in the tune spectra!) and rendered the AC dipole non-adiabatic causing </a:t>
            </a:r>
            <a:r>
              <a:rPr lang="en-US" dirty="0" err="1" smtClean="0"/>
              <a:t>emittance</a:t>
            </a:r>
            <a:r>
              <a:rPr lang="en-US" dirty="0" smtClean="0"/>
              <a:t> growth and beam </a:t>
            </a:r>
            <a:r>
              <a:rPr lang="en-US" dirty="0" smtClean="0"/>
              <a:t>loss.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Still </a:t>
            </a:r>
            <a:r>
              <a:rPr lang="en-US" dirty="0" smtClean="0"/>
              <a:t>half of the intensity survived and measurements could be</a:t>
            </a:r>
            <a:br>
              <a:rPr lang="en-US" dirty="0" smtClean="0"/>
            </a:br>
            <a:r>
              <a:rPr lang="en-US" dirty="0" smtClean="0"/>
              <a:t>done all the way to the </a:t>
            </a:r>
            <a:r>
              <a:rPr lang="en-US" dirty="0" smtClean="0"/>
              <a:t>top.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beta-beating clearly increases up to ~1.2 </a:t>
            </a:r>
            <a:r>
              <a:rPr lang="en-US" dirty="0" err="1" smtClean="0"/>
              <a:t>TeV</a:t>
            </a:r>
            <a:r>
              <a:rPr lang="en-US" dirty="0" smtClean="0"/>
              <a:t> and decreases</a:t>
            </a:r>
            <a:br>
              <a:rPr lang="en-US" dirty="0" smtClean="0"/>
            </a:br>
            <a:r>
              <a:rPr lang="en-US" dirty="0" smtClean="0"/>
              <a:t>until 3.5 </a:t>
            </a:r>
            <a:r>
              <a:rPr lang="en-US" dirty="0" err="1" smtClean="0"/>
              <a:t>TeV</a:t>
            </a:r>
            <a:r>
              <a:rPr lang="en-US" dirty="0" smtClean="0"/>
              <a:t> (jumps at IR3 and IR7). This is clearly correlated to the fact that the injection corrections are linearly removed</a:t>
            </a:r>
            <a:br>
              <a:rPr lang="en-US" dirty="0" smtClean="0"/>
            </a:br>
            <a:r>
              <a:rPr lang="en-US" dirty="0" smtClean="0"/>
              <a:t>between 450GeV and 1.2TeV and remain </a:t>
            </a:r>
            <a:r>
              <a:rPr lang="en-US" dirty="0" smtClean="0"/>
              <a:t>zero </a:t>
            </a:r>
            <a:r>
              <a:rPr lang="en-US" dirty="0" smtClean="0"/>
              <a:t>up to 3.5TeV.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7.5.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20" y="78550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BBQ during the ramp with sidebands in vertical plane: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70251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133" y="1214299"/>
            <a:ext cx="6403733" cy="537376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7.5.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20" y="78550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measurements during the ramp: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5070449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559" y="1278955"/>
            <a:ext cx="7333441" cy="530910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16237</TotalTime>
  <Words>776</Words>
  <Application>Microsoft Macintosh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Thursday 6.5.</vt:lpstr>
      <vt:lpstr>Thursday 6.5.</vt:lpstr>
      <vt:lpstr>Thursday 6.5.</vt:lpstr>
      <vt:lpstr>Thursday 6.5.</vt:lpstr>
      <vt:lpstr>Thursday 6.5.</vt:lpstr>
      <vt:lpstr>Thursday 6.5.</vt:lpstr>
      <vt:lpstr>Friday 7.5.</vt:lpstr>
      <vt:lpstr>Friday 7.5.</vt:lpstr>
      <vt:lpstr>Friday 7.5.</vt:lpstr>
      <vt:lpstr>Friday 7.5.</vt:lpstr>
      <vt:lpstr>Friday 6.5.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201</cp:revision>
  <dcterms:created xsi:type="dcterms:W3CDTF">2010-05-04T10:06:21Z</dcterms:created>
  <dcterms:modified xsi:type="dcterms:W3CDTF">2010-05-07T06:24:20Z</dcterms:modified>
</cp:coreProperties>
</file>