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theme/theme2.xml" ContentType="application/vnd.openxmlformats-officedocument.them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notesSlides/notesSlide3.xml" ContentType="application/vnd.openxmlformats-officedocument.presentationml.notesSlide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Default Extension="rels" ContentType="application/vnd.openxmlformats-package.relationships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6"/>
  </p:notesMasterIdLst>
  <p:sldIdLst>
    <p:sldId id="289" r:id="rId2"/>
    <p:sldId id="290" r:id="rId3"/>
    <p:sldId id="29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5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67FE2-1CE6-3F45-BDE3-2F1476ED856A}" type="datetimeFigureOut">
              <a:rPr lang="en-US" smtClean="0"/>
              <a:pPr/>
              <a:t>5/4/10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E8748-EC35-3242-BCE5-4852AB75D9B3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FFFFFF"/>
                </a:solidFill>
              </a:rPr>
              <a:t>Safe Machine Parameters System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B08561-987D-B145-A016-90E5F81A7EBF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5" name="Rectangle 35"/>
          <p:cNvSpPr>
            <a:spLocks noChangeArrowheads="1"/>
          </p:cNvSpPr>
          <p:nvPr userDrawn="1"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0" y="6667500"/>
            <a:ext cx="3629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</a:rPr>
              <a:t>R Giachino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6421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E8E5321B-5B0B-2644-B899-325EB572D2B9}" type="slidenum">
              <a:rPr lang="en-US">
                <a:solidFill>
                  <a:srgbClr val="FFFFFF"/>
                </a:solidFill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276" name="Rectangle 36"/>
          <p:cNvSpPr>
            <a:spLocks noChangeArrowheads="1"/>
          </p:cNvSpPr>
          <p:nvPr userDrawn="1"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pic>
        <p:nvPicPr>
          <p:cNvPr id="1031" name="Picture 37" descr="Logo CERN width=144,      height=144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8100" y="381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38" descr="AB_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9982200" y="7620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34" name="Picture 41" descr="CERNTE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9601200" y="2970213"/>
            <a:ext cx="111442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 Unicode MS" charset="0"/>
        <a:buChar char="●"/>
        <a:defRPr sz="24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681792"/>
            <a:ext cx="8915400" cy="5960308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09:</a:t>
            </a:r>
            <a:r>
              <a:rPr lang="en-US" dirty="0" smtClean="0"/>
              <a:t>0</a:t>
            </a:r>
            <a:r>
              <a:rPr lang="en-US" dirty="0" smtClean="0"/>
              <a:t>0</a:t>
            </a:r>
            <a:r>
              <a:rPr lang="en-US" dirty="0" smtClean="0"/>
              <a:t>:</a:t>
            </a:r>
            <a:r>
              <a:rPr lang="en-US" dirty="0" smtClean="0"/>
              <a:t> Updated and fixed issues </a:t>
            </a:r>
            <a:r>
              <a:rPr lang="en-US" dirty="0" smtClean="0"/>
              <a:t>related to feedback systems</a:t>
            </a:r>
            <a:endParaRPr lang="en-US" dirty="0" smtClean="0"/>
          </a:p>
          <a:p>
            <a:r>
              <a:rPr lang="en-US" dirty="0" smtClean="0"/>
              <a:t>09</a:t>
            </a:r>
            <a:r>
              <a:rPr lang="en-US" dirty="0" smtClean="0"/>
              <a:t>:30</a:t>
            </a:r>
            <a:r>
              <a:rPr lang="en-US" dirty="0" smtClean="0"/>
              <a:t>:</a:t>
            </a:r>
            <a:r>
              <a:rPr lang="en-US" dirty="0" smtClean="0"/>
              <a:t> Beam ready for machine studies (orbit, </a:t>
            </a:r>
            <a:r>
              <a:rPr lang="en-US" dirty="0" err="1" smtClean="0"/>
              <a:t>Q</a:t>
            </a:r>
            <a:r>
              <a:rPr lang="en-US" dirty="0" smtClean="0"/>
              <a:t>, </a:t>
            </a:r>
            <a:r>
              <a:rPr lang="en-US" dirty="0" err="1" smtClean="0"/>
              <a:t>Q</a:t>
            </a:r>
            <a:r>
              <a:rPr lang="en-US" dirty="0" smtClean="0"/>
              <a:t>’ and coupling)</a:t>
            </a:r>
          </a:p>
          <a:p>
            <a:r>
              <a:rPr lang="en-US" dirty="0" smtClean="0"/>
              <a:t>10</a:t>
            </a:r>
            <a:r>
              <a:rPr lang="en-US" dirty="0" smtClean="0"/>
              <a:t>:</a:t>
            </a:r>
            <a:r>
              <a:rPr lang="en-US" dirty="0" smtClean="0"/>
              <a:t>00</a:t>
            </a:r>
            <a:r>
              <a:rPr lang="en-US" dirty="0" smtClean="0"/>
              <a:t>: Strange </a:t>
            </a:r>
            <a:r>
              <a:rPr lang="en-US" dirty="0" err="1" smtClean="0"/>
              <a:t>BLM</a:t>
            </a:r>
            <a:r>
              <a:rPr lang="en-US" dirty="0" smtClean="0"/>
              <a:t> readings in Pt6: </a:t>
            </a:r>
            <a:endParaRPr lang="en-US" dirty="0" smtClean="0"/>
          </a:p>
          <a:p>
            <a:pPr lvl="1"/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dirty="0" smtClean="0"/>
              <a:t>-beat correction using ‘knobs’ for Q5 and Q6 adjustments.</a:t>
            </a:r>
            <a:endParaRPr lang="en-US" dirty="0" smtClean="0"/>
          </a:p>
          <a:p>
            <a:pPr lvl="0"/>
            <a:r>
              <a:rPr lang="en-US" dirty="0" smtClean="0"/>
              <a:t>10:</a:t>
            </a:r>
            <a:r>
              <a:rPr lang="en-US" dirty="0" smtClean="0"/>
              <a:t>3</a:t>
            </a:r>
            <a:r>
              <a:rPr lang="en-US" dirty="0" smtClean="0"/>
              <a:t>0</a:t>
            </a:r>
            <a:r>
              <a:rPr lang="en-US" dirty="0" smtClean="0"/>
              <a:t>:</a:t>
            </a:r>
            <a:r>
              <a:rPr lang="en-US" dirty="0" smtClean="0"/>
              <a:t> Water loss for </a:t>
            </a:r>
            <a:r>
              <a:rPr lang="en-US" dirty="0" err="1" smtClean="0"/>
              <a:t>cryo</a:t>
            </a:r>
            <a:r>
              <a:rPr lang="en-US" dirty="0" smtClean="0"/>
              <a:t> in Pt2 due to fault in control rack:</a:t>
            </a:r>
          </a:p>
          <a:p>
            <a:pPr lvl="1"/>
            <a:r>
              <a:rPr lang="en-US" dirty="0" err="1" smtClean="0"/>
              <a:t>Cryo</a:t>
            </a:r>
            <a:r>
              <a:rPr lang="en-US" dirty="0" smtClean="0"/>
              <a:t> for Sector 23 down for at least 6 hours (11 hours in the end).</a:t>
            </a:r>
            <a:endParaRPr lang="en-US" dirty="0" smtClean="0"/>
          </a:p>
          <a:p>
            <a:pPr lvl="1"/>
            <a:r>
              <a:rPr lang="en-US" dirty="0" smtClean="0"/>
              <a:t>Prepare for some accesses: </a:t>
            </a:r>
            <a:r>
              <a:rPr lang="en-US" dirty="0" err="1" smtClean="0"/>
              <a:t>LBDS</a:t>
            </a:r>
            <a:r>
              <a:rPr lang="en-US" dirty="0" smtClean="0"/>
              <a:t> [Pt6 Beam1 </a:t>
            </a:r>
            <a:r>
              <a:rPr lang="en-US" dirty="0" err="1" smtClean="0"/>
              <a:t>MKD</a:t>
            </a:r>
            <a:r>
              <a:rPr lang="en-US" dirty="0" smtClean="0"/>
              <a:t> – Beam1</a:t>
            </a:r>
            <a:r>
              <a:rPr lang="en-US" dirty="0" smtClean="0"/>
              <a:t>]; CMS; MAD [</a:t>
            </a:r>
            <a:r>
              <a:rPr lang="en-US" dirty="0" smtClean="0"/>
              <a:t>UJ27 Pt2</a:t>
            </a:r>
            <a:r>
              <a:rPr lang="en-US" dirty="0" smtClean="0"/>
              <a:t>]; </a:t>
            </a:r>
            <a:r>
              <a:rPr lang="en-US" dirty="0" err="1" smtClean="0"/>
              <a:t>IPQ</a:t>
            </a:r>
            <a:r>
              <a:rPr lang="en-US" dirty="0" smtClean="0"/>
              <a:t> </a:t>
            </a:r>
            <a:r>
              <a:rPr lang="en-US" dirty="0" smtClean="0"/>
              <a:t>splice </a:t>
            </a:r>
            <a:r>
              <a:rPr lang="en-US" dirty="0" smtClean="0"/>
              <a:t>measurements in S78; machine </a:t>
            </a:r>
            <a:r>
              <a:rPr lang="en-US" dirty="0" smtClean="0"/>
              <a:t>protection </a:t>
            </a:r>
            <a:r>
              <a:rPr lang="en-US" dirty="0" smtClean="0"/>
              <a:t>test in </a:t>
            </a:r>
            <a:r>
              <a:rPr lang="en-US" dirty="0" smtClean="0"/>
              <a:t>S56 and </a:t>
            </a:r>
            <a:r>
              <a:rPr lang="en-US" dirty="0" smtClean="0"/>
              <a:t>S67 </a:t>
            </a:r>
            <a:r>
              <a:rPr lang="en-US" dirty="0" smtClean="0"/>
              <a:t>[</a:t>
            </a:r>
            <a:r>
              <a:rPr lang="en-US" dirty="0" err="1" smtClean="0"/>
              <a:t>PIC</a:t>
            </a:r>
            <a:r>
              <a:rPr lang="en-US" dirty="0" smtClean="0"/>
              <a:t> matrix</a:t>
            </a:r>
            <a:r>
              <a:rPr lang="en-US" dirty="0" smtClean="0"/>
              <a:t>]; TI2 setup measurements with TED in.</a:t>
            </a:r>
          </a:p>
          <a:p>
            <a:pPr lvl="0"/>
            <a:r>
              <a:rPr lang="en-US" dirty="0" smtClean="0"/>
              <a:t>23:50: </a:t>
            </a:r>
            <a:r>
              <a:rPr lang="en-US" dirty="0" smtClean="0"/>
              <a:t>Start </a:t>
            </a:r>
            <a:r>
              <a:rPr lang="en-US" dirty="0" err="1" smtClean="0"/>
              <a:t>precycle</a:t>
            </a:r>
            <a:r>
              <a:rPr lang="en-US" dirty="0" smtClean="0"/>
              <a:t> on sectors 12, 34, 45, 56 and </a:t>
            </a:r>
            <a:r>
              <a:rPr lang="en-US" dirty="0" smtClean="0"/>
              <a:t>67</a:t>
            </a:r>
          </a:p>
          <a:p>
            <a:pPr lvl="0"/>
            <a:r>
              <a:rPr lang="en-US" dirty="0" smtClean="0"/>
              <a:t>00:40: Start </a:t>
            </a:r>
            <a:r>
              <a:rPr lang="en-US" dirty="0" err="1" smtClean="0"/>
              <a:t>precycle</a:t>
            </a:r>
            <a:r>
              <a:rPr lang="en-US" dirty="0" smtClean="0"/>
              <a:t> in sector 78</a:t>
            </a:r>
          </a:p>
          <a:p>
            <a:pPr lvl="1"/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</a:t>
            </a:r>
            <a:r>
              <a:rPr lang="en-US" dirty="0" smtClean="0"/>
              <a:t>ay 4.5.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681792"/>
            <a:ext cx="8915400" cy="5960308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pPr lvl="0"/>
            <a:r>
              <a:rPr lang="en-US" dirty="0" smtClean="0"/>
              <a:t>01:30: Cry back for sector 23</a:t>
            </a:r>
          </a:p>
          <a:p>
            <a:pPr lvl="1"/>
            <a:r>
              <a:rPr lang="en-US" dirty="0" smtClean="0"/>
              <a:t>RSF1.A23B2 and RQTL11.R2B2 tripped when a </a:t>
            </a:r>
            <a:r>
              <a:rPr lang="en-US" dirty="0" err="1" smtClean="0"/>
              <a:t>U_res</a:t>
            </a:r>
            <a:r>
              <a:rPr lang="en-US" dirty="0" smtClean="0"/>
              <a:t> reset was performed.</a:t>
            </a:r>
          </a:p>
          <a:p>
            <a:pPr lvl="1"/>
            <a:r>
              <a:rPr lang="en-US" dirty="0" smtClean="0"/>
              <a:t>resetting the circuits and bring them to idle before resuming the sequence solved the problem</a:t>
            </a:r>
          </a:p>
          <a:p>
            <a:r>
              <a:rPr lang="en-US" dirty="0" smtClean="0"/>
              <a:t>02:</a:t>
            </a:r>
            <a:r>
              <a:rPr lang="en-US" dirty="0" smtClean="0"/>
              <a:t>0</a:t>
            </a:r>
            <a:r>
              <a:rPr lang="en-US" dirty="0" smtClean="0"/>
              <a:t>0: Ramping up ALICE dipole</a:t>
            </a:r>
          </a:p>
          <a:p>
            <a:r>
              <a:rPr lang="en-US" dirty="0" smtClean="0"/>
              <a:t>03:</a:t>
            </a:r>
            <a:r>
              <a:rPr lang="en-US" dirty="0" smtClean="0"/>
              <a:t>0</a:t>
            </a:r>
            <a:r>
              <a:rPr lang="en-US" dirty="0" smtClean="0"/>
              <a:t>0</a:t>
            </a:r>
            <a:r>
              <a:rPr lang="en-US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Precycle</a:t>
            </a:r>
            <a:r>
              <a:rPr lang="en-US" dirty="0" smtClean="0"/>
              <a:t> finished</a:t>
            </a:r>
          </a:p>
          <a:p>
            <a:r>
              <a:rPr lang="en-US" dirty="0" smtClean="0"/>
              <a:t>04:15: Beam circulating</a:t>
            </a:r>
          </a:p>
          <a:p>
            <a:r>
              <a:rPr lang="en-US" dirty="0" smtClean="0"/>
              <a:t>04:30: Damper studies started</a:t>
            </a:r>
          </a:p>
          <a:p>
            <a:pPr lvl="1"/>
            <a:r>
              <a:rPr lang="en-US" dirty="0" smtClean="0"/>
              <a:t>18 hours interruption due to water fault</a:t>
            </a:r>
          </a:p>
          <a:p>
            <a:pPr lvl="1"/>
            <a:r>
              <a:rPr lang="en-US" dirty="0" smtClean="0"/>
              <a:t>non-linear Chromaticity measurements in parallel </a:t>
            </a:r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</a:t>
            </a:r>
            <a:r>
              <a:rPr lang="en-US" dirty="0" smtClean="0"/>
              <a:t>ay </a:t>
            </a:r>
            <a:r>
              <a:rPr lang="en-US" dirty="0" smtClean="0"/>
              <a:t>5</a:t>
            </a:r>
            <a:r>
              <a:rPr lang="en-US" dirty="0" smtClean="0"/>
              <a:t>.5.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r>
              <a:rPr lang="en-US" dirty="0" smtClean="0"/>
              <a:t> </a:t>
            </a:r>
            <a:r>
              <a:rPr lang="en-US" dirty="0" smtClean="0"/>
              <a:t>5</a:t>
            </a:r>
            <a:r>
              <a:rPr lang="en-US" dirty="0" smtClean="0"/>
              <a:t>.5.</a:t>
            </a:r>
            <a:endParaRPr lang="en-US" dirty="0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228600" y="839544"/>
            <a:ext cx="8686800" cy="5802556"/>
          </a:xfrm>
        </p:spPr>
        <p:txBody>
          <a:bodyPr/>
          <a:lstStyle/>
          <a:p>
            <a:pPr lvl="0"/>
            <a:r>
              <a:rPr lang="en-US" dirty="0" smtClean="0"/>
              <a:t>Nonlinear chromaticity measurement in Beam2</a:t>
            </a:r>
            <a:r>
              <a:rPr lang="en-US" dirty="0" smtClean="0"/>
              <a:t>: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92DA489-35B9-7F48-916F-BBC1F9537E10}" type="slidenum">
              <a:rPr lang="en-US" smtClean="0">
                <a:solidFill>
                  <a:srgbClr val="FFFFFF"/>
                </a:solidFill>
              </a:rPr>
              <a:pPr/>
              <a:t>3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5" name="Picture 4" descr="2010050505041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5263" y="2403392"/>
            <a:ext cx="4598737" cy="3551423"/>
          </a:xfrm>
          <a:prstGeom prst="rect">
            <a:avLst/>
          </a:prstGeom>
        </p:spPr>
      </p:pic>
      <p:pic>
        <p:nvPicPr>
          <p:cNvPr id="6" name="Picture 5" descr="20100505050350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2" y="2379574"/>
            <a:ext cx="4615693" cy="3558423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r>
              <a:rPr lang="en-US" dirty="0" smtClean="0"/>
              <a:t> </a:t>
            </a:r>
            <a:r>
              <a:rPr lang="en-US" dirty="0" smtClean="0"/>
              <a:t>5</a:t>
            </a:r>
            <a:r>
              <a:rPr lang="en-US" dirty="0" smtClean="0"/>
              <a:t>.5.</a:t>
            </a:r>
            <a:endParaRPr lang="en-US" dirty="0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228600" y="839544"/>
            <a:ext cx="8686800" cy="5802556"/>
          </a:xfrm>
        </p:spPr>
        <p:txBody>
          <a:bodyPr/>
          <a:lstStyle/>
          <a:p>
            <a:pPr lvl="0"/>
            <a:r>
              <a:rPr lang="en-US" dirty="0" smtClean="0"/>
              <a:t>Plan for the day:</a:t>
            </a:r>
            <a:endParaRPr lang="en-US" dirty="0" smtClean="0"/>
          </a:p>
          <a:p>
            <a:pPr lvl="1"/>
            <a:r>
              <a:rPr lang="en-US" dirty="0" smtClean="0"/>
              <a:t>Morning: Damper studies &amp; abort gap cleaner</a:t>
            </a:r>
          </a:p>
          <a:p>
            <a:pPr lvl="1"/>
            <a:r>
              <a:rPr lang="en-US" dirty="0" smtClean="0"/>
              <a:t>Noon-Early afternoon: </a:t>
            </a:r>
            <a:r>
              <a:rPr lang="en-US" dirty="0" err="1" smtClean="0"/>
              <a:t>BPM</a:t>
            </a:r>
            <a:r>
              <a:rPr lang="en-US" dirty="0" smtClean="0"/>
              <a:t> calibration with gauge changing in Pt6</a:t>
            </a:r>
          </a:p>
          <a:p>
            <a:pPr lvl="1"/>
            <a:r>
              <a:rPr lang="en-US" dirty="0" smtClean="0"/>
              <a:t>Afternoon: collimation setup at 450 </a:t>
            </a:r>
            <a:r>
              <a:rPr lang="en-US" dirty="0" err="1" smtClean="0"/>
              <a:t>GeV</a:t>
            </a:r>
            <a:r>
              <a:rPr lang="en-US" dirty="0" smtClean="0"/>
              <a:t> in preparation for ramp with high intensities. </a:t>
            </a:r>
          </a:p>
          <a:p>
            <a:pPr lvl="1"/>
            <a:r>
              <a:rPr lang="en-US" dirty="0" smtClean="0"/>
              <a:t>Physics fill for the night.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92DA489-35B9-7F48-916F-BBC1F9537E10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00CC"/>
      </a:hlink>
      <a:folHlink>
        <a:srgbClr val="CCCCE6"/>
      </a:folHlink>
    </a:clrScheme>
    <a:fontScheme name="Pixe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00CC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13356</TotalTime>
  <Words>315</Words>
  <Application>Microsoft Macintosh PowerPoint</Application>
  <PresentationFormat>On-screen Show (4:3)</PresentationFormat>
  <Paragraphs>36</Paragraphs>
  <Slides>4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Pixel</vt:lpstr>
      <vt:lpstr>Monday 4.5.</vt:lpstr>
      <vt:lpstr>Tuesday 5.5.</vt:lpstr>
      <vt:lpstr>Wednesday 5.5.</vt:lpstr>
      <vt:lpstr>Wednesday 5.5.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27</dc:title>
  <dc:creator>Oliver Bruning</dc:creator>
  <cp:lastModifiedBy>Oliver Bruning</cp:lastModifiedBy>
  <cp:revision>180</cp:revision>
  <dcterms:created xsi:type="dcterms:W3CDTF">2010-05-04T10:06:21Z</dcterms:created>
  <dcterms:modified xsi:type="dcterms:W3CDTF">2010-05-05T06:22:40Z</dcterms:modified>
</cp:coreProperties>
</file>