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37"/>
  </p:notesMasterIdLst>
  <p:handoutMasterIdLst>
    <p:handoutMasterId r:id="rId38"/>
  </p:handoutMasterIdLst>
  <p:sldIdLst>
    <p:sldId id="836" r:id="rId2"/>
    <p:sldId id="904" r:id="rId3"/>
    <p:sldId id="861" r:id="rId4"/>
    <p:sldId id="894" r:id="rId5"/>
    <p:sldId id="870" r:id="rId6"/>
    <p:sldId id="909" r:id="rId7"/>
    <p:sldId id="921" r:id="rId8"/>
    <p:sldId id="873" r:id="rId9"/>
    <p:sldId id="882" r:id="rId10"/>
    <p:sldId id="926" r:id="rId11"/>
    <p:sldId id="931" r:id="rId12"/>
    <p:sldId id="935" r:id="rId13"/>
    <p:sldId id="887" r:id="rId14"/>
    <p:sldId id="944" r:id="rId15"/>
    <p:sldId id="937" r:id="rId16"/>
    <p:sldId id="936" r:id="rId17"/>
    <p:sldId id="943" r:id="rId18"/>
    <p:sldId id="896" r:id="rId19"/>
    <p:sldId id="895" r:id="rId20"/>
    <p:sldId id="874" r:id="rId21"/>
    <p:sldId id="906" r:id="rId22"/>
    <p:sldId id="877" r:id="rId23"/>
    <p:sldId id="941" r:id="rId24"/>
    <p:sldId id="897" r:id="rId25"/>
    <p:sldId id="929" r:id="rId26"/>
    <p:sldId id="930" r:id="rId27"/>
    <p:sldId id="899" r:id="rId28"/>
    <p:sldId id="900" r:id="rId29"/>
    <p:sldId id="901" r:id="rId30"/>
    <p:sldId id="942" r:id="rId31"/>
    <p:sldId id="908" r:id="rId32"/>
    <p:sldId id="875" r:id="rId33"/>
    <p:sldId id="884" r:id="rId34"/>
    <p:sldId id="945" r:id="rId35"/>
    <p:sldId id="946" r:id="rId36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99FF99"/>
    <a:srgbClr val="0000FF"/>
    <a:srgbClr val="FFCCCC"/>
    <a:srgbClr val="9FCAFF"/>
    <a:srgbClr val="DDDDDD"/>
    <a:srgbClr val="99FFCC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1" autoAdjust="0"/>
    <p:restoredTop sz="95262" autoAdjust="0"/>
  </p:normalViewPr>
  <p:slideViewPr>
    <p:cSldViewPr>
      <p:cViewPr>
        <p:scale>
          <a:sx n="100" d="100"/>
          <a:sy n="100" d="100"/>
        </p:scale>
        <p:origin x="-204" y="-72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EC109-CF68-4461-9001-2D1220556D59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33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23.4.2010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LPCC, R. Assmann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LPCC, R. Assmann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23.4.2010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LPCC, R. Assmann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23.4.2010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LPCC, R. Assmann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23.4.2010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LPCC, R. Assmann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23.4.2010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23.4.2010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LPCC, R. Assmann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23.4.2010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LPCC, R. Assmann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23.4.2010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LPCC, R. Assmann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23.4.2010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LPCC, R. Assmann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23.4.2010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23.4.2010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LPCC, R. Assmann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23.4.2010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LPCC, R. Assmann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23.4.2010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LPCC, R. Assmann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23.4.2010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23.4.2010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of LHC Operations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1450"/>
            <a:ext cx="8229600" cy="2368550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R. Assmann</a:t>
            </a:r>
          </a:p>
          <a:p>
            <a:pPr algn="ctr">
              <a:buNone/>
            </a:pPr>
            <a:r>
              <a:rPr lang="en-GB" dirty="0" smtClean="0"/>
              <a:t>for the LHC commissioning team and LHC teams &amp; groups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LPCC 23.4.2010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4114800"/>
            <a:ext cx="9023350" cy="19230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Problem Example I: Too steep current requests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r>
              <a:rPr lang="en-GB" sz="1800" dirty="0" smtClean="0"/>
              <a:t>RQS.A78B2 (17/04) tripped 3 times due to steep current-ramp requests.</a:t>
            </a:r>
          </a:p>
          <a:p>
            <a:r>
              <a:rPr lang="en-GB" sz="1800" dirty="0" smtClean="0"/>
              <a:t>RQS.A56B2 (16/04) tripped once for the same reason</a:t>
            </a:r>
          </a:p>
          <a:p>
            <a:r>
              <a:rPr lang="en-GB" sz="1800" dirty="0" smtClean="0"/>
              <a:t>QPS inductive compensation does  not have time to react.</a:t>
            </a:r>
          </a:p>
          <a:p>
            <a:r>
              <a:rPr lang="en-GB" sz="1800" dirty="0" smtClean="0"/>
              <a:t>V_REF translates directly into U_RES which goes above threshold.</a:t>
            </a:r>
          </a:p>
          <a:p>
            <a:r>
              <a:rPr lang="en-GB" sz="1800" dirty="0" smtClean="0"/>
              <a:t>Functions need to be adjusted / smoothened.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Fixed as found…</a:t>
            </a:r>
          </a:p>
          <a:p>
            <a:r>
              <a:rPr lang="en-GB" sz="2000" dirty="0" smtClean="0"/>
              <a:t>Thanks to </a:t>
            </a:r>
            <a:r>
              <a:rPr lang="en-GB" sz="2000" dirty="0" smtClean="0">
                <a:solidFill>
                  <a:srgbClr val="FF0000"/>
                </a:solidFill>
              </a:rPr>
              <a:t>crucial help from MP3 team on shift</a:t>
            </a:r>
            <a:r>
              <a:rPr lang="en-GB" sz="2000" dirty="0" smtClean="0"/>
              <a:t>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632575"/>
            <a:ext cx="2133600" cy="252413"/>
          </a:xfrm>
        </p:spPr>
        <p:txBody>
          <a:bodyPr/>
          <a:lstStyle/>
          <a:p>
            <a:r>
              <a:rPr lang="en-US" smtClean="0"/>
              <a:t>LPCC, R. Assmann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2895600"/>
            <a:ext cx="2657492" cy="2072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8301" y="2895600"/>
            <a:ext cx="2550899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2911044"/>
            <a:ext cx="2590800" cy="2020824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934200" y="6632575"/>
            <a:ext cx="2133600" cy="252413"/>
          </a:xfrm>
        </p:spPr>
        <p:txBody>
          <a:bodyPr/>
          <a:lstStyle/>
          <a:p>
            <a:fld id="{57C3E7D3-E8A8-4E1B-881E-DBC7929F152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elogbook/eLogbook/attach_reader?attach_id=1073631"/>
          <p:cNvPicPr>
            <a:picLocks noChangeAspect="1" noChangeArrowheads="1"/>
          </p:cNvPicPr>
          <p:nvPr/>
        </p:nvPicPr>
        <p:blipFill>
          <a:blip r:embed="rId2" cstate="print"/>
          <a:srcRect t="46059" r="17925" b="11841"/>
          <a:stretch>
            <a:fillRect/>
          </a:stretch>
        </p:blipFill>
        <p:spPr bwMode="auto">
          <a:xfrm>
            <a:off x="-1" y="1143000"/>
            <a:ext cx="9115425" cy="33528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Problem Example II: </a:t>
            </a:r>
            <a:r>
              <a:rPr lang="en-US" sz="2400" dirty="0" smtClean="0"/>
              <a:t>Discontinuities after incorporation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029200"/>
            <a:ext cx="3660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err="1" smtClean="0">
                <a:sym typeface="Wingdings"/>
              </a:rPr>
              <a:t></a:t>
            </a:r>
            <a:r>
              <a:rPr lang="en-US" sz="2400" dirty="0" smtClean="0">
                <a:sym typeface="Wingdings"/>
              </a:rPr>
              <a:t> Fixed by new software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 bwMode="auto">
          <a:xfrm>
            <a:off x="4114800" y="2133600"/>
            <a:ext cx="914400" cy="914400"/>
          </a:xfrm>
          <a:prstGeom prst="ellipse">
            <a:avLst/>
          </a:pr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Problem Example III: Leftover trims incorporated</a:t>
            </a:r>
            <a:endParaRPr lang="en-US" sz="2800" dirty="0"/>
          </a:p>
        </p:txBody>
      </p:sp>
      <p:pic>
        <p:nvPicPr>
          <p:cNvPr id="7" name="Content Placeholder 6" descr="wrong-incorpor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87" t="43665" r="19739" b="13105"/>
          <a:stretch>
            <a:fillRect/>
          </a:stretch>
        </p:blipFill>
        <p:spPr>
          <a:xfrm>
            <a:off x="39414" y="1219200"/>
            <a:ext cx="9104586" cy="3429000"/>
          </a:xfrm>
        </p:spPr>
      </p:pic>
      <p:sp>
        <p:nvSpPr>
          <p:cNvPr id="8" name="TextBox 7"/>
          <p:cNvSpPr txBox="1"/>
          <p:nvPr/>
        </p:nvSpPr>
        <p:spPr>
          <a:xfrm>
            <a:off x="838200" y="5029200"/>
            <a:ext cx="3541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err="1" smtClean="0">
                <a:sym typeface="Wingdings"/>
              </a:rPr>
              <a:t></a:t>
            </a:r>
            <a:r>
              <a:rPr lang="en-US" sz="2400" dirty="0" smtClean="0">
                <a:sym typeface="Wingdings"/>
              </a:rPr>
              <a:t> Fixed by procedure…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5791200"/>
            <a:ext cx="8778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Many small issues that require to be found and fixed. Each little issue costs 5-6 hours!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8077200" y="1295400"/>
            <a:ext cx="914400" cy="914400"/>
          </a:xfrm>
          <a:prstGeom prst="ellipse">
            <a:avLst/>
          </a:pr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458200" y="2895600"/>
            <a:ext cx="914400" cy="914400"/>
          </a:xfrm>
          <a:prstGeom prst="ellipse">
            <a:avLst/>
          </a:pr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Squeezing and correcting all 4 </a:t>
            </a:r>
            <a:r>
              <a:rPr lang="en-US" dirty="0" err="1" smtClean="0"/>
              <a:t>IR’s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44100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4800600"/>
            <a:ext cx="3143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i="1" dirty="0" smtClean="0"/>
              <a:t>Mike Lamont</a:t>
            </a:r>
            <a:br>
              <a:rPr lang="en-US" sz="1800" i="1" dirty="0" smtClean="0"/>
            </a:br>
            <a:r>
              <a:rPr lang="en-US" sz="1800" i="1" dirty="0" smtClean="0"/>
              <a:t>Gabriel Muller</a:t>
            </a:r>
            <a:br>
              <a:rPr lang="en-US" sz="1800" i="1" dirty="0" smtClean="0"/>
            </a:br>
            <a:r>
              <a:rPr lang="en-US" sz="1800" i="1" dirty="0" smtClean="0"/>
              <a:t>Marek Strzelczyk</a:t>
            </a:r>
            <a:r>
              <a:rPr lang="en-GB" sz="1800" i="1" dirty="0" smtClean="0"/>
              <a:t/>
            </a:r>
            <a:br>
              <a:rPr lang="en-GB" sz="1800" i="1" dirty="0" smtClean="0"/>
            </a:br>
            <a:r>
              <a:rPr lang="en-GB" sz="1800" i="1" dirty="0" smtClean="0"/>
              <a:t>Stefano Redaelli</a:t>
            </a:r>
            <a:br>
              <a:rPr lang="en-GB" sz="1800" i="1" dirty="0" smtClean="0"/>
            </a:br>
            <a:r>
              <a:rPr lang="en-GB" sz="1800" i="1" dirty="0" smtClean="0"/>
              <a:t>Xavier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4038600"/>
            <a:ext cx="32862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21 optics steps!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971800"/>
            <a:ext cx="497162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553200" y="2590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i="1" dirty="0" smtClean="0"/>
              <a:t>Rogelio Tomas et al</a:t>
            </a:r>
            <a:endParaRPr lang="en-GB" sz="1800" i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Squeeze now starts working smoothly!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52400" y="914400"/>
            <a:ext cx="8839201" cy="2895600"/>
            <a:chOff x="152400" y="2057400"/>
            <a:chExt cx="8839201" cy="2895600"/>
          </a:xfrm>
        </p:grpSpPr>
        <p:grpSp>
          <p:nvGrpSpPr>
            <p:cNvPr id="8" name="Group 7"/>
            <p:cNvGrpSpPr/>
            <p:nvPr/>
          </p:nvGrpSpPr>
          <p:grpSpPr>
            <a:xfrm>
              <a:off x="152400" y="2057400"/>
              <a:ext cx="8839201" cy="2895600"/>
              <a:chOff x="88232" y="1981200"/>
              <a:chExt cx="5117432" cy="1676400"/>
            </a:xfrm>
          </p:grpSpPr>
          <p:pic>
            <p:nvPicPr>
              <p:cNvPr id="5" name="Picture 4" descr="squeeze-going.png"/>
              <p:cNvPicPr>
                <a:picLocks noChangeAspect="1"/>
              </p:cNvPicPr>
              <p:nvPr/>
            </p:nvPicPr>
            <p:blipFill>
              <a:blip r:embed="rId2" cstate="print"/>
              <a:srcRect l="965" t="42222" r="91667" b="33333"/>
              <a:stretch>
                <a:fillRect/>
              </a:stretch>
            </p:blipFill>
            <p:spPr>
              <a:xfrm>
                <a:off x="88232" y="1981200"/>
                <a:ext cx="673768" cy="1676400"/>
              </a:xfrm>
              <a:prstGeom prst="rect">
                <a:avLst/>
              </a:prstGeom>
            </p:spPr>
          </p:pic>
          <p:pic>
            <p:nvPicPr>
              <p:cNvPr id="6" name="Picture 5" descr="squeeze-going.png"/>
              <p:cNvPicPr>
                <a:picLocks noChangeAspect="1"/>
              </p:cNvPicPr>
              <p:nvPr/>
            </p:nvPicPr>
            <p:blipFill>
              <a:blip r:embed="rId2" cstate="print"/>
              <a:srcRect l="50000" t="42222" r="1403" b="33333"/>
              <a:stretch>
                <a:fillRect/>
              </a:stretch>
            </p:blipFill>
            <p:spPr>
              <a:xfrm>
                <a:off x="762000" y="1981200"/>
                <a:ext cx="4443664" cy="1676400"/>
              </a:xfrm>
              <a:prstGeom prst="rect">
                <a:avLst/>
              </a:prstGeom>
            </p:spPr>
          </p:pic>
        </p:grpSp>
        <p:pic>
          <p:nvPicPr>
            <p:cNvPr id="7" name="Picture 6" descr="squeeze-going.png"/>
            <p:cNvPicPr>
              <a:picLocks noChangeAspect="1"/>
            </p:cNvPicPr>
            <p:nvPr/>
          </p:nvPicPr>
          <p:blipFill>
            <a:blip r:embed="rId2" cstate="print"/>
            <a:srcRect l="1389" t="42222" r="80001" b="54445"/>
            <a:stretch>
              <a:fillRect/>
            </a:stretch>
          </p:blipFill>
          <p:spPr>
            <a:xfrm>
              <a:off x="228600" y="2057400"/>
              <a:ext cx="5105400" cy="6858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28600" y="396240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ym typeface="Wingdings"/>
              </a:rPr>
              <a:t>Look at 4 most recent fills in last 48 hours!</a:t>
            </a:r>
          </a:p>
          <a:p>
            <a:pPr algn="l"/>
            <a:r>
              <a:rPr lang="en-US" dirty="0" smtClean="0">
                <a:sym typeface="Wingdings"/>
              </a:rPr>
              <a:t>All these fills made it to 3.5 </a:t>
            </a:r>
            <a:r>
              <a:rPr lang="en-US" dirty="0" err="1" smtClean="0">
                <a:sym typeface="Wingdings"/>
              </a:rPr>
              <a:t>TeV</a:t>
            </a:r>
            <a:r>
              <a:rPr lang="en-US" dirty="0" smtClean="0">
                <a:sym typeface="Wingdings"/>
              </a:rPr>
              <a:t> and 2m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b</a:t>
            </a:r>
            <a:r>
              <a:rPr lang="en-US" dirty="0" smtClean="0">
                <a:sym typeface="Wingdings"/>
              </a:rPr>
              <a:t>*!</a:t>
            </a:r>
          </a:p>
          <a:p>
            <a:pPr algn="l"/>
            <a:r>
              <a:rPr lang="en-US" dirty="0" smtClean="0"/>
              <a:t>First two still affected by bugs (intensity loss) but used for qualification study!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Last two fills without any problem, very smooth! </a:t>
            </a:r>
          </a:p>
          <a:p>
            <a:pPr algn="l"/>
            <a:r>
              <a:rPr lang="en-US" dirty="0" smtClean="0"/>
              <a:t>Used for provoked loss tests in preparation for stable beams!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Provoked vertical beam loss on beam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 b="1456"/>
          <a:stretch>
            <a:fillRect/>
          </a:stretch>
        </p:blipFill>
        <p:spPr>
          <a:xfrm>
            <a:off x="69850" y="762000"/>
            <a:ext cx="9074150" cy="4876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7162800" y="1905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69611" y="2190690"/>
            <a:ext cx="58378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IR8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0" y="2190690"/>
            <a:ext cx="58378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IR1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2133600"/>
            <a:ext cx="58378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IR2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2133600"/>
            <a:ext cx="58378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IR5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450186" y="1742303"/>
            <a:ext cx="1628005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Momentum Cleaning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5269586" y="1742303"/>
            <a:ext cx="1628005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Dump Protection Col.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78082" y="5867400"/>
            <a:ext cx="8713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2m optics exposes </a:t>
            </a:r>
            <a:r>
              <a:rPr lang="en-US" b="1" dirty="0" err="1" smtClean="0"/>
              <a:t>IR’s</a:t>
            </a:r>
            <a:r>
              <a:rPr lang="en-US" b="1" dirty="0" smtClean="0"/>
              <a:t> as expected! Protected by tertiary collimators.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541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i="1" dirty="0" smtClean="0"/>
              <a:t>Collimation Team</a:t>
            </a:r>
            <a:endParaRPr lang="en-GB" sz="1800" i="1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 (vertical loss beam 1)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 b="4349"/>
          <a:stretch>
            <a:fillRect/>
          </a:stretch>
        </p:blipFill>
        <p:spPr>
          <a:xfrm>
            <a:off x="114300" y="1066800"/>
            <a:ext cx="8877300" cy="47244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2362200" y="1371600"/>
            <a:ext cx="44958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276600" y="3200400"/>
            <a:ext cx="12954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019800" y="2922588"/>
            <a:ext cx="16764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3048000" y="2286000"/>
            <a:ext cx="182880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5778103" y="2145903"/>
            <a:ext cx="1549400" cy="794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705600" y="2209800"/>
            <a:ext cx="153920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factor 1,000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200400" y="1657290"/>
            <a:ext cx="153920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factor 4,000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827174" y="723900"/>
            <a:ext cx="203256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 smtClean="0"/>
              <a:t>Betatron Cleaning</a:t>
            </a:r>
            <a:endParaRPr lang="en-US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7685724" y="3581400"/>
            <a:ext cx="5438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 smtClean="0"/>
              <a:t>IR8</a:t>
            </a:r>
            <a:endParaRPr lang="en-US" sz="180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rot="5400000">
            <a:off x="3810794" y="2819400"/>
            <a:ext cx="289560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810000" y="4267200"/>
            <a:ext cx="44958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611059" y="3505200"/>
            <a:ext cx="1332541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factor 600,000</a:t>
            </a:r>
            <a:endParaRPr lang="en-US" sz="14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743200" y="1371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48834" y="5943600"/>
            <a:ext cx="7172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sym typeface="Wingdings"/>
              </a:rPr>
              <a:t></a:t>
            </a:r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 OK for stable beams from collimation!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58000" y="55742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i="1" dirty="0" smtClean="0"/>
              <a:t>Collimation Team</a:t>
            </a:r>
            <a:endParaRPr lang="en-GB" sz="1800" i="1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762000"/>
            <a:ext cx="7772400" cy="592244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Provoked asynchronous beam dump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488409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1e-3 leakage to tertiary collimators in </a:t>
            </a:r>
            <a:r>
              <a:rPr lang="en-US" dirty="0" err="1" smtClean="0"/>
              <a:t>IR’s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057400"/>
            <a:ext cx="7511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sym typeface="Wingdings"/>
              </a:rPr>
              <a:t></a:t>
            </a:r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 OK for stable beams from beam dump!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5791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i="1" dirty="0" smtClean="0"/>
              <a:t>Brennan Goddard et al</a:t>
            </a:r>
            <a:endParaRPr lang="en-GB" sz="1800" i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and Outlook Squeeze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r>
              <a:rPr lang="en-US" dirty="0" smtClean="0"/>
              <a:t>Squeeze to 2m for all 4 </a:t>
            </a:r>
            <a:r>
              <a:rPr lang="en-US" dirty="0" err="1" smtClean="0"/>
              <a:t>IR’s</a:t>
            </a:r>
            <a:r>
              <a:rPr lang="en-US" dirty="0" smtClean="0"/>
              <a:t> established.</a:t>
            </a:r>
          </a:p>
          <a:p>
            <a:r>
              <a:rPr lang="en-US" dirty="0" smtClean="0"/>
              <a:t>All </a:t>
            </a:r>
            <a:r>
              <a:rPr lang="en-US" dirty="0" err="1" smtClean="0"/>
              <a:t>IR’s</a:t>
            </a:r>
            <a:r>
              <a:rPr lang="en-US" dirty="0" smtClean="0"/>
              <a:t> steered into collision.</a:t>
            </a:r>
          </a:p>
          <a:p>
            <a:r>
              <a:rPr lang="en-US" dirty="0" smtClean="0"/>
              <a:t>Golden orbit established.</a:t>
            </a:r>
          </a:p>
          <a:p>
            <a:r>
              <a:rPr lang="en-US" dirty="0" smtClean="0"/>
              <a:t>All 16 tertiary collimators adjusted.</a:t>
            </a:r>
          </a:p>
          <a:p>
            <a:r>
              <a:rPr lang="en-US" dirty="0" smtClean="0"/>
              <a:t>Squeezed optics fully qualified for protection.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Next: intensity from 2e10/beam to 3.5e10/beam </a:t>
            </a:r>
          </a:p>
          <a:p>
            <a:r>
              <a:rPr lang="en-US" dirty="0" smtClean="0"/>
              <a:t>Next: </a:t>
            </a:r>
            <a:r>
              <a:rPr lang="en-US" b="1" dirty="0" smtClean="0">
                <a:solidFill>
                  <a:srgbClr val="FF0000"/>
                </a:solidFill>
              </a:rPr>
              <a:t>Stable beams with 10 times luminosity: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			10</a:t>
            </a:r>
            <a:r>
              <a:rPr lang="en-US" b="1" baseline="30000" dirty="0" smtClean="0">
                <a:solidFill>
                  <a:srgbClr val="FF0000"/>
                </a:solidFill>
              </a:rPr>
              <a:t>28</a:t>
            </a:r>
            <a:r>
              <a:rPr lang="en-US" b="1" dirty="0" smtClean="0">
                <a:solidFill>
                  <a:srgbClr val="FF0000"/>
                </a:solidFill>
              </a:rPr>
              <a:t> cm</a:t>
            </a:r>
            <a:r>
              <a:rPr lang="en-US" b="1" baseline="30000" dirty="0" smtClean="0">
                <a:solidFill>
                  <a:srgbClr val="FF0000"/>
                </a:solidFill>
              </a:rPr>
              <a:t>-2</a:t>
            </a:r>
            <a:r>
              <a:rPr lang="en-US" b="1" dirty="0" smtClean="0">
                <a:solidFill>
                  <a:srgbClr val="FF0000"/>
                </a:solidFill>
              </a:rPr>
              <a:t> s</a:t>
            </a:r>
            <a:r>
              <a:rPr lang="en-US" b="1" baseline="30000" dirty="0" smtClean="0">
                <a:solidFill>
                  <a:srgbClr val="FF0000"/>
                </a:solidFill>
              </a:rPr>
              <a:t>-1</a:t>
            </a: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dirty="0" smtClean="0"/>
              <a:t>in reach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Still a lot to go but first steps are most difficult!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 II – Increasing Intensity at 450 GeV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13730" y="2362200"/>
            <a:ext cx="637716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 will be a long story but so far very happy…</a:t>
            </a:r>
          </a:p>
          <a:p>
            <a:r>
              <a:rPr lang="en-US" sz="2400" dirty="0" smtClean="0"/>
              <a:t>This will be the challenge of LHC!</a:t>
            </a:r>
          </a:p>
          <a:p>
            <a:endParaRPr lang="en-US" sz="2400" dirty="0" smtClean="0"/>
          </a:p>
          <a:p>
            <a:r>
              <a:rPr lang="en-US" sz="2400" dirty="0" smtClean="0"/>
              <a:t>Goal: Factor 10 at injection.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 Strategy Last Weeks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812800"/>
            <a:ext cx="5524500" cy="5511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62600" y="2133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i="1" dirty="0" smtClean="0"/>
              <a:t>Mike Lamont et al</a:t>
            </a:r>
            <a:endParaRPr lang="en-GB" sz="1800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Intensity: Number of Bunches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LPCC, R. Assmann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3753" y="1219200"/>
            <a:ext cx="359484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1801" y="1310178"/>
            <a:ext cx="3538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Dump of the 10 bunches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3429000"/>
            <a:ext cx="4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7670" y="3124200"/>
            <a:ext cx="232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factor 10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6019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i="1" dirty="0" smtClean="0"/>
              <a:t>Brennan Goddard et al</a:t>
            </a:r>
            <a:endParaRPr lang="en-GB" sz="1800" i="1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" y="1066800"/>
            <a:ext cx="8810748" cy="3810000"/>
            <a:chOff x="0" y="2057400"/>
            <a:chExt cx="3700514" cy="16002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8625" r="90680" b="32407"/>
            <a:stretch>
              <a:fillRect/>
            </a:stretch>
          </p:blipFill>
          <p:spPr bwMode="auto">
            <a:xfrm>
              <a:off x="0" y="2057400"/>
              <a:ext cx="6858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9029" t="38625" b="32407"/>
            <a:stretch>
              <a:fillRect/>
            </a:stretch>
          </p:blipFill>
          <p:spPr bwMode="auto">
            <a:xfrm>
              <a:off x="685800" y="2057400"/>
              <a:ext cx="3014714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bunch intensity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5791200" y="2743200"/>
            <a:ext cx="1676400" cy="106680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876800" y="2829580"/>
            <a:ext cx="1681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factor 10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5155049"/>
            <a:ext cx="902309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Major success for LHC: 		</a:t>
            </a:r>
            <a:r>
              <a:rPr lang="en-US" b="1" dirty="0" smtClean="0">
                <a:solidFill>
                  <a:srgbClr val="FF0000"/>
                </a:solidFill>
              </a:rPr>
              <a:t>Nominal bunch charge at 450 </a:t>
            </a:r>
            <a:r>
              <a:rPr lang="en-US" b="1" dirty="0" err="1" smtClean="0">
                <a:solidFill>
                  <a:srgbClr val="FF0000"/>
                </a:solidFill>
              </a:rPr>
              <a:t>GeV</a:t>
            </a:r>
            <a:r>
              <a:rPr lang="en-US" b="1" dirty="0" smtClean="0">
                <a:solidFill>
                  <a:srgbClr val="FF0000"/>
                </a:solidFill>
              </a:rPr>
              <a:t>!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				25 hours beam lifetime!</a:t>
            </a:r>
          </a:p>
          <a:p>
            <a:pPr algn="l"/>
            <a:r>
              <a:rPr lang="en-US" dirty="0" smtClean="0"/>
              <a:t>Means: No single bunch show stoppers from dynamic aperture, instabilities, …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447" y="762000"/>
            <a:ext cx="809625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Intensity: Over-Injection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LPCC, R. Assmann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09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Example of over-injection of 1E11 – 40 us integration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50228" y="1459468"/>
            <a:ext cx="265271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Losses from over-injection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 bwMode="auto">
          <a:xfrm rot="5400000">
            <a:off x="4620135" y="1758894"/>
            <a:ext cx="1186545" cy="132635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996447" y="1611868"/>
            <a:ext cx="194290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Losses from TL </a:t>
            </a:r>
          </a:p>
          <a:p>
            <a:pPr algn="ctr"/>
            <a:r>
              <a:rPr lang="en-US" dirty="0" smtClean="0"/>
              <a:t>collimators (X-talk)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H="1">
            <a:off x="1782347" y="2315539"/>
            <a:ext cx="1214342" cy="109966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839686" y="2258201"/>
            <a:ext cx="1795689" cy="121434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172560" y="4497326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TDI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2971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i="1" dirty="0" smtClean="0"/>
              <a:t>Brennan Goddard et al</a:t>
            </a:r>
            <a:endParaRPr lang="en-GB" sz="1800" i="1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 View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650" y="1060450"/>
            <a:ext cx="7124700" cy="4737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2200" y="58028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i="1" dirty="0" smtClean="0"/>
              <a:t>Collimation Team</a:t>
            </a:r>
            <a:endParaRPr lang="en-GB" sz="1800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71600" y="1981200"/>
            <a:ext cx="1828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Transfer line collimator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82579" y="4397514"/>
            <a:ext cx="2637421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Ring magnets with beam loss monitors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Intensity: </a:t>
            </a:r>
            <a:r>
              <a:rPr lang="en-US" dirty="0" err="1" smtClean="0"/>
              <a:t>Emittance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88496" y="866280"/>
            <a:ext cx="8915400" cy="5334000"/>
          </a:xfrm>
        </p:spPr>
        <p:txBody>
          <a:bodyPr/>
          <a:lstStyle/>
          <a:p>
            <a:r>
              <a:rPr lang="en-US" dirty="0" err="1" smtClean="0"/>
              <a:t>Emittances</a:t>
            </a:r>
            <a:r>
              <a:rPr lang="en-US" dirty="0" smtClean="0"/>
              <a:t> versus bunch intensity:</a:t>
            </a:r>
          </a:p>
        </p:txBody>
      </p:sp>
      <p:pic>
        <p:nvPicPr>
          <p:cNvPr id="6" name="Picture 5" descr="2010041601593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3895" y="1383319"/>
            <a:ext cx="7304504" cy="5258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4394537"/>
            <a:ext cx="23229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factor 10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1800" i="1" dirty="0" smtClean="0">
                <a:solidFill>
                  <a:srgbClr val="FF0000"/>
                </a:solidFill>
              </a:rPr>
              <a:t>beyond 1e10 pilot</a:t>
            </a:r>
            <a:endParaRPr lang="en-US" sz="4000" i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895600" y="5410200"/>
            <a:ext cx="518160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934200" y="1219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i="1" dirty="0" smtClean="0"/>
              <a:t>Injection team</a:t>
            </a:r>
            <a:endParaRPr lang="en-GB" sz="1800" i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Intensity: Tune Shift Beam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400" y="762000"/>
            <a:ext cx="8178800" cy="55894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3810000"/>
            <a:ext cx="2326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sz="2800" b="1" dirty="0" err="1" smtClean="0">
                <a:solidFill>
                  <a:srgbClr val="FF0000"/>
                </a:solidFill>
              </a:rPr>
              <a:t>Q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v</a:t>
            </a:r>
            <a:r>
              <a:rPr lang="en-US" sz="2800" b="1" dirty="0" smtClean="0">
                <a:solidFill>
                  <a:srgbClr val="FF0000"/>
                </a:solidFill>
              </a:rPr>
              <a:t> = 0.0015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16002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sz="2800" b="1" dirty="0" err="1" smtClean="0">
                <a:solidFill>
                  <a:srgbClr val="FF0000"/>
                </a:solidFill>
              </a:rPr>
              <a:t>Q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h</a:t>
            </a:r>
            <a:r>
              <a:rPr lang="en-US" sz="2800" b="1" dirty="0" smtClean="0">
                <a:solidFill>
                  <a:srgbClr val="FF0000"/>
                </a:solidFill>
              </a:rPr>
              <a:t> = 0.0005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914400"/>
            <a:ext cx="3733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i="1" dirty="0" smtClean="0"/>
              <a:t>Injection team</a:t>
            </a:r>
            <a:endParaRPr lang="en-GB" sz="1800" i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shift: Measured versus Expected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914400"/>
          <a:ext cx="822960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B1 </a:t>
                      </a:r>
                      <a:r>
                        <a:rPr lang="en-US" sz="2400" dirty="0" err="1" smtClean="0"/>
                        <a:t>meas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B2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meas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Expected</a:t>
                      </a:r>
                      <a:endParaRPr lang="en-US" sz="2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Q</a:t>
                      </a:r>
                      <a:r>
                        <a:rPr lang="en-US" sz="2400" baseline="-25000" dirty="0" err="1" smtClean="0"/>
                        <a:t>h</a:t>
                      </a:r>
                      <a:r>
                        <a:rPr lang="en-US" sz="2400" dirty="0" smtClean="0"/>
                        <a:t> tune</a:t>
                      </a:r>
                      <a:r>
                        <a:rPr lang="en-US" sz="2400" baseline="0" dirty="0" smtClean="0"/>
                        <a:t> shift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5e-4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1.5e-3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Q</a:t>
                      </a:r>
                      <a:r>
                        <a:rPr lang="en-US" sz="2400" baseline="-25000" dirty="0" err="1" smtClean="0"/>
                        <a:t>v</a:t>
                      </a:r>
                      <a:r>
                        <a:rPr lang="en-US" sz="2400" dirty="0" smtClean="0"/>
                        <a:t> tune shift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1.5e-3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2.0e-3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4.5e-4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743200"/>
            <a:ext cx="5179684" cy="3886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8400" y="2971800"/>
            <a:ext cx="2247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1e10 to 1e11 </a:t>
            </a:r>
            <a:r>
              <a:rPr lang="en-US" dirty="0" err="1" smtClean="0"/>
              <a:t>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6019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i="1" dirty="0" smtClean="0"/>
              <a:t>Elias </a:t>
            </a:r>
            <a:r>
              <a:rPr lang="en-US" sz="1800" i="1" dirty="0" err="1" smtClean="0"/>
              <a:t>Metral</a:t>
            </a:r>
            <a:r>
              <a:rPr lang="en-US" sz="1800" i="1" dirty="0" smtClean="0"/>
              <a:t> et al</a:t>
            </a:r>
            <a:endParaRPr lang="en-GB" sz="1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264616" y="3657600"/>
            <a:ext cx="2498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to be studied systematically:</a:t>
            </a:r>
          </a:p>
          <a:p>
            <a:pPr algn="l"/>
            <a:r>
              <a:rPr lang="en-US" b="1" dirty="0" smtClean="0"/>
              <a:t>impedance vs. collimator settings</a:t>
            </a:r>
          </a:p>
          <a:p>
            <a:pPr algn="l"/>
            <a:r>
              <a:rPr lang="en-US" b="1" dirty="0" smtClean="0"/>
              <a:t>other source?</a:t>
            </a:r>
            <a:endParaRPr lang="en-US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PART III – Feedbacks, </a:t>
            </a:r>
            <a:r>
              <a:rPr lang="en-US" sz="2800" dirty="0" err="1" smtClean="0"/>
              <a:t>Emittance</a:t>
            </a:r>
            <a:r>
              <a:rPr lang="en-US" sz="2800" dirty="0" smtClean="0"/>
              <a:t> &amp; OP Issues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05418" y="2362200"/>
            <a:ext cx="3793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…the cure, some issues…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Feedback in Operation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88496" y="866280"/>
            <a:ext cx="8915400" cy="5334000"/>
          </a:xfrm>
        </p:spPr>
        <p:txBody>
          <a:bodyPr/>
          <a:lstStyle/>
          <a:p>
            <a:r>
              <a:rPr lang="en-US" dirty="0" smtClean="0"/>
              <a:t>Tune feedback during ramp:</a:t>
            </a:r>
          </a:p>
        </p:txBody>
      </p:sp>
      <p:pic>
        <p:nvPicPr>
          <p:cNvPr id="7" name="Picture 6" descr="201004170516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8737" y="1353505"/>
            <a:ext cx="7045159" cy="52618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0" y="914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i="1" dirty="0" smtClean="0"/>
              <a:t>Ralph </a:t>
            </a:r>
            <a:r>
              <a:rPr lang="en-US" sz="1800" i="1" dirty="0" err="1" smtClean="0"/>
              <a:t>Steinhagen</a:t>
            </a:r>
            <a:r>
              <a:rPr lang="en-US" sz="1800" i="1" dirty="0" smtClean="0"/>
              <a:t> et al</a:t>
            </a:r>
            <a:endParaRPr lang="en-GB" sz="1800" i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Feedback in Operation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035" y="1066800"/>
            <a:ext cx="839396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48400" y="5867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i="1" dirty="0" smtClean="0"/>
              <a:t>Ralph </a:t>
            </a:r>
            <a:r>
              <a:rPr lang="en-US" sz="1800" i="1" dirty="0" err="1" smtClean="0"/>
              <a:t>Steinhagen</a:t>
            </a:r>
            <a:r>
              <a:rPr lang="en-US" sz="1800" i="1" dirty="0" smtClean="0"/>
              <a:t> et al</a:t>
            </a:r>
            <a:endParaRPr lang="en-GB" sz="1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88845" y="4876800"/>
            <a:ext cx="8626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/>
              <a:t>Maximum orbit change during energy ramp: </a:t>
            </a:r>
            <a:r>
              <a:rPr lang="en-US" sz="2800" b="1" dirty="0" smtClean="0">
                <a:solidFill>
                  <a:srgbClr val="FF0000"/>
                </a:solidFill>
              </a:rPr>
              <a:t>0.08 mm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5562600"/>
          </a:xfrm>
        </p:spPr>
        <p:txBody>
          <a:bodyPr/>
          <a:lstStyle/>
          <a:p>
            <a:r>
              <a:rPr lang="en-US" dirty="0" smtClean="0"/>
              <a:t>The squeeze story: Getting all 4 </a:t>
            </a:r>
            <a:r>
              <a:rPr lang="en-US" dirty="0" err="1" smtClean="0"/>
              <a:t>IR’s</a:t>
            </a:r>
            <a:r>
              <a:rPr lang="en-US" dirty="0" smtClean="0"/>
              <a:t> squeezed to 2m</a:t>
            </a:r>
          </a:p>
          <a:p>
            <a:pPr lvl="1"/>
            <a:r>
              <a:rPr lang="en-US" dirty="0" smtClean="0"/>
              <a:t>IR1 and IR5</a:t>
            </a:r>
          </a:p>
          <a:p>
            <a:pPr lvl="1"/>
            <a:r>
              <a:rPr lang="en-US" dirty="0" smtClean="0"/>
              <a:t>IR8</a:t>
            </a:r>
          </a:p>
          <a:p>
            <a:pPr lvl="1"/>
            <a:r>
              <a:rPr lang="en-US" dirty="0" smtClean="0"/>
              <a:t>IR2</a:t>
            </a:r>
          </a:p>
          <a:p>
            <a:pPr lvl="1"/>
            <a:r>
              <a:rPr lang="en-US" dirty="0" smtClean="0"/>
              <a:t>All 4 </a:t>
            </a:r>
            <a:r>
              <a:rPr lang="en-US" dirty="0" err="1" smtClean="0"/>
              <a:t>IR’s</a:t>
            </a:r>
            <a:r>
              <a:rPr lang="en-US" dirty="0" smtClean="0"/>
              <a:t> at once</a:t>
            </a:r>
          </a:p>
          <a:p>
            <a:pPr lvl="1"/>
            <a:r>
              <a:rPr lang="en-US" dirty="0" smtClean="0"/>
              <a:t>Qualification tests for machine protection</a:t>
            </a:r>
          </a:p>
          <a:p>
            <a:r>
              <a:rPr lang="en-US" dirty="0" smtClean="0"/>
              <a:t>Higher intensity</a:t>
            </a:r>
          </a:p>
          <a:p>
            <a:pPr lvl="1"/>
            <a:r>
              <a:rPr lang="en-US" dirty="0" smtClean="0"/>
              <a:t>Storing 10 bunches at injection</a:t>
            </a:r>
          </a:p>
          <a:p>
            <a:pPr lvl="1"/>
            <a:r>
              <a:rPr lang="en-US" dirty="0" smtClean="0"/>
              <a:t>Storing nominal bunch charge</a:t>
            </a:r>
          </a:p>
          <a:p>
            <a:r>
              <a:rPr lang="en-US" dirty="0" smtClean="0"/>
              <a:t>Feedbacks, </a:t>
            </a:r>
            <a:r>
              <a:rPr lang="en-US" dirty="0" err="1" smtClean="0"/>
              <a:t>emittance</a:t>
            </a:r>
            <a:r>
              <a:rPr lang="en-US" dirty="0" smtClean="0"/>
              <a:t> and operational issues</a:t>
            </a:r>
          </a:p>
          <a:p>
            <a:pPr lvl="1"/>
            <a:r>
              <a:rPr lang="en-US" dirty="0" smtClean="0"/>
              <a:t>Feedbacks</a:t>
            </a:r>
          </a:p>
          <a:p>
            <a:pPr lvl="1"/>
            <a:r>
              <a:rPr lang="en-US" dirty="0" smtClean="0"/>
              <a:t>“Hunt the Hump”</a:t>
            </a:r>
          </a:p>
          <a:p>
            <a:pPr lvl="1"/>
            <a:r>
              <a:rPr lang="en-US" dirty="0" smtClean="0"/>
              <a:t>Multiple beam-induced quench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Transv</a:t>
            </a:r>
            <a:r>
              <a:rPr lang="en-US" dirty="0" smtClean="0"/>
              <a:t>. Damper: Damping Beam Excitations</a:t>
            </a:r>
            <a:endParaRPr lang="en-US" dirty="0"/>
          </a:p>
        </p:txBody>
      </p:sp>
      <p:pic>
        <p:nvPicPr>
          <p:cNvPr id="4" name="Picture 3" descr="100percentQkick_damperO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990600"/>
            <a:ext cx="3962400" cy="2966503"/>
          </a:xfrm>
          <a:prstGeom prst="rect">
            <a:avLst/>
          </a:prstGeom>
        </p:spPr>
      </p:pic>
      <p:pic>
        <p:nvPicPr>
          <p:cNvPr id="5" name="Picture 4" descr="100percentQkick_damper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4832" y="2629317"/>
            <a:ext cx="5342968" cy="4000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3124200"/>
            <a:ext cx="64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32004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495800"/>
            <a:ext cx="3048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Crucial device to keep </a:t>
            </a:r>
            <a:r>
              <a:rPr lang="en-US" sz="2400" dirty="0" err="1" smtClean="0"/>
              <a:t>emittance</a:t>
            </a:r>
            <a:r>
              <a:rPr lang="en-US" sz="2400" dirty="0" smtClean="0"/>
              <a:t> growth under control!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2286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i="1" dirty="0" smtClean="0"/>
              <a:t>Wolfgang </a:t>
            </a:r>
            <a:r>
              <a:rPr lang="en-US" sz="1800" i="1" dirty="0" err="1" smtClean="0"/>
              <a:t>Hoefle</a:t>
            </a:r>
            <a:r>
              <a:rPr lang="en-US" sz="1800" i="1" dirty="0" smtClean="0"/>
              <a:t> et al</a:t>
            </a:r>
            <a:endParaRPr lang="en-GB" sz="1800" i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57351"/>
            <a:ext cx="8390731" cy="549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rot="5400000" flipH="1" flipV="1">
            <a:off x="-190500" y="4076700"/>
            <a:ext cx="3429000" cy="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114300" y="4076700"/>
            <a:ext cx="3429000" cy="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71500" y="4076700"/>
            <a:ext cx="3429000" cy="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2019299" y="4076700"/>
            <a:ext cx="3429000" cy="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200000">
            <a:off x="799662" y="5067738"/>
            <a:ext cx="120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Ramp start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075765" y="5031902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Ramp finish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1285369" y="4810632"/>
            <a:ext cx="1760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Bumps collapsed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3163188" y="5078530"/>
            <a:ext cx="90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VELO in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0" y="1447800"/>
            <a:ext cx="533400" cy="4343400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3258144" y="4819057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LHCb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lumi</a:t>
            </a:r>
            <a:r>
              <a:rPr lang="en-US" dirty="0" smtClean="0">
                <a:solidFill>
                  <a:srgbClr val="0070C0"/>
                </a:solidFill>
              </a:rPr>
              <a:t>-scan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29200" y="1447800"/>
            <a:ext cx="228600" cy="4343400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4355401" y="4864800"/>
            <a:ext cx="156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CMS </a:t>
            </a:r>
            <a:r>
              <a:rPr lang="en-US" dirty="0" err="1" smtClean="0">
                <a:solidFill>
                  <a:srgbClr val="0070C0"/>
                </a:solidFill>
              </a:rPr>
              <a:t>lumi</a:t>
            </a:r>
            <a:r>
              <a:rPr lang="en-US" dirty="0" smtClean="0">
                <a:solidFill>
                  <a:srgbClr val="0070C0"/>
                </a:solidFill>
              </a:rPr>
              <a:t>-scan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600" y="1447800"/>
            <a:ext cx="304800" cy="4343400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4863998" y="4781137"/>
            <a:ext cx="170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ATLAS </a:t>
            </a:r>
            <a:r>
              <a:rPr lang="en-US" dirty="0" err="1" smtClean="0">
                <a:solidFill>
                  <a:srgbClr val="0070C0"/>
                </a:solidFill>
              </a:rPr>
              <a:t>lumi</a:t>
            </a:r>
            <a:r>
              <a:rPr lang="en-US" dirty="0" smtClean="0">
                <a:solidFill>
                  <a:srgbClr val="0070C0"/>
                </a:solidFill>
              </a:rPr>
              <a:t>-scan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19800" y="1447800"/>
            <a:ext cx="304800" cy="4343400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5163730" y="4575229"/>
            <a:ext cx="205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LHCb</a:t>
            </a:r>
            <a:r>
              <a:rPr lang="en-US" dirty="0" smtClean="0">
                <a:solidFill>
                  <a:srgbClr val="0070C0"/>
                </a:solidFill>
              </a:rPr>
              <a:t> 2</a:t>
            </a:r>
            <a:r>
              <a:rPr lang="en-US" baseline="30000" dirty="0" smtClean="0">
                <a:solidFill>
                  <a:srgbClr val="0070C0"/>
                </a:solidFill>
              </a:rPr>
              <a:t>nd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err="1" smtClean="0">
                <a:solidFill>
                  <a:srgbClr val="0070C0"/>
                </a:solidFill>
              </a:rPr>
              <a:t>lumi</a:t>
            </a:r>
            <a:r>
              <a:rPr lang="en-US" dirty="0" smtClean="0">
                <a:solidFill>
                  <a:srgbClr val="0070C0"/>
                </a:solidFill>
              </a:rPr>
              <a:t>-scan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Emittance</a:t>
            </a:r>
            <a:r>
              <a:rPr lang="en-US" dirty="0" smtClean="0"/>
              <a:t> Growth: Still a Problem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6286512" y="6357958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Mirko Pojer</a:t>
            </a:r>
            <a:endParaRPr lang="en-GB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LPCC, R. Assmann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rot="5400000" flipH="1" flipV="1">
            <a:off x="6744494" y="3848100"/>
            <a:ext cx="1904206" cy="794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6399751" y="3429000"/>
            <a:ext cx="1296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factor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-780581" y="3113339"/>
            <a:ext cx="21459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Emittance</a:t>
            </a:r>
            <a:endParaRPr lang="en-US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962400" y="6019800"/>
            <a:ext cx="10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Time</a:t>
            </a:r>
            <a:endParaRPr lang="en-US" sz="2800" b="1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 Drops with “Quiet”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111750"/>
          </a:xfrm>
        </p:spPr>
        <p:txBody>
          <a:bodyPr/>
          <a:lstStyle/>
          <a:p>
            <a:r>
              <a:rPr lang="en-US" dirty="0" smtClean="0"/>
              <a:t>Our friend the hump on the lifetime - ~ 7 minute period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LPCC, R. Assmann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481527" cy="239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90800" y="3657600"/>
            <a:ext cx="4031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sym typeface="Wingdings"/>
              </a:rPr>
              <a:t>Hunt the Hump!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572000"/>
            <a:ext cx="2625703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24200" y="4614208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The hump is a </a:t>
            </a:r>
            <a:r>
              <a:rPr lang="en-US" sz="2400" dirty="0" smtClean="0">
                <a:solidFill>
                  <a:srgbClr val="FF0000"/>
                </a:solidFill>
              </a:rPr>
              <a:t>vertical excitation on the beam</a:t>
            </a:r>
            <a:r>
              <a:rPr lang="en-US" sz="2400" dirty="0" smtClean="0"/>
              <a:t> that has a </a:t>
            </a:r>
            <a:r>
              <a:rPr lang="en-US" sz="2400" dirty="0" smtClean="0">
                <a:solidFill>
                  <a:srgbClr val="FF0000"/>
                </a:solidFill>
              </a:rPr>
              <a:t>fast frequency component</a:t>
            </a:r>
            <a:r>
              <a:rPr lang="en-US" sz="2400" dirty="0" smtClean="0"/>
              <a:t> (therefore visible as “hump” in the tune spectrum and a </a:t>
            </a:r>
            <a:r>
              <a:rPr lang="en-US" sz="2400" dirty="0" smtClean="0">
                <a:solidFill>
                  <a:srgbClr val="FF0000"/>
                </a:solidFill>
              </a:rPr>
              <a:t>slow moving frequency component (7 min)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Magnet Quench from Injected Pulse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35024" y="759336"/>
            <a:ext cx="8915400" cy="5334000"/>
          </a:xfrm>
        </p:spPr>
        <p:txBody>
          <a:bodyPr/>
          <a:lstStyle/>
          <a:p>
            <a:r>
              <a:rPr lang="en-US" dirty="0" smtClean="0"/>
              <a:t>Losses in Sector12 at 450 </a:t>
            </a:r>
            <a:r>
              <a:rPr lang="en-US" dirty="0" err="1" smtClean="0"/>
              <a:t>GeV</a:t>
            </a:r>
            <a:r>
              <a:rPr lang="en-US" dirty="0" smtClean="0"/>
              <a:t> injection (1e10 </a:t>
            </a:r>
            <a:r>
              <a:rPr lang="en-US" dirty="0" err="1" smtClean="0"/>
              <a:t>p</a:t>
            </a:r>
            <a:r>
              <a:rPr lang="en-US" dirty="0" smtClean="0"/>
              <a:t>):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Debugging of operational procedures…</a:t>
            </a:r>
          </a:p>
        </p:txBody>
      </p:sp>
      <p:pic>
        <p:nvPicPr>
          <p:cNvPr id="6" name="Picture 5" descr="20100418224905.png"/>
          <p:cNvPicPr>
            <a:picLocks noChangeAspect="1"/>
          </p:cNvPicPr>
          <p:nvPr/>
        </p:nvPicPr>
        <p:blipFill>
          <a:blip r:embed="rId3" cstate="print"/>
          <a:srcRect t="30433" b="37024"/>
          <a:stretch>
            <a:fillRect/>
          </a:stretch>
        </p:blipFill>
        <p:spPr>
          <a:xfrm>
            <a:off x="0" y="1524000"/>
            <a:ext cx="9195738" cy="205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3962400"/>
            <a:ext cx="8497939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First injection into machine with some magnets </a:t>
            </a:r>
            <a:r>
              <a:rPr lang="en-US" sz="2400" dirty="0" err="1" smtClean="0"/>
              <a:t>mis</a:t>
            </a:r>
            <a:r>
              <a:rPr lang="en-US" sz="2400" dirty="0" smtClean="0"/>
              <a:t>-powered.</a:t>
            </a:r>
          </a:p>
          <a:p>
            <a:pPr algn="l"/>
            <a:r>
              <a:rPr lang="en-US" sz="2400" dirty="0" smtClean="0"/>
              <a:t>First injection always with pilot beam to exclude damage.</a:t>
            </a:r>
          </a:p>
          <a:p>
            <a:pPr algn="l"/>
            <a:r>
              <a:rPr lang="en-US" sz="2400" dirty="0" smtClean="0"/>
              <a:t>Collimation cannot protect for strong local kicks!</a:t>
            </a: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867400"/>
          </a:xfrm>
        </p:spPr>
        <p:txBody>
          <a:bodyPr/>
          <a:lstStyle/>
          <a:p>
            <a:r>
              <a:rPr lang="en-US" dirty="0" smtClean="0"/>
              <a:t>Our “baby” (the LHC) learns walking surprisingly fast:</a:t>
            </a:r>
          </a:p>
          <a:p>
            <a:pPr lvl="1"/>
            <a:r>
              <a:rPr lang="en-US" dirty="0" smtClean="0"/>
              <a:t>Routine ramps with </a:t>
            </a:r>
            <a:r>
              <a:rPr lang="en-US" dirty="0" smtClean="0">
                <a:solidFill>
                  <a:srgbClr val="FF0000"/>
                </a:solidFill>
              </a:rPr>
              <a:t>2e10 </a:t>
            </a:r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 to 3.5 </a:t>
            </a:r>
            <a:r>
              <a:rPr lang="en-US" dirty="0" err="1" smtClean="0">
                <a:solidFill>
                  <a:srgbClr val="FF0000"/>
                </a:solidFill>
              </a:rPr>
              <a:t>TeV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(just below safe beam limit).</a:t>
            </a:r>
          </a:p>
          <a:p>
            <a:pPr lvl="1"/>
            <a:r>
              <a:rPr lang="en-US" dirty="0" smtClean="0"/>
              <a:t>Squeeze in all </a:t>
            </a:r>
            <a:r>
              <a:rPr lang="en-US" dirty="0" smtClean="0">
                <a:solidFill>
                  <a:srgbClr val="FF0000"/>
                </a:solidFill>
              </a:rPr>
              <a:t>4 </a:t>
            </a:r>
            <a:r>
              <a:rPr lang="en-US" dirty="0" err="1" smtClean="0">
                <a:solidFill>
                  <a:srgbClr val="FF0000"/>
                </a:solidFill>
              </a:rPr>
              <a:t>IR’s</a:t>
            </a:r>
            <a:r>
              <a:rPr lang="en-US" dirty="0" smtClean="0">
                <a:solidFill>
                  <a:srgbClr val="FF0000"/>
                </a:solidFill>
              </a:rPr>
              <a:t> to 2m 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* </a:t>
            </a:r>
            <a:r>
              <a:rPr lang="en-US" dirty="0" smtClean="0"/>
              <a:t>starts to run smoothly (smallest 2010).</a:t>
            </a:r>
          </a:p>
          <a:p>
            <a:pPr lvl="1"/>
            <a:r>
              <a:rPr lang="en-US" dirty="0" smtClean="0"/>
              <a:t>Squeezed optics fully </a:t>
            </a:r>
            <a:r>
              <a:rPr lang="en-US" dirty="0" smtClean="0">
                <a:solidFill>
                  <a:srgbClr val="FF0000"/>
                </a:solidFill>
              </a:rPr>
              <a:t>qualified for protection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IR’s</a:t>
            </a:r>
            <a:r>
              <a:rPr lang="en-US" dirty="0" smtClean="0">
                <a:sym typeface="Wingdings"/>
              </a:rPr>
              <a:t> protected by collimation as foreseen.</a:t>
            </a:r>
            <a:endParaRPr lang="en-US" dirty="0" smtClean="0"/>
          </a:p>
          <a:p>
            <a:pPr lvl="1"/>
            <a:r>
              <a:rPr lang="en-US" dirty="0" smtClean="0"/>
              <a:t>Tonight/tomorrow:</a:t>
            </a:r>
            <a:br>
              <a:rPr lang="en-US" dirty="0" smtClean="0"/>
            </a:br>
            <a:r>
              <a:rPr lang="en-US" dirty="0" smtClean="0"/>
              <a:t>Stable beams: </a:t>
            </a:r>
            <a:r>
              <a:rPr lang="en-US" b="1" dirty="0" smtClean="0">
                <a:solidFill>
                  <a:srgbClr val="FF0000"/>
                </a:solidFill>
              </a:rPr>
              <a:t>unsafe 3.5 </a:t>
            </a:r>
            <a:r>
              <a:rPr lang="en-US" b="1" dirty="0" err="1" smtClean="0">
                <a:solidFill>
                  <a:srgbClr val="FF0000"/>
                </a:solidFill>
              </a:rPr>
              <a:t>TeV</a:t>
            </a:r>
            <a:r>
              <a:rPr lang="en-US" b="1" dirty="0" smtClean="0">
                <a:solidFill>
                  <a:srgbClr val="FF0000"/>
                </a:solidFill>
              </a:rPr>
              <a:t> beam, all </a:t>
            </a:r>
            <a:r>
              <a:rPr lang="en-US" b="1" dirty="0" err="1" smtClean="0">
                <a:solidFill>
                  <a:srgbClr val="FF0000"/>
                </a:solidFill>
              </a:rPr>
              <a:t>IR’s</a:t>
            </a:r>
            <a:r>
              <a:rPr lang="en-US" b="1" dirty="0" smtClean="0">
                <a:solidFill>
                  <a:srgbClr val="FF0000"/>
                </a:solidFill>
              </a:rPr>
              <a:t> squeezed to 2m </a:t>
            </a:r>
            <a:r>
              <a:rPr lang="en-US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Luminosity at </a:t>
            </a:r>
            <a:r>
              <a:rPr lang="en-US" b="1" dirty="0" smtClean="0">
                <a:solidFill>
                  <a:srgbClr val="FF0000"/>
                </a:solidFill>
              </a:rPr>
              <a:t>10</a:t>
            </a:r>
            <a:r>
              <a:rPr lang="en-US" b="1" baseline="30000" dirty="0" smtClean="0">
                <a:solidFill>
                  <a:srgbClr val="FF0000"/>
                </a:solidFill>
              </a:rPr>
              <a:t>28</a:t>
            </a:r>
            <a:r>
              <a:rPr lang="en-US" b="1" dirty="0" smtClean="0">
                <a:solidFill>
                  <a:srgbClr val="FF0000"/>
                </a:solidFill>
              </a:rPr>
              <a:t> cm</a:t>
            </a:r>
            <a:r>
              <a:rPr lang="en-US" b="1" baseline="30000" dirty="0" smtClean="0">
                <a:solidFill>
                  <a:srgbClr val="FF0000"/>
                </a:solidFill>
              </a:rPr>
              <a:t>-2</a:t>
            </a:r>
            <a:r>
              <a:rPr lang="en-US" b="1" dirty="0" smtClean="0">
                <a:solidFill>
                  <a:srgbClr val="FF0000"/>
                </a:solidFill>
              </a:rPr>
              <a:t> s</a:t>
            </a:r>
            <a:r>
              <a:rPr lang="en-US" b="1" baseline="30000" dirty="0" smtClean="0">
                <a:solidFill>
                  <a:srgbClr val="FF0000"/>
                </a:solidFill>
              </a:rPr>
              <a:t>-1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In parallel important progress towards higher intensities:</a:t>
            </a:r>
          </a:p>
          <a:p>
            <a:pPr lvl="1"/>
            <a:r>
              <a:rPr lang="en-US" dirty="0" smtClean="0"/>
              <a:t>Stored </a:t>
            </a:r>
            <a:r>
              <a:rPr lang="en-US" dirty="0" smtClean="0">
                <a:solidFill>
                  <a:srgbClr val="FF0000"/>
                </a:solidFill>
              </a:rPr>
              <a:t>nominal bunch intensity at 450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with excellent lifetimes.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Multiple bunches </a:t>
            </a:r>
            <a:r>
              <a:rPr lang="en-US" dirty="0" smtClean="0"/>
              <a:t>stored.</a:t>
            </a:r>
          </a:p>
          <a:p>
            <a:pPr lvl="1"/>
            <a:r>
              <a:rPr lang="en-US" dirty="0" smtClean="0"/>
              <a:t>Various </a:t>
            </a:r>
            <a:r>
              <a:rPr lang="en-US" dirty="0" smtClean="0">
                <a:solidFill>
                  <a:srgbClr val="FF0000"/>
                </a:solidFill>
              </a:rPr>
              <a:t>feedbacks</a:t>
            </a:r>
            <a:r>
              <a:rPr lang="en-US" dirty="0" smtClean="0"/>
              <a:t> running. </a:t>
            </a:r>
            <a:r>
              <a:rPr lang="en-US" dirty="0" smtClean="0">
                <a:solidFill>
                  <a:srgbClr val="FF0000"/>
                </a:solidFill>
              </a:rPr>
              <a:t>Instrumentation, RF, </a:t>
            </a:r>
            <a:r>
              <a:rPr lang="en-US" dirty="0" err="1" smtClean="0">
                <a:solidFill>
                  <a:srgbClr val="FF0000"/>
                </a:solidFill>
              </a:rPr>
              <a:t>cryo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dirty="0" smtClean="0"/>
              <a:t> … very good!</a:t>
            </a:r>
          </a:p>
          <a:p>
            <a:pPr lvl="1"/>
            <a:r>
              <a:rPr lang="en-US" dirty="0" smtClean="0"/>
              <a:t>Seeing and addressing issues: </a:t>
            </a:r>
            <a:r>
              <a:rPr lang="en-US" dirty="0" err="1" smtClean="0">
                <a:solidFill>
                  <a:srgbClr val="FF0000"/>
                </a:solidFill>
              </a:rPr>
              <a:t>emittance</a:t>
            </a:r>
            <a:r>
              <a:rPr lang="en-US" dirty="0" smtClean="0">
                <a:solidFill>
                  <a:srgbClr val="FF0000"/>
                </a:solidFill>
              </a:rPr>
              <a:t> growth, hump, thresholds, impedance, operational issues, …</a:t>
            </a:r>
          </a:p>
          <a:p>
            <a:r>
              <a:rPr lang="en-US" dirty="0" smtClean="0"/>
              <a:t>Remember, LHC is still a baby (for beam). So we try to guide it carefully the first steps… (we do not want to fall)</a:t>
            </a:r>
          </a:p>
          <a:p>
            <a:endParaRPr lang="en-US" dirty="0" smtClean="0">
              <a:solidFill>
                <a:srgbClr val="00009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144000" cy="3193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 l="9375" t="6000" r="6250" b="7000"/>
          <a:stretch>
            <a:fillRect/>
          </a:stretch>
        </p:blipFill>
        <p:spPr>
          <a:xfrm>
            <a:off x="4038600" y="1752599"/>
            <a:ext cx="13716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 – Squeeze IP Beam Size @3.5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838200"/>
            <a:ext cx="73013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 a long story but with a happy ending…</a:t>
            </a:r>
          </a:p>
          <a:p>
            <a:r>
              <a:rPr lang="en-US" sz="2400" dirty="0" smtClean="0"/>
              <a:t>This is one of the most complex stages of operation!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419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FF0000"/>
                </a:solidFill>
              </a:rPr>
              <a:t>Change of beam optics to reduce beam size at the interaction points.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Goal for 2010 beam size reduction: factor ~2.2 for each plane</a:t>
            </a:r>
            <a:br>
              <a:rPr lang="en-US" sz="2000" dirty="0" smtClean="0"/>
            </a:br>
            <a:r>
              <a:rPr lang="en-US" sz="2000" dirty="0" smtClean="0"/>
              <a:t>(factor 5 in IP beta):</a:t>
            </a:r>
            <a:br>
              <a:rPr lang="en-US" sz="2000" dirty="0" smtClean="0"/>
            </a:br>
            <a:r>
              <a:rPr lang="en-US" sz="2000" dirty="0" smtClean="0"/>
              <a:t>				</a:t>
            </a:r>
            <a:r>
              <a:rPr lang="en-US" sz="2000" dirty="0" err="1" smtClean="0">
                <a:sym typeface="Wingdings"/>
              </a:rPr>
              <a:t></a:t>
            </a:r>
            <a:r>
              <a:rPr lang="en-US" sz="2000" dirty="0" smtClean="0">
                <a:sym typeface="Wingdings"/>
              </a:rPr>
              <a:t> factor 5 higher luminosity</a:t>
            </a:r>
            <a:endParaRPr lang="en-US" sz="2000" dirty="0" smtClean="0"/>
          </a:p>
          <a:p>
            <a:pPr>
              <a:spcAft>
                <a:spcPts val="1200"/>
              </a:spcAft>
            </a:pPr>
            <a:r>
              <a:rPr lang="en-US" sz="2000" dirty="0" smtClean="0"/>
              <a:t>This is a change in </a:t>
            </a:r>
            <a:r>
              <a:rPr lang="en-US" sz="2000" dirty="0" err="1" smtClean="0">
                <a:latin typeface="Symbol" charset="2"/>
                <a:cs typeface="Symbol" charset="2"/>
              </a:rPr>
              <a:t>b</a:t>
            </a:r>
            <a:r>
              <a:rPr lang="en-US" sz="2000" dirty="0" smtClean="0"/>
              <a:t>* by a factor ~5! Complex control of all IR power converters plus precision corrections.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At the same time the beam size at the triplets around the experiments increases significantly:	</a:t>
            </a:r>
            <a:br>
              <a:rPr lang="en-US" sz="2000" dirty="0" smtClean="0"/>
            </a:br>
            <a:r>
              <a:rPr lang="en-US" sz="2000" dirty="0" smtClean="0"/>
              <a:t>				</a:t>
            </a:r>
            <a:r>
              <a:rPr lang="en-US" sz="2000" dirty="0" err="1" smtClean="0">
                <a:sym typeface="Wingdings"/>
              </a:rPr>
              <a:t></a:t>
            </a:r>
            <a:r>
              <a:rPr lang="en-US" sz="2000" dirty="0" smtClean="0">
                <a:sym typeface="Wingdings"/>
              </a:rPr>
              <a:t> triplets become aperture bottlenecks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ym typeface="Wingdings"/>
              </a:rPr>
              <a:t>Protection of triplets and experiments against beam loss must be carefully verified before stable beams.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Squeezing and correcting IR1 &amp; IR5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8288" y="866280"/>
            <a:ext cx="8915400" cy="5334000"/>
          </a:xfrm>
        </p:spPr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-beat for Beam1 @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2m after correction using IR5 Q2:</a:t>
            </a:r>
          </a:p>
        </p:txBody>
      </p:sp>
      <p:pic>
        <p:nvPicPr>
          <p:cNvPr id="6" name="Picture 5" descr="201004131503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456559"/>
            <a:ext cx="6682534" cy="48680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6248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i="1" dirty="0" smtClean="0"/>
              <a:t>Rogelio Tomas et al</a:t>
            </a:r>
            <a:endParaRPr lang="en-GB" sz="1800" i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CMS Luminosity Optimization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2"/>
            <a:ext cx="6953218" cy="544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79959" y="6324600"/>
            <a:ext cx="1111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S. White</a:t>
            </a:r>
            <a:endParaRPr lang="en-US" sz="18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and CMS Improvement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838200"/>
            <a:ext cx="4385782" cy="3055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2566" y="838200"/>
            <a:ext cx="4771434" cy="3276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2053" y="4114800"/>
            <a:ext cx="172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M. Ferro-</a:t>
            </a:r>
            <a:r>
              <a:rPr lang="en-US" sz="1800" i="1" dirty="0" err="1" smtClean="0"/>
              <a:t>Luzzi</a:t>
            </a:r>
            <a:endParaRPr lang="en-US" sz="1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24795" y="4876800"/>
            <a:ext cx="89095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Increase after squeeze: Factor 4-4.5 (to be compared with expected factor 5)</a:t>
            </a:r>
          </a:p>
          <a:p>
            <a:pPr algn="l"/>
            <a:r>
              <a:rPr lang="en-US" dirty="0" smtClean="0"/>
              <a:t>Luminosity up to 5×10</a:t>
            </a:r>
            <a:r>
              <a:rPr lang="en-US" baseline="30000" dirty="0" smtClean="0"/>
              <a:t>27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Squeezing and correcting IR8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8288" y="866280"/>
            <a:ext cx="8915400" cy="5334000"/>
          </a:xfrm>
        </p:spPr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-beat for Beam1 after squeeze and @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2m in IR8 after </a:t>
            </a:r>
          </a:p>
          <a:p>
            <a:pPr>
              <a:buNone/>
            </a:pPr>
            <a:r>
              <a:rPr lang="en-US" dirty="0" smtClean="0"/>
              <a:t>    correction of Q5:</a:t>
            </a:r>
          </a:p>
        </p:txBody>
      </p:sp>
      <p:pic>
        <p:nvPicPr>
          <p:cNvPr id="7" name="Picture 6" descr="201004132144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6293582" cy="4584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0" y="61838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i="1" dirty="0" smtClean="0"/>
              <a:t>Rogelio Tomas et al</a:t>
            </a:r>
            <a:endParaRPr lang="en-GB" sz="1800" i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Squeezing and correcting IR2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35024" y="759336"/>
            <a:ext cx="8915400" cy="5334000"/>
          </a:xfrm>
        </p:spPr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-beat for Beam1 at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>
                <a:latin typeface="Symbol" charset="2"/>
                <a:cs typeface="Symbol" charset="2"/>
              </a:rPr>
              <a:t>*</a:t>
            </a:r>
            <a:r>
              <a:rPr lang="en-US" dirty="0" smtClean="0"/>
              <a:t> = 2m in IR2 (all other </a:t>
            </a:r>
            <a:r>
              <a:rPr lang="en-US" dirty="0" err="1" smtClean="0"/>
              <a:t>IPS</a:t>
            </a:r>
            <a:r>
              <a:rPr lang="en-US" dirty="0" smtClean="0"/>
              <a:t> at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>
                <a:latin typeface="Symbol" charset="2"/>
                <a:cs typeface="Symbol" charset="2"/>
              </a:rPr>
              <a:t>*</a:t>
            </a:r>
            <a:r>
              <a:rPr lang="en-US" dirty="0" smtClean="0"/>
              <a:t> = 2m):</a:t>
            </a:r>
          </a:p>
        </p:txBody>
      </p:sp>
      <p:pic>
        <p:nvPicPr>
          <p:cNvPr id="6" name="Picture 5" descr="2010041723143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429629"/>
            <a:ext cx="6688221" cy="48187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5867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i="1" dirty="0" smtClean="0"/>
              <a:t>Rogelio Tomas et al</a:t>
            </a:r>
            <a:endParaRPr lang="en-GB" sz="1800" i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32979</TotalTime>
  <Words>1282</Words>
  <Application>Microsoft Office PowerPoint</Application>
  <PresentationFormat>On-screen Show (4:3)</PresentationFormat>
  <Paragraphs>323</Paragraphs>
  <Slides>35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Pixel</vt:lpstr>
      <vt:lpstr>Status of LHC Operations</vt:lpstr>
      <vt:lpstr>Commissioning Strategy Last Weeks</vt:lpstr>
      <vt:lpstr>Outline</vt:lpstr>
      <vt:lpstr>PART I – Squeeze IP Beam Size @3.5 TeV</vt:lpstr>
      <vt:lpstr>Step 1: Squeezing and correcting IR1 &amp; IR5</vt:lpstr>
      <vt:lpstr>Example: CMS Luminosity Optimization</vt:lpstr>
      <vt:lpstr>ATLAS and CMS Improvement </vt:lpstr>
      <vt:lpstr>Step 2: Squeezing and correcting IR8</vt:lpstr>
      <vt:lpstr>Step 3: Squeezing and correcting IR2</vt:lpstr>
      <vt:lpstr>Problem Example I: Too steep current requests</vt:lpstr>
      <vt:lpstr>Problem Example II: Discontinuities after incorporation</vt:lpstr>
      <vt:lpstr>Problem Example III: Leftover trims incorporated</vt:lpstr>
      <vt:lpstr>Step 4: Squeezing and correcting all 4 IR’s</vt:lpstr>
      <vt:lpstr>Squeeze now starts working smoothly!</vt:lpstr>
      <vt:lpstr>Provoked vertical beam loss on beam 1</vt:lpstr>
      <vt:lpstr>Zoom (vertical loss beam 1)</vt:lpstr>
      <vt:lpstr>Provoked asynchronous beam dump</vt:lpstr>
      <vt:lpstr>Status and Outlook Squeeze</vt:lpstr>
      <vt:lpstr>PART II – Increasing Intensity at 450 GeV</vt:lpstr>
      <vt:lpstr>Increase Intensity: Number of Bunches</vt:lpstr>
      <vt:lpstr>Increasing bunch intensity</vt:lpstr>
      <vt:lpstr>Increase Intensity: Over-Injection</vt:lpstr>
      <vt:lpstr>Tunnel View</vt:lpstr>
      <vt:lpstr>Increase Intensity: Emittance</vt:lpstr>
      <vt:lpstr>Increase Intensity: Tune Shift Beam 1</vt:lpstr>
      <vt:lpstr>Tune shift: Measured versus Expected</vt:lpstr>
      <vt:lpstr>PART III – Feedbacks, Emittance &amp; OP Issues</vt:lpstr>
      <vt:lpstr>Tune Feedback in Operation</vt:lpstr>
      <vt:lpstr>Orbit Feedback in Operation</vt:lpstr>
      <vt:lpstr>Transv. Damper: Damping Beam Excitations</vt:lpstr>
      <vt:lpstr>Emittance Growth: Still a Problem</vt:lpstr>
      <vt:lpstr>Lifetime Drops with “Quiet” Beam</vt:lpstr>
      <vt:lpstr>4 Magnet Quench from Injected Pulse</vt:lpstr>
      <vt:lpstr>Conclusion</vt:lpstr>
      <vt:lpstr>Thank you for your attention!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meddahi</cp:lastModifiedBy>
  <cp:revision>1763</cp:revision>
  <dcterms:created xsi:type="dcterms:W3CDTF">2010-04-22T20:59:11Z</dcterms:created>
  <dcterms:modified xsi:type="dcterms:W3CDTF">2010-04-23T12:17:55Z</dcterms:modified>
</cp:coreProperties>
</file>