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Slides/notesSlide6.xml" ContentType="application/vnd.openxmlformats-officedocument.presentationml.notesSlide+xml"/>
  <Default Extension="gif" ContentType="image/gif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69" r:id="rId1"/>
  </p:sldMasterIdLst>
  <p:notesMasterIdLst>
    <p:notesMasterId r:id="rId33"/>
  </p:notesMasterIdLst>
  <p:handoutMasterIdLst>
    <p:handoutMasterId r:id="rId34"/>
  </p:handoutMasterIdLst>
  <p:sldIdLst>
    <p:sldId id="836" r:id="rId2"/>
    <p:sldId id="859" r:id="rId3"/>
    <p:sldId id="868" r:id="rId4"/>
    <p:sldId id="861" r:id="rId5"/>
    <p:sldId id="894" r:id="rId6"/>
    <p:sldId id="870" r:id="rId7"/>
    <p:sldId id="873" r:id="rId8"/>
    <p:sldId id="871" r:id="rId9"/>
    <p:sldId id="893" r:id="rId10"/>
    <p:sldId id="882" r:id="rId11"/>
    <p:sldId id="883" r:id="rId12"/>
    <p:sldId id="887" r:id="rId13"/>
    <p:sldId id="888" r:id="rId14"/>
    <p:sldId id="889" r:id="rId15"/>
    <p:sldId id="891" r:id="rId16"/>
    <p:sldId id="892" r:id="rId17"/>
    <p:sldId id="896" r:id="rId18"/>
    <p:sldId id="895" r:id="rId19"/>
    <p:sldId id="874" r:id="rId20"/>
    <p:sldId id="877" r:id="rId21"/>
    <p:sldId id="897" r:id="rId22"/>
    <p:sldId id="898" r:id="rId23"/>
    <p:sldId id="899" r:id="rId24"/>
    <p:sldId id="900" r:id="rId25"/>
    <p:sldId id="901" r:id="rId26"/>
    <p:sldId id="876" r:id="rId27"/>
    <p:sldId id="875" r:id="rId28"/>
    <p:sldId id="886" r:id="rId29"/>
    <p:sldId id="884" r:id="rId30"/>
    <p:sldId id="902" r:id="rId31"/>
    <p:sldId id="903" r:id="rId32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8000"/>
    <a:srgbClr val="FF0000"/>
    <a:srgbClr val="99FF99"/>
    <a:srgbClr val="0000FF"/>
    <a:srgbClr val="FFCCCC"/>
    <a:srgbClr val="9FCAFF"/>
    <a:srgbClr val="DDDDDD"/>
    <a:srgbClr val="99FFCC"/>
    <a:srgbClr val="33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7971" autoAdjust="0"/>
    <p:restoredTop sz="95262" autoAdjust="0"/>
  </p:normalViewPr>
  <p:slideViewPr>
    <p:cSldViewPr>
      <p:cViewPr>
        <p:scale>
          <a:sx n="100" d="100"/>
          <a:sy n="100" d="100"/>
        </p:scale>
        <p:origin x="-904" y="24"/>
      </p:cViewPr>
      <p:guideLst>
        <p:guide orient="horz" pos="2160"/>
        <p:guide pos="51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1544C-6647-7A44-A30B-40518DF4CE46}" type="datetimeFigureOut">
              <a:rPr lang="en-US" smtClean="0"/>
              <a:pPr/>
              <a:t>4/21/10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DEE20-7222-3F4B-902C-214D1A5332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1EE94C69-A77A-4829-890D-081FF2A6740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20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21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22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24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26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29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56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9-3-10</a:t>
            </a:r>
            <a:endParaRPr lang="en-US"/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LHC status </a:t>
            </a:r>
            <a:endParaRPr lang="en-US"/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42080964-D815-4D51-9BE1-AC88875DFB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DD70A9-BAE9-49B5-BB4A-4022358022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9-3-10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8FBF62-69F5-429E-9AEA-628EF2B298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9-3-10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status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C49955D0-AFF1-4FD6-B1E6-F241286C4CD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9-3-10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status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4F3283CE-86ED-4A5A-9952-48D6A180EE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9-3-10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lhc logo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04788" y="6553200"/>
            <a:ext cx="1199009" cy="19843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9-3-10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764402" y="6553200"/>
            <a:ext cx="5615189" cy="198438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LHC status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33851" y="6553200"/>
            <a:ext cx="495837" cy="198438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5548BC7-4E35-4494-AD1E-CD52997EA5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C3E7D3-E8A8-4E1B-881E-DBC7929F152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9-3-10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E0ED20-7A76-4972-AE92-35B37E6320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9-3-10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3C834-58DF-41D7-88B7-80F9B44404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9-3-10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 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E1D296-40C6-4194-BE1B-ED8CF69751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9-3-10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9-3-10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627ED7-E218-4887-B885-6131837B13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9-3-10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5E8A60-F04D-4DB5-AB5E-D47017D00F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9-3-10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6E6735-74B0-4165-999F-8C826942DD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9-3-10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LHC status 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fld id="{212BBE4B-11BF-433F-B4D5-C48334632E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9-3-10</a:t>
            </a:r>
            <a:endParaRPr lang="en-US" dirty="0"/>
          </a:p>
        </p:txBody>
      </p:sp>
      <p:sp>
        <p:nvSpPr>
          <p:cNvPr id="24593" name="Line 17"/>
          <p:cNvSpPr>
            <a:spLocks noChangeShapeType="1"/>
          </p:cNvSpPr>
          <p:nvPr userDrawn="1"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594" name="Picture 18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Status with Beam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GB" dirty="0" smtClean="0"/>
              <a:t>R. Assmann</a:t>
            </a:r>
          </a:p>
          <a:p>
            <a:pPr algn="ctr">
              <a:buNone/>
            </a:pPr>
            <a:r>
              <a:rPr lang="en-GB" dirty="0" smtClean="0"/>
              <a:t>LMC</a:t>
            </a:r>
            <a:r>
              <a:rPr lang="en-GB" dirty="0" smtClean="0"/>
              <a:t> 21.4.2010</a:t>
            </a:r>
          </a:p>
          <a:p>
            <a:pPr algn="ctr">
              <a:buNone/>
            </a:pPr>
            <a:endParaRPr lang="en-GB" dirty="0" smtClean="0"/>
          </a:p>
          <a:p>
            <a:pPr algn="ctr">
              <a:buNone/>
            </a:pPr>
            <a:r>
              <a:rPr lang="en-GB" sz="2000" dirty="0" smtClean="0"/>
              <a:t>Week 16 machine coordinators: M. Lamont, R. Assmann, M. </a:t>
            </a:r>
            <a:r>
              <a:rPr lang="en-GB" sz="2000" dirty="0" err="1" smtClean="0"/>
              <a:t>Meddahi</a:t>
            </a:r>
            <a:endParaRPr lang="en-GB" sz="2000" dirty="0" smtClean="0"/>
          </a:p>
          <a:p>
            <a:pPr algn="ctr">
              <a:buNone/>
            </a:pPr>
            <a:r>
              <a:rPr lang="en-GB" sz="2000" dirty="0" smtClean="0"/>
              <a:t>Week 15 </a:t>
            </a:r>
            <a:r>
              <a:rPr lang="en-GB" sz="2000" dirty="0" smtClean="0"/>
              <a:t>machine coordinators:</a:t>
            </a:r>
            <a:r>
              <a:rPr lang="en-GB" sz="2000" dirty="0" smtClean="0"/>
              <a:t> O. </a:t>
            </a:r>
            <a:r>
              <a:rPr lang="en-GB" sz="2000" dirty="0" err="1" smtClean="0"/>
              <a:t>Bruening</a:t>
            </a:r>
            <a:r>
              <a:rPr lang="en-GB" sz="2000" dirty="0" smtClean="0"/>
              <a:t>, J. </a:t>
            </a:r>
            <a:r>
              <a:rPr lang="en-GB" sz="2000" dirty="0" err="1" smtClean="0"/>
              <a:t>Wenninger</a:t>
            </a:r>
            <a:endParaRPr lang="en-GB" sz="2000" dirty="0" smtClean="0"/>
          </a:p>
          <a:p>
            <a:pPr algn="ctr">
              <a:buNone/>
            </a:pPr>
            <a:endParaRPr lang="en-GB" dirty="0" smtClean="0"/>
          </a:p>
          <a:p>
            <a:pPr algn="ctr">
              <a:buNone/>
            </a:pPr>
            <a:r>
              <a:rPr lang="en-GB" dirty="0" smtClean="0"/>
              <a:t>Thanks to </a:t>
            </a:r>
            <a:r>
              <a:rPr lang="en-GB" dirty="0" err="1" smtClean="0"/>
              <a:t>EIC’s</a:t>
            </a:r>
            <a:r>
              <a:rPr lang="en-GB" dirty="0" smtClean="0"/>
              <a:t>, system experts and other machine coordinators!</a:t>
            </a:r>
            <a:r>
              <a:rPr lang="en-GB" dirty="0" smtClean="0"/>
              <a:t> </a:t>
            </a:r>
            <a:endParaRPr lang="en-GB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Squeezing IR2 (Saturday </a:t>
            </a:r>
            <a:r>
              <a:rPr lang="en-US" dirty="0" smtClean="0"/>
              <a:t>17.4</a:t>
            </a:r>
            <a:r>
              <a:rPr lang="en-US" dirty="0" smtClean="0"/>
              <a:t>.)</a:t>
            </a:r>
            <a:endParaRPr lang="en-US" dirty="0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35024" y="759336"/>
            <a:ext cx="8915400" cy="5334000"/>
          </a:xfrm>
        </p:spPr>
        <p:txBody>
          <a:bodyPr/>
          <a:lstStyle/>
          <a:p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-beat for Beam1 at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baseline="30000" dirty="0" smtClean="0">
                <a:latin typeface="Symbol" charset="2"/>
                <a:cs typeface="Symbol" charset="2"/>
              </a:rPr>
              <a:t>*</a:t>
            </a:r>
            <a:r>
              <a:rPr lang="en-US" dirty="0" smtClean="0"/>
              <a:t> = 2m in IR2 (all other </a:t>
            </a:r>
            <a:r>
              <a:rPr lang="en-US" dirty="0" err="1" smtClean="0"/>
              <a:t>IPS</a:t>
            </a:r>
            <a:r>
              <a:rPr lang="en-US" dirty="0" smtClean="0"/>
              <a:t> at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baseline="30000" dirty="0" smtClean="0">
                <a:latin typeface="Symbol" charset="2"/>
                <a:cs typeface="Symbol" charset="2"/>
              </a:rPr>
              <a:t>*</a:t>
            </a:r>
            <a:r>
              <a:rPr lang="en-US" dirty="0" smtClean="0"/>
              <a:t> = 2m):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10</a:t>
            </a:fld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icture 5" descr="2010041723143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579" y="1219419"/>
            <a:ext cx="7526421" cy="54226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34200" y="6248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i="1" dirty="0" smtClean="0"/>
              <a:t>Rogelio Tomas et al</a:t>
            </a:r>
            <a:endParaRPr lang="en-GB" sz="18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Squeezing IR2 (Saturday </a:t>
            </a:r>
            <a:r>
              <a:rPr lang="en-US" dirty="0" smtClean="0"/>
              <a:t>17.4</a:t>
            </a:r>
            <a:r>
              <a:rPr lang="en-US" dirty="0" smtClean="0"/>
              <a:t>.)</a:t>
            </a:r>
            <a:endParaRPr lang="en-US" dirty="0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35024" y="759336"/>
            <a:ext cx="8915400" cy="5334000"/>
          </a:xfrm>
        </p:spPr>
        <p:txBody>
          <a:bodyPr/>
          <a:lstStyle/>
          <a:p>
            <a:r>
              <a:rPr lang="en-US" dirty="0" smtClean="0"/>
              <a:t>Coupling for Beam1 at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baseline="30000" dirty="0" smtClean="0">
                <a:latin typeface="Symbol" charset="2"/>
                <a:cs typeface="Symbol" charset="2"/>
              </a:rPr>
              <a:t>*</a:t>
            </a:r>
            <a:r>
              <a:rPr lang="en-US" dirty="0" smtClean="0"/>
              <a:t> = 2m in IR2 (all other </a:t>
            </a:r>
            <a:r>
              <a:rPr lang="en-US" dirty="0" err="1" smtClean="0"/>
              <a:t>IPS</a:t>
            </a:r>
            <a:r>
              <a:rPr lang="en-US" dirty="0" smtClean="0"/>
              <a:t> at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baseline="30000" dirty="0" smtClean="0">
                <a:latin typeface="Symbol" charset="2"/>
                <a:cs typeface="Symbol" charset="2"/>
              </a:rPr>
              <a:t>*</a:t>
            </a:r>
            <a:r>
              <a:rPr lang="en-US" dirty="0" smtClean="0"/>
              <a:t> = 2m):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11</a:t>
            </a:fld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icture 5" descr="2010041723123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947" y="1229049"/>
            <a:ext cx="7513053" cy="541305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Squeezing all 4 </a:t>
            </a:r>
            <a:r>
              <a:rPr lang="en-US" dirty="0" err="1" smtClean="0"/>
              <a:t>IR’s</a:t>
            </a:r>
            <a:r>
              <a:rPr lang="en-US" dirty="0" smtClean="0"/>
              <a:t> (Tuesday 20.4.)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20-4-10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928670"/>
            <a:ext cx="441007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867400" y="4800600"/>
            <a:ext cx="3143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/>
              <a:t>Mike Lamont</a:t>
            </a:r>
            <a:br>
              <a:rPr lang="en-US" sz="1800" dirty="0" smtClean="0"/>
            </a:br>
            <a:r>
              <a:rPr lang="en-US" sz="1800" dirty="0" smtClean="0"/>
              <a:t>Gabriel </a:t>
            </a:r>
            <a:r>
              <a:rPr lang="en-US" sz="1800" dirty="0" smtClean="0"/>
              <a:t>Muller</a:t>
            </a:r>
            <a:br>
              <a:rPr lang="en-US" sz="1800" dirty="0" smtClean="0"/>
            </a:br>
            <a:r>
              <a:rPr lang="en-US" sz="1800" dirty="0" smtClean="0"/>
              <a:t>Marek Strzelczyk</a:t>
            </a: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 smtClean="0"/>
              <a:t>Stefano Redaelli</a:t>
            </a:r>
            <a:br>
              <a:rPr lang="en-GB" sz="1800" dirty="0" smtClean="0"/>
            </a:br>
            <a:r>
              <a:rPr lang="en-GB" sz="1800" dirty="0" smtClean="0"/>
              <a:t>Xavier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4348" y="4714884"/>
            <a:ext cx="36433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Lot going on out there 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Einmal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keinmal</a:t>
            </a:r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Squeezing all 4 </a:t>
            </a:r>
            <a:r>
              <a:rPr lang="en-GB" dirty="0" err="1" smtClean="0"/>
              <a:t>IR’s</a:t>
            </a:r>
            <a:r>
              <a:rPr lang="en-GB" dirty="0" smtClean="0"/>
              <a:t> (Tuesday 20.4.)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20-4-10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785794"/>
            <a:ext cx="714380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124200" y="1752600"/>
            <a:ext cx="44875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/>
              <a:t>Tune Swings &amp; Beta Beat</a:t>
            </a:r>
            <a:endParaRPr lang="en-US" sz="28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Squeezing all 4 </a:t>
            </a:r>
            <a:r>
              <a:rPr lang="en-GB" dirty="0" err="1" smtClean="0"/>
              <a:t>IR’s</a:t>
            </a:r>
            <a:r>
              <a:rPr lang="en-GB" dirty="0" smtClean="0"/>
              <a:t> (Tuesday 20.4.)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20-4-10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14422"/>
            <a:ext cx="8627284" cy="2576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8600" y="4110097"/>
            <a:ext cx="8610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smtClean="0"/>
              <a:t>Lifetime – stepping through to 5 </a:t>
            </a:r>
            <a:r>
              <a:rPr lang="en-US" sz="3200" dirty="0" err="1" smtClean="0"/>
              <a:t>m</a:t>
            </a:r>
            <a:endParaRPr lang="en-US" sz="3200" dirty="0" smtClean="0"/>
          </a:p>
          <a:p>
            <a:pPr algn="l"/>
            <a:r>
              <a:rPr lang="en-US" sz="3200" dirty="0" smtClean="0"/>
              <a:t>Squeeze for virgin (uncorrected) machine</a:t>
            </a:r>
          </a:p>
          <a:p>
            <a:pPr algn="l"/>
            <a:r>
              <a:rPr lang="en-US" sz="3200" dirty="0" smtClean="0"/>
              <a:t>Knobs from last week then dialed in</a:t>
            </a:r>
            <a:endParaRPr lang="en-GB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Squeezing all 4 </a:t>
            </a:r>
            <a:r>
              <a:rPr lang="en-GB" dirty="0" err="1" smtClean="0"/>
              <a:t>IR’s</a:t>
            </a:r>
            <a:r>
              <a:rPr lang="en-GB" dirty="0" smtClean="0"/>
              <a:t> (Tuesday 20.4.)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20-4-10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42918"/>
            <a:ext cx="8277225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96000" y="648866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i="1" dirty="0" smtClean="0"/>
              <a:t>Rogelio Tomas et al</a:t>
            </a:r>
            <a:endParaRPr lang="en-GB" sz="1800" i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Squeezing all 4 </a:t>
            </a:r>
            <a:r>
              <a:rPr lang="en-GB" dirty="0" err="1" smtClean="0"/>
              <a:t>IR’s</a:t>
            </a:r>
            <a:r>
              <a:rPr lang="en-GB" dirty="0" smtClean="0"/>
              <a:t> (Tuesday 20.4.)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20-4-10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857232"/>
            <a:ext cx="7567637" cy="5451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19800" y="63246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i="1" dirty="0" smtClean="0"/>
              <a:t>Rogelio Tomas et al</a:t>
            </a:r>
            <a:endParaRPr lang="en-GB" sz="1800" i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and Outlook Squeeze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Squeeze to 2m for all 4 </a:t>
            </a:r>
            <a:r>
              <a:rPr lang="en-US" dirty="0" err="1" smtClean="0"/>
              <a:t>IR’s</a:t>
            </a:r>
            <a:r>
              <a:rPr lang="en-US" dirty="0" smtClean="0"/>
              <a:t> established.</a:t>
            </a:r>
          </a:p>
          <a:p>
            <a:r>
              <a:rPr lang="en-US" dirty="0" smtClean="0"/>
              <a:t>All </a:t>
            </a:r>
            <a:r>
              <a:rPr lang="en-US" dirty="0" err="1" smtClean="0"/>
              <a:t>IR’s</a:t>
            </a:r>
            <a:r>
              <a:rPr lang="en-US" dirty="0" smtClean="0"/>
              <a:t> steered into collision.</a:t>
            </a:r>
          </a:p>
          <a:p>
            <a:r>
              <a:rPr lang="en-US" dirty="0" smtClean="0"/>
              <a:t>Golden orbit established.</a:t>
            </a:r>
          </a:p>
          <a:p>
            <a:r>
              <a:rPr lang="en-US" dirty="0" smtClean="0"/>
              <a:t>10 out of 16 tertiary collimators adjusted.</a:t>
            </a:r>
          </a:p>
          <a:p>
            <a:endParaRPr lang="en-US" dirty="0" smtClean="0"/>
          </a:p>
          <a:p>
            <a:r>
              <a:rPr lang="en-US" dirty="0" smtClean="0"/>
              <a:t>To do: 6 missing tertiary collimators</a:t>
            </a:r>
          </a:p>
          <a:p>
            <a:r>
              <a:rPr lang="en-US" dirty="0" smtClean="0"/>
              <a:t>To do: qualification for beam dump and protection</a:t>
            </a:r>
          </a:p>
          <a:p>
            <a:endParaRPr lang="en-US" dirty="0" smtClean="0"/>
          </a:p>
          <a:p>
            <a:r>
              <a:rPr lang="en-US" dirty="0" smtClean="0"/>
              <a:t>Then: intensity from 2e10/beam to 3.5e10/beam </a:t>
            </a:r>
          </a:p>
          <a:p>
            <a:r>
              <a:rPr lang="en-US" dirty="0" smtClean="0"/>
              <a:t>Then: Stable beams with 10 times luminosity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9-3-10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PART II – Increasing Intensity at 450 GeV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9-3-10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13730" y="2362200"/>
            <a:ext cx="637716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… will be a long story but so far very happy…</a:t>
            </a:r>
          </a:p>
          <a:p>
            <a:r>
              <a:rPr lang="en-US" sz="2400" dirty="0" smtClean="0"/>
              <a:t>This will be the challenge of LHC!</a:t>
            </a:r>
          </a:p>
          <a:p>
            <a:endParaRPr lang="en-US" sz="2400" dirty="0" smtClean="0"/>
          </a:p>
          <a:p>
            <a:r>
              <a:rPr lang="en-US" sz="2400" dirty="0" smtClean="0"/>
              <a:t>Goal: Factor 10 at injection.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Increase Intensity: Number of Bunches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Safe Machine Parameters System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19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53753" y="1219200"/>
            <a:ext cx="3594847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41801" y="1310178"/>
            <a:ext cx="3538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Dump of the 10 bunches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3429000"/>
            <a:ext cx="45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77670" y="3124200"/>
            <a:ext cx="2322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factor 10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60198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i="1" dirty="0" smtClean="0"/>
              <a:t>Brennan Goddard et al</a:t>
            </a:r>
            <a:endParaRPr lang="en-GB" sz="1800" i="1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Setup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59436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Tunes (</a:t>
            </a:r>
            <a:r>
              <a:rPr lang="en-US" dirty="0" err="1" smtClean="0"/>
              <a:t>h/v</a:t>
            </a:r>
            <a:r>
              <a:rPr lang="en-US" dirty="0" smtClean="0"/>
              <a:t>): 		0.28/0.31 (</a:t>
            </a:r>
            <a:r>
              <a:rPr lang="en-US" dirty="0" err="1" smtClean="0"/>
              <a:t>inj</a:t>
            </a:r>
            <a:r>
              <a:rPr lang="en-US" dirty="0" smtClean="0"/>
              <a:t>/ramp) </a:t>
            </a:r>
            <a:br>
              <a:rPr lang="en-US" dirty="0" smtClean="0"/>
            </a:br>
            <a:r>
              <a:rPr lang="en-US" dirty="0" smtClean="0"/>
              <a:t>				</a:t>
            </a:r>
            <a:r>
              <a:rPr lang="en-US" dirty="0" err="1" smtClean="0"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 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0.31/0.32 </a:t>
            </a:r>
            <a:r>
              <a:rPr lang="en-US" dirty="0" smtClean="0">
                <a:sym typeface="Wingdings"/>
              </a:rPr>
              <a:t>(collision)</a:t>
            </a: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Chromaticity: 		</a:t>
            </a:r>
            <a:r>
              <a:rPr lang="en-US" b="1" dirty="0" smtClean="0">
                <a:solidFill>
                  <a:srgbClr val="FF0000"/>
                </a:solidFill>
              </a:rPr>
              <a:t>10</a:t>
            </a:r>
            <a:r>
              <a:rPr lang="en-US" dirty="0" smtClean="0"/>
              <a:t> (</a:t>
            </a:r>
            <a:r>
              <a:rPr lang="en-US" dirty="0" err="1" smtClean="0"/>
              <a:t>inj</a:t>
            </a:r>
            <a:r>
              <a:rPr lang="en-US" dirty="0" smtClean="0"/>
              <a:t>) </a:t>
            </a:r>
            <a:r>
              <a:rPr lang="en-US" dirty="0" err="1" smtClean="0"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 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3-4</a:t>
            </a:r>
            <a:r>
              <a:rPr lang="en-US" dirty="0" smtClean="0">
                <a:sym typeface="Wingdings"/>
              </a:rPr>
              <a:t> (3.5 </a:t>
            </a:r>
            <a:r>
              <a:rPr lang="en-US" dirty="0" err="1" smtClean="0">
                <a:sym typeface="Wingdings"/>
              </a:rPr>
              <a:t>TeV</a:t>
            </a:r>
            <a:r>
              <a:rPr lang="en-US" dirty="0" smtClean="0">
                <a:sym typeface="Wingdings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ym typeface="Wingdings"/>
              </a:rPr>
              <a:t>Coupling: 			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0.001 – 0.002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ym typeface="Wingdings"/>
              </a:rPr>
              <a:t>Orbit:			golden orbit established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ym typeface="Wingdings"/>
              </a:rPr>
              <a:t>Orbit peak change:	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~1 mm </a:t>
            </a:r>
            <a:r>
              <a:rPr lang="en-US" dirty="0" smtClean="0">
                <a:sym typeface="Wingdings"/>
              </a:rPr>
              <a:t>during ramp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ym typeface="Wingdings"/>
              </a:rPr>
              <a:t>Orbit stability:		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~130 </a:t>
            </a:r>
            <a:r>
              <a:rPr lang="en-US" b="1" dirty="0" smtClean="0">
                <a:solidFill>
                  <a:srgbClr val="FF0000"/>
                </a:solidFill>
                <a:latin typeface="Symbol" charset="2"/>
                <a:cs typeface="Symbol" charset="2"/>
                <a:sym typeface="Wingdings"/>
              </a:rPr>
              <a:t>m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m over 12 </a:t>
            </a:r>
            <a:r>
              <a:rPr lang="en-US" b="1" dirty="0" err="1" smtClean="0">
                <a:solidFill>
                  <a:srgbClr val="FF0000"/>
                </a:solidFill>
                <a:sym typeface="Wingdings"/>
              </a:rPr>
              <a:t>h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(uncorrected)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ym typeface="Wingdings"/>
              </a:rPr>
              <a:t>Collimation, TCDQ:	mostly </a:t>
            </a:r>
            <a:r>
              <a:rPr lang="en-US" dirty="0" err="1" smtClean="0">
                <a:sym typeface="Wingdings"/>
              </a:rPr>
              <a:t>intermed</a:t>
            </a:r>
            <a:r>
              <a:rPr lang="en-US" dirty="0" smtClean="0">
                <a:sym typeface="Wingdings"/>
              </a:rPr>
              <a:t>. at 3.5 </a:t>
            </a:r>
            <a:r>
              <a:rPr lang="en-US" dirty="0" err="1" smtClean="0">
                <a:sym typeface="Wingdings"/>
              </a:rPr>
              <a:t>TeV</a:t>
            </a:r>
            <a:r>
              <a:rPr lang="en-US" dirty="0" smtClean="0">
                <a:sym typeface="Wingdings"/>
              </a:rPr>
              <a:t>: 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≥ 6 </a:t>
            </a:r>
            <a:r>
              <a:rPr lang="en-US" b="1" dirty="0" err="1" smtClean="0">
                <a:solidFill>
                  <a:srgbClr val="FF0000"/>
                </a:solidFill>
                <a:latin typeface="Symbol" charset="2"/>
                <a:cs typeface="Symbol" charset="2"/>
                <a:sym typeface="Wingdings"/>
              </a:rPr>
              <a:t>s</a:t>
            </a:r>
            <a:endParaRPr lang="en-US" dirty="0" smtClean="0">
              <a:sym typeface="Wingdings"/>
            </a:endParaRPr>
          </a:p>
          <a:p>
            <a:pPr>
              <a:spcAft>
                <a:spcPts val="600"/>
              </a:spcAft>
            </a:pPr>
            <a:r>
              <a:rPr lang="en-US" dirty="0" smtClean="0">
                <a:sym typeface="Wingdings"/>
              </a:rPr>
              <a:t>Intensity:			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2.2e10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in 2 </a:t>
            </a:r>
            <a:r>
              <a:rPr lang="en-US" dirty="0" smtClean="0">
                <a:sym typeface="Wingdings"/>
              </a:rPr>
              <a:t>bunches @ 3.5 </a:t>
            </a:r>
            <a:r>
              <a:rPr lang="en-US" dirty="0" err="1" smtClean="0">
                <a:sym typeface="Wingdings"/>
              </a:rPr>
              <a:t>TeV</a:t>
            </a:r>
            <a:r>
              <a:rPr lang="en-US" dirty="0" smtClean="0">
                <a:sym typeface="Wingdings"/>
              </a:rPr>
              <a:t/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				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1.1e11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</a:t>
            </a:r>
            <a:r>
              <a:rPr lang="en-US" dirty="0" smtClean="0">
                <a:sym typeface="Wingdings"/>
              </a:rPr>
              <a:t>/bunch @ 450 </a:t>
            </a:r>
            <a:r>
              <a:rPr lang="en-US" dirty="0" err="1" smtClean="0">
                <a:sym typeface="Wingdings"/>
              </a:rPr>
              <a:t>GeV</a:t>
            </a:r>
            <a:endParaRPr lang="en-US" dirty="0" smtClean="0">
              <a:sym typeface="Wingdings"/>
            </a:endParaRPr>
          </a:p>
          <a:p>
            <a:pPr>
              <a:spcAft>
                <a:spcPts val="600"/>
              </a:spcAft>
            </a:pPr>
            <a:r>
              <a:rPr lang="en-US" dirty="0" smtClean="0">
                <a:sym typeface="Wingdings"/>
              </a:rPr>
              <a:t>Beta*:			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~ 10 </a:t>
            </a:r>
            <a:r>
              <a:rPr lang="en-US" b="1" dirty="0" err="1" smtClean="0">
                <a:solidFill>
                  <a:srgbClr val="FF0000"/>
                </a:solidFill>
                <a:sym typeface="Wingdings"/>
              </a:rPr>
              <a:t>m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sym typeface="Wingdings"/>
              </a:rPr>
              <a:t>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 2 </a:t>
            </a:r>
            <a:r>
              <a:rPr lang="en-US" b="1" dirty="0" err="1" smtClean="0">
                <a:solidFill>
                  <a:srgbClr val="FF0000"/>
                </a:solidFill>
                <a:sym typeface="Wingdings"/>
              </a:rPr>
              <a:t>m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in </a:t>
            </a:r>
            <a:r>
              <a:rPr lang="en-US" dirty="0" smtClean="0">
                <a:sym typeface="Wingdings"/>
              </a:rPr>
              <a:t>all 4 </a:t>
            </a:r>
            <a:r>
              <a:rPr lang="en-US" dirty="0" err="1" smtClean="0">
                <a:sym typeface="Wingdings"/>
              </a:rPr>
              <a:t>IR’s</a:t>
            </a:r>
            <a:endParaRPr lang="en-US" dirty="0" smtClean="0">
              <a:sym typeface="Wingding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9-3-10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6447" y="762000"/>
            <a:ext cx="8096250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Increase Intensity: Over-Injection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Safe Machine Parameters System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20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6096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Example of over-injection of 1E11 – 40 us integration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50228" y="1459468"/>
            <a:ext cx="2652714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Losses from over-injection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 bwMode="auto">
          <a:xfrm rot="5400000">
            <a:off x="4620135" y="1758894"/>
            <a:ext cx="1186545" cy="132635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996447" y="1611868"/>
            <a:ext cx="1942904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Losses from TL </a:t>
            </a:r>
          </a:p>
          <a:p>
            <a:pPr algn="ctr"/>
            <a:r>
              <a:rPr lang="en-US" dirty="0" smtClean="0"/>
              <a:t>collimators (X-talk)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rot="16200000" flipH="1">
            <a:off x="1782347" y="2315539"/>
            <a:ext cx="1214342" cy="109966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1839686" y="2258201"/>
            <a:ext cx="1795689" cy="121434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4172560" y="4497326"/>
            <a:ext cx="755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TDI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48400" y="29718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i="1" dirty="0" smtClean="0"/>
              <a:t>Brennan Goddard et al</a:t>
            </a:r>
            <a:endParaRPr lang="en-GB" sz="1800" i="1" dirty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Increase Intensity: Bunch Intensity</a:t>
            </a:r>
            <a:endParaRPr lang="en-US" dirty="0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88496" y="866280"/>
            <a:ext cx="8915400" cy="5334000"/>
          </a:xfrm>
        </p:spPr>
        <p:txBody>
          <a:bodyPr/>
          <a:lstStyle/>
          <a:p>
            <a:r>
              <a:rPr lang="en-US" dirty="0" err="1" smtClean="0"/>
              <a:t>Emittances</a:t>
            </a:r>
            <a:r>
              <a:rPr lang="en-US" dirty="0" smtClean="0"/>
              <a:t> versus bunch intensity: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21</a:t>
            </a:fld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icture 5" descr="2010041601593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895" y="1383319"/>
            <a:ext cx="7304504" cy="52587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43400" y="4394537"/>
            <a:ext cx="23229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factor 10</a:t>
            </a:r>
            <a:br>
              <a:rPr lang="en-US" sz="4000" b="1" dirty="0" smtClean="0">
                <a:solidFill>
                  <a:srgbClr val="FF0000"/>
                </a:solidFill>
              </a:rPr>
            </a:br>
            <a:r>
              <a:rPr lang="en-US" sz="1800" i="1" dirty="0" smtClean="0">
                <a:solidFill>
                  <a:srgbClr val="FF0000"/>
                </a:solidFill>
              </a:rPr>
              <a:t>beyond 5e9 pilot</a:t>
            </a:r>
            <a:endParaRPr lang="en-US" sz="4000" i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2895600" y="5410200"/>
            <a:ext cx="5181600" cy="158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6096000" y="1219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i="1" dirty="0" smtClean="0"/>
              <a:t>Brennan Goddard et al</a:t>
            </a:r>
            <a:endParaRPr lang="en-GB" sz="18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Increase Intensity: Bunch Intensity</a:t>
            </a:r>
            <a:endParaRPr lang="en-US" dirty="0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88496" y="866280"/>
            <a:ext cx="8915400" cy="5334000"/>
          </a:xfrm>
        </p:spPr>
        <p:txBody>
          <a:bodyPr/>
          <a:lstStyle/>
          <a:p>
            <a:r>
              <a:rPr lang="en-US" dirty="0" smtClean="0"/>
              <a:t>Tune shift versus bunch intensity: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22</a:t>
            </a:fld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icture 5" descr="2010041602012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053" y="1468260"/>
            <a:ext cx="7339597" cy="50341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86200" y="4316749"/>
            <a:ext cx="23229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factor 10</a:t>
            </a:r>
            <a:br>
              <a:rPr lang="en-US" sz="4000" b="1" dirty="0" smtClean="0">
                <a:solidFill>
                  <a:srgbClr val="FF0000"/>
                </a:solidFill>
              </a:rPr>
            </a:br>
            <a:r>
              <a:rPr lang="en-US" sz="1800" i="1" dirty="0" smtClean="0">
                <a:solidFill>
                  <a:srgbClr val="FF0000"/>
                </a:solidFill>
              </a:rPr>
              <a:t>beyond 5e9 pilot</a:t>
            </a:r>
            <a:endParaRPr lang="en-US" sz="4000" i="1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3352800" y="5332412"/>
            <a:ext cx="4495800" cy="158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6096000" y="1219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i="1" dirty="0" smtClean="0"/>
              <a:t>Brennan Goddard et al</a:t>
            </a:r>
            <a:endParaRPr lang="en-GB" sz="18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III – Observations &amp;Achievements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9-3-10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464892" y="2362200"/>
            <a:ext cx="6474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… lot’s of things studied/achieved in parallel…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Tune Feedback Operational</a:t>
            </a:r>
            <a:endParaRPr lang="en-US" dirty="0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88496" y="866280"/>
            <a:ext cx="8915400" cy="5334000"/>
          </a:xfrm>
        </p:spPr>
        <p:txBody>
          <a:bodyPr/>
          <a:lstStyle/>
          <a:p>
            <a:r>
              <a:rPr lang="en-US" dirty="0" smtClean="0"/>
              <a:t>Tune feedback during ramp: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24</a:t>
            </a:fld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7" name="Picture 6" descr="2010041705164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8737" y="1353505"/>
            <a:ext cx="7045159" cy="52618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77000" y="914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i="1" dirty="0" smtClean="0"/>
              <a:t>Ralph </a:t>
            </a:r>
            <a:r>
              <a:rPr lang="en-US" sz="1800" i="1" dirty="0" err="1" smtClean="0"/>
              <a:t>Steinhagen</a:t>
            </a:r>
            <a:r>
              <a:rPr lang="en-US" sz="1800" i="1" dirty="0" smtClean="0"/>
              <a:t> et al</a:t>
            </a:r>
            <a:endParaRPr lang="en-GB" sz="18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 Feedback Operational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20-4-10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14488"/>
            <a:ext cx="8393965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248400" y="5867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i="1" dirty="0" smtClean="0"/>
              <a:t>Ralph </a:t>
            </a:r>
            <a:r>
              <a:rPr lang="en-US" sz="1800" i="1" dirty="0" err="1" smtClean="0"/>
              <a:t>Steinhagen</a:t>
            </a:r>
            <a:r>
              <a:rPr lang="en-US" sz="1800" i="1" dirty="0" smtClean="0"/>
              <a:t> et al</a:t>
            </a:r>
            <a:endParaRPr lang="en-GB" sz="1800" i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Collimation Operational</a:t>
            </a:r>
            <a:endParaRPr lang="en-US" dirty="0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88496" y="866280"/>
            <a:ext cx="8915400" cy="5334000"/>
          </a:xfrm>
        </p:spPr>
        <p:txBody>
          <a:bodyPr/>
          <a:lstStyle/>
          <a:p>
            <a:r>
              <a:rPr lang="en-US" dirty="0" smtClean="0"/>
              <a:t>Losses during AC dipole measurements: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26</a:t>
            </a:fld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7" name="Picture 6" descr="201004151454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0200"/>
            <a:ext cx="9144000" cy="36480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5459849"/>
            <a:ext cx="853931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Can rely on protection of collimation against beam losses at 450 </a:t>
            </a:r>
            <a:r>
              <a:rPr lang="en-US" dirty="0" err="1" smtClean="0"/>
              <a:t>GeV</a:t>
            </a:r>
            <a:r>
              <a:rPr lang="en-US" dirty="0" smtClean="0"/>
              <a:t> and </a:t>
            </a:r>
            <a:br>
              <a:rPr lang="en-US" dirty="0" smtClean="0"/>
            </a:br>
            <a:r>
              <a:rPr lang="en-US" dirty="0" smtClean="0"/>
              <a:t>3.5 </a:t>
            </a:r>
            <a:r>
              <a:rPr lang="en-US" dirty="0" err="1" smtClean="0"/>
              <a:t>TeV</a:t>
            </a:r>
            <a:r>
              <a:rPr lang="en-US" dirty="0" smtClean="0"/>
              <a:t>.</a:t>
            </a:r>
          </a:p>
          <a:p>
            <a:pPr algn="l"/>
            <a:r>
              <a:rPr lang="en-US" dirty="0" smtClean="0"/>
              <a:t>System stable and setup adequate for up to 100 kJ stored beam.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Lifetime Drops </a:t>
            </a:r>
            <a:r>
              <a:rPr lang="en-US" dirty="0" smtClean="0"/>
              <a:t>with “Quiet”</a:t>
            </a:r>
            <a:r>
              <a:rPr lang="en-US" dirty="0" smtClean="0"/>
              <a:t> Beam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friend the hump on the lifetime - ~ 7 minute period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Safe Machine Parameters System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27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856792"/>
            <a:ext cx="8481527" cy="239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19400" y="4953000"/>
            <a:ext cx="40311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sym typeface="Wingdings"/>
              </a:rPr>
              <a:t>Hunt the Hump!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Collimation &amp; BLM Threshold Studies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20-4-10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36" y="1195406"/>
            <a:ext cx="7681164" cy="5281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1840" y="1143000"/>
            <a:ext cx="3195707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Also useful for IR1</a:t>
            </a:r>
          </a:p>
          <a:p>
            <a:r>
              <a:rPr lang="en-US" sz="2400" dirty="0" smtClean="0"/>
              <a:t>t</a:t>
            </a:r>
            <a:r>
              <a:rPr lang="en-US" sz="2400" dirty="0" smtClean="0"/>
              <a:t>hreshold adjustments</a:t>
            </a:r>
          </a:p>
          <a:p>
            <a:r>
              <a:rPr lang="en-US" sz="2400" dirty="0" smtClean="0"/>
              <a:t>w</a:t>
            </a:r>
            <a:r>
              <a:rPr lang="en-US" sz="2400" dirty="0" smtClean="0"/>
              <a:t>ith ATLAS </a:t>
            </a:r>
            <a:endParaRPr lang="en-US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Magnet Quench from Injected Pulse</a:t>
            </a:r>
            <a:endParaRPr lang="en-US" dirty="0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35024" y="759336"/>
            <a:ext cx="8915400" cy="5334000"/>
          </a:xfrm>
        </p:spPr>
        <p:txBody>
          <a:bodyPr/>
          <a:lstStyle/>
          <a:p>
            <a:r>
              <a:rPr lang="en-US" dirty="0" smtClean="0"/>
              <a:t>Losses in </a:t>
            </a:r>
            <a:r>
              <a:rPr lang="en-US" dirty="0" smtClean="0"/>
              <a:t>Sector12 at 450 </a:t>
            </a:r>
            <a:r>
              <a:rPr lang="en-US" dirty="0" err="1" smtClean="0"/>
              <a:t>GeV</a:t>
            </a:r>
            <a:r>
              <a:rPr lang="en-US" dirty="0" smtClean="0"/>
              <a:t> injection: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Debugging of operational procedures…</a:t>
            </a:r>
            <a:endParaRPr lang="en-US" dirty="0" smtClean="0"/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29</a:t>
            </a:fld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icture 5" descr="20100418224905.png"/>
          <p:cNvPicPr>
            <a:picLocks noChangeAspect="1"/>
          </p:cNvPicPr>
          <p:nvPr/>
        </p:nvPicPr>
        <p:blipFill>
          <a:blip r:embed="rId3"/>
          <a:srcRect t="30433" b="37024"/>
          <a:stretch>
            <a:fillRect/>
          </a:stretch>
        </p:blipFill>
        <p:spPr>
          <a:xfrm>
            <a:off x="0" y="1524000"/>
            <a:ext cx="9195738" cy="2057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3962400"/>
            <a:ext cx="8497939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2400" dirty="0" smtClean="0"/>
              <a:t>First injection into machine with some magnets </a:t>
            </a:r>
            <a:r>
              <a:rPr lang="en-US" sz="2400" dirty="0" err="1" smtClean="0"/>
              <a:t>mis</a:t>
            </a:r>
            <a:r>
              <a:rPr lang="en-US" sz="2400" dirty="0" smtClean="0"/>
              <a:t>-powered.</a:t>
            </a:r>
          </a:p>
          <a:p>
            <a:pPr algn="l"/>
            <a:r>
              <a:rPr lang="en-US" sz="2400" dirty="0" smtClean="0"/>
              <a:t>First injection always with pilot beam to exclude damage.</a:t>
            </a:r>
          </a:p>
          <a:p>
            <a:pPr algn="l"/>
            <a:r>
              <a:rPr lang="en-US" sz="2400" dirty="0" smtClean="0"/>
              <a:t>Collimation cannot protect for strong local kicks!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Setup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111750"/>
          </a:xfrm>
        </p:spPr>
        <p:txBody>
          <a:bodyPr/>
          <a:lstStyle/>
          <a:p>
            <a:pPr>
              <a:spcAft>
                <a:spcPts val="600"/>
              </a:spcAft>
              <a:tabLst>
                <a:tab pos="4038600" algn="l"/>
              </a:tabLst>
            </a:pPr>
            <a:r>
              <a:rPr lang="en-US" dirty="0" smtClean="0">
                <a:sym typeface="Wingdings"/>
              </a:rPr>
              <a:t>Norm. </a:t>
            </a:r>
            <a:r>
              <a:rPr lang="en-US" dirty="0" err="1" smtClean="0">
                <a:sym typeface="Wingdings"/>
              </a:rPr>
              <a:t>h/v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emittance</a:t>
            </a:r>
            <a:r>
              <a:rPr lang="en-US" dirty="0" smtClean="0">
                <a:sym typeface="Wingdings"/>
              </a:rPr>
              <a:t>:	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~ 1 </a:t>
            </a:r>
            <a:r>
              <a:rPr lang="en-US" b="1" dirty="0" smtClean="0">
                <a:solidFill>
                  <a:srgbClr val="FF0000"/>
                </a:solidFill>
                <a:latin typeface="Symbol" charset="2"/>
                <a:cs typeface="Symbol" charset="2"/>
                <a:sym typeface="Wingdings"/>
              </a:rPr>
              <a:t>m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m </a:t>
            </a:r>
            <a:r>
              <a:rPr lang="en-US" b="1" dirty="0" err="1" smtClean="0">
                <a:solidFill>
                  <a:srgbClr val="FF0000"/>
                </a:solidFill>
                <a:sym typeface="Wingdings"/>
              </a:rPr>
              <a:t>rad</a:t>
            </a:r>
            <a:r>
              <a:rPr lang="en-US" dirty="0" smtClean="0">
                <a:sym typeface="Wingdings"/>
              </a:rPr>
              <a:t>	(@ injection)</a:t>
            </a:r>
          </a:p>
          <a:p>
            <a:pPr>
              <a:spcAft>
                <a:spcPts val="600"/>
              </a:spcAft>
              <a:tabLst>
                <a:tab pos="4038600" algn="l"/>
              </a:tabLst>
            </a:pPr>
            <a:r>
              <a:rPr lang="en-US" dirty="0" smtClean="0">
                <a:sym typeface="Wingdings"/>
              </a:rPr>
              <a:t>RF </a:t>
            </a:r>
            <a:r>
              <a:rPr lang="en-US" dirty="0" smtClean="0">
                <a:sym typeface="Wingdings"/>
              </a:rPr>
              <a:t>voltage @ injection:	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5 MV </a:t>
            </a:r>
            <a:r>
              <a:rPr lang="en-US" dirty="0" smtClean="0">
                <a:sym typeface="Wingdings"/>
              </a:rPr>
              <a:t>(was 8 MV)				matched: 2.5 MV</a:t>
            </a:r>
          </a:p>
          <a:p>
            <a:pPr>
              <a:spcAft>
                <a:spcPts val="600"/>
              </a:spcAft>
              <a:tabLst>
                <a:tab pos="4038600" algn="l"/>
              </a:tabLst>
            </a:pPr>
            <a:r>
              <a:rPr lang="en-US" dirty="0" smtClean="0">
                <a:sym typeface="Wingdings"/>
              </a:rPr>
              <a:t>RF voltage @ ramp:	</a:t>
            </a:r>
            <a:r>
              <a:rPr lang="en-US" b="1" dirty="0" smtClean="0">
                <a:solidFill>
                  <a:srgbClr val="FF0000"/>
                </a:solidFill>
              </a:rPr>
              <a:t>to</a:t>
            </a:r>
            <a:r>
              <a:rPr lang="en-US" b="1" dirty="0" smtClean="0">
                <a:solidFill>
                  <a:srgbClr val="FF0000"/>
                </a:solidFill>
              </a:rPr>
              <a:t> 6.5 </a:t>
            </a:r>
            <a:r>
              <a:rPr lang="en-US" b="1" dirty="0" smtClean="0">
                <a:solidFill>
                  <a:srgbClr val="FF0000"/>
                </a:solidFill>
              </a:rPr>
              <a:t>MV over 500 </a:t>
            </a:r>
            <a:r>
              <a:rPr lang="en-US" b="1" dirty="0" err="1" smtClean="0">
                <a:solidFill>
                  <a:srgbClr val="FF0000"/>
                </a:solidFill>
              </a:rPr>
              <a:t>s</a:t>
            </a:r>
            <a:endParaRPr lang="en-US" dirty="0" smtClean="0">
              <a:sym typeface="Wingdings"/>
            </a:endParaRPr>
          </a:p>
          <a:p>
            <a:pPr>
              <a:spcAft>
                <a:spcPts val="600"/>
              </a:spcAft>
              <a:tabLst>
                <a:tab pos="4038600" algn="l"/>
              </a:tabLst>
            </a:pPr>
            <a:r>
              <a:rPr lang="en-US" dirty="0" smtClean="0">
                <a:sym typeface="Wingdings"/>
              </a:rPr>
              <a:t>Longitudinal </a:t>
            </a:r>
            <a:r>
              <a:rPr lang="en-US" dirty="0" err="1" smtClean="0">
                <a:sym typeface="Wingdings"/>
              </a:rPr>
              <a:t>emittance</a:t>
            </a:r>
            <a:r>
              <a:rPr lang="en-US" dirty="0" smtClean="0">
                <a:sym typeface="Wingdings"/>
              </a:rPr>
              <a:t>: 	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0.35 </a:t>
            </a:r>
            <a:r>
              <a:rPr lang="en-US" b="1" dirty="0" err="1" smtClean="0">
                <a:solidFill>
                  <a:srgbClr val="FF0000"/>
                </a:solidFill>
                <a:sym typeface="Wingdings"/>
              </a:rPr>
              <a:t>eVs</a:t>
            </a:r>
            <a:r>
              <a:rPr lang="en-US" dirty="0" smtClean="0">
                <a:sym typeface="Wingdings"/>
              </a:rPr>
              <a:t>				(injectors: 0.25 </a:t>
            </a:r>
            <a:r>
              <a:rPr lang="en-US" dirty="0" err="1" smtClean="0">
                <a:sym typeface="Wingdings"/>
              </a:rPr>
              <a:t>eVs</a:t>
            </a:r>
            <a:r>
              <a:rPr lang="en-US" dirty="0" smtClean="0">
                <a:sym typeface="Wingdings"/>
              </a:rPr>
              <a:t>)</a:t>
            </a:r>
          </a:p>
          <a:p>
            <a:pPr>
              <a:spcAft>
                <a:spcPts val="600"/>
              </a:spcAft>
              <a:buNone/>
              <a:tabLst>
                <a:tab pos="4038600" algn="l"/>
              </a:tabLst>
            </a:pPr>
            <a:endParaRPr lang="en-US" dirty="0" smtClean="0">
              <a:sym typeface="Wingding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9-3-10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</a:t>
            </a:r>
            <a:r>
              <a:rPr lang="en-US" dirty="0" smtClean="0"/>
              <a:t>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b="24018"/>
          <a:stretch>
            <a:fillRect/>
          </a:stretch>
        </p:blipFill>
        <p:spPr>
          <a:xfrm>
            <a:off x="0" y="685800"/>
            <a:ext cx="9164974" cy="60198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</a:t>
            </a:r>
            <a:r>
              <a:rPr lang="en-US" dirty="0" smtClean="0"/>
              <a:t>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t="60593" b="-3875"/>
          <a:stretch>
            <a:fillRect/>
          </a:stretch>
        </p:blipFill>
        <p:spPr>
          <a:xfrm>
            <a:off x="-20974" y="838200"/>
            <a:ext cx="9164974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10600" cy="5562600"/>
          </a:xfrm>
        </p:spPr>
        <p:txBody>
          <a:bodyPr/>
          <a:lstStyle/>
          <a:p>
            <a:r>
              <a:rPr lang="en-US" dirty="0" smtClean="0"/>
              <a:t>Getting all 4 </a:t>
            </a:r>
            <a:r>
              <a:rPr lang="en-US" dirty="0" err="1" smtClean="0"/>
              <a:t>IR’s</a:t>
            </a:r>
            <a:r>
              <a:rPr lang="en-US" dirty="0" smtClean="0"/>
              <a:t> squeezed to 2m</a:t>
            </a:r>
          </a:p>
          <a:p>
            <a:r>
              <a:rPr lang="en-US" dirty="0" smtClean="0"/>
              <a:t>Injecting and storing single bunch with nominal intensity at 450 </a:t>
            </a:r>
            <a:r>
              <a:rPr lang="en-US" dirty="0" err="1" smtClean="0"/>
              <a:t>G</a:t>
            </a:r>
            <a:r>
              <a:rPr lang="en-US" dirty="0" err="1" smtClean="0"/>
              <a:t>eV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9-3-10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I – Squeeze IP Beam Size @3.5 </a:t>
            </a:r>
            <a:r>
              <a:rPr lang="en-US" dirty="0" err="1" smtClean="0"/>
              <a:t>TeV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9-3-10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51614" y="2362200"/>
            <a:ext cx="730139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… a long story but with a happy ending…</a:t>
            </a:r>
          </a:p>
          <a:p>
            <a:r>
              <a:rPr lang="en-US" sz="2400" dirty="0" smtClean="0"/>
              <a:t>This is one of the most complex stages of operation!</a:t>
            </a:r>
          </a:p>
          <a:p>
            <a:endParaRPr lang="en-US" sz="2400" dirty="0" smtClean="0"/>
          </a:p>
          <a:p>
            <a:r>
              <a:rPr lang="en-US" sz="2400" dirty="0" smtClean="0"/>
              <a:t>Goal: All 4 </a:t>
            </a:r>
            <a:r>
              <a:rPr lang="en-US" sz="2400" dirty="0" err="1" smtClean="0"/>
              <a:t>IR’s</a:t>
            </a:r>
            <a:r>
              <a:rPr lang="en-US" sz="2400" dirty="0" smtClean="0"/>
              <a:t> to 2m (changed during the process)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Squeezing IR1 &amp; IR5 (Tuesday 13.4.)</a:t>
            </a:r>
            <a:endParaRPr lang="en-US" dirty="0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08288" y="866280"/>
            <a:ext cx="8915400" cy="5334000"/>
          </a:xfrm>
        </p:spPr>
        <p:txBody>
          <a:bodyPr/>
          <a:lstStyle/>
          <a:p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-beat for Beam1 @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baseline="30000" dirty="0" smtClean="0"/>
              <a:t>*</a:t>
            </a:r>
            <a:r>
              <a:rPr lang="en-US" dirty="0" smtClean="0"/>
              <a:t> = 2m after correction using IR5 Q2: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6</a:t>
            </a:fld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icture 5" descr="2010041315032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465" y="1346784"/>
            <a:ext cx="7269069" cy="529531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Squeezing IR8 (Tuesday </a:t>
            </a:r>
            <a:r>
              <a:rPr lang="en-US" dirty="0" smtClean="0"/>
              <a:t>13.4</a:t>
            </a:r>
            <a:r>
              <a:rPr lang="en-US" dirty="0" smtClean="0"/>
              <a:t>.)</a:t>
            </a:r>
            <a:endParaRPr lang="en-US" dirty="0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08288" y="866280"/>
            <a:ext cx="8915400" cy="5334000"/>
          </a:xfrm>
        </p:spPr>
        <p:txBody>
          <a:bodyPr/>
          <a:lstStyle/>
          <a:p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-beat for Beam1 after squeeze and @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baseline="30000" dirty="0" smtClean="0"/>
              <a:t>*</a:t>
            </a:r>
            <a:r>
              <a:rPr lang="en-US" dirty="0" smtClean="0"/>
              <a:t> = 2m in IR8 after 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dirty="0" smtClean="0"/>
              <a:t> correction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of Q5: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7</a:t>
            </a:fld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7" name="Picture 6" descr="201004132144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211" y="1354265"/>
            <a:ext cx="7258801" cy="528783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Squeezing IR8 (Tuesday </a:t>
            </a:r>
            <a:r>
              <a:rPr lang="en-US" dirty="0" smtClean="0"/>
              <a:t>13.4</a:t>
            </a:r>
            <a:r>
              <a:rPr lang="en-US" dirty="0" smtClean="0"/>
              <a:t>.)</a:t>
            </a:r>
            <a:endParaRPr lang="en-US" dirty="0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08288" y="866280"/>
            <a:ext cx="8915400" cy="5334000"/>
          </a:xfrm>
        </p:spPr>
        <p:txBody>
          <a:bodyPr/>
          <a:lstStyle/>
          <a:p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baseline="30000" dirty="0" smtClean="0">
                <a:latin typeface="Symbol" charset="2"/>
                <a:cs typeface="Symbol" charset="2"/>
              </a:rPr>
              <a:t>*</a:t>
            </a:r>
            <a:r>
              <a:rPr lang="en-US" dirty="0" smtClean="0"/>
              <a:t> during squeeze to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baseline="30000" dirty="0" smtClean="0"/>
              <a:t>*</a:t>
            </a:r>
            <a:r>
              <a:rPr lang="en-US" dirty="0" smtClean="0"/>
              <a:t> = 2m in IR8: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8</a:t>
            </a:fld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7" name="Picture 6" descr="2010041321302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746" y="1360572"/>
            <a:ext cx="7565942" cy="50938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05600" y="6019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i="1" dirty="0" smtClean="0"/>
              <a:t>Rogelio Tomas et al</a:t>
            </a:r>
            <a:endParaRPr lang="en-GB" sz="1800" i="1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Optimizing IR8 Luminosity (Thursday </a:t>
            </a:r>
            <a:r>
              <a:rPr lang="en-US" dirty="0" smtClean="0"/>
              <a:t>15.4</a:t>
            </a:r>
            <a:r>
              <a:rPr lang="en-US" dirty="0" smtClean="0"/>
              <a:t>.)</a:t>
            </a:r>
            <a:endParaRPr lang="en-US" dirty="0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88496" y="866280"/>
            <a:ext cx="8915400" cy="5334000"/>
          </a:xfrm>
        </p:spPr>
        <p:txBody>
          <a:bodyPr/>
          <a:lstStyle/>
          <a:p>
            <a:r>
              <a:rPr lang="en-US" dirty="0" smtClean="0"/>
              <a:t>Luminosity scans </a:t>
            </a:r>
          </a:p>
          <a:p>
            <a:pPr>
              <a:buNone/>
            </a:pPr>
            <a:r>
              <a:rPr lang="en-US" dirty="0" smtClean="0"/>
              <a:t>     in IR8: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9</a:t>
            </a:fld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icture 5" descr="2010041614114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7474" y="1011319"/>
            <a:ext cx="6256422" cy="56307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59436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i="1" dirty="0" smtClean="0"/>
              <a:t>Simon White et al</a:t>
            </a:r>
            <a:endParaRPr lang="en-GB" sz="18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32039</TotalTime>
  <Words>1070</Words>
  <Application>Microsoft Macintosh PowerPoint</Application>
  <PresentationFormat>On-screen Show (4:3)</PresentationFormat>
  <Paragraphs>190</Paragraphs>
  <Slides>31</Slides>
  <Notes>9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Pixel</vt:lpstr>
      <vt:lpstr>Status with Beam</vt:lpstr>
      <vt:lpstr>Reference Setup I</vt:lpstr>
      <vt:lpstr>Reference Setup II</vt:lpstr>
      <vt:lpstr>Highlights</vt:lpstr>
      <vt:lpstr>PART I – Squeeze IP Beam Size @3.5 TeV</vt:lpstr>
      <vt:lpstr>Squeezing IR1 &amp; IR5 (Tuesday 13.4.)</vt:lpstr>
      <vt:lpstr>Squeezing IR8 (Tuesday 13.4.)</vt:lpstr>
      <vt:lpstr>Squeezing IR8 (Tuesday 13.4.)</vt:lpstr>
      <vt:lpstr>Optimizing IR8 Luminosity (Thursday 15.4.)</vt:lpstr>
      <vt:lpstr>Squeezing IR2 (Saturday 17.4.)</vt:lpstr>
      <vt:lpstr>Squeezing IR2 (Saturday 17.4.)</vt:lpstr>
      <vt:lpstr>Squeezing all 4 IR’s (Tuesday 20.4.)</vt:lpstr>
      <vt:lpstr>Squeezing all 4 IR’s (Tuesday 20.4.)</vt:lpstr>
      <vt:lpstr>Squeezing all 4 IR’s (Tuesday 20.4.)</vt:lpstr>
      <vt:lpstr>Squeezing all 4 IR’s (Tuesday 20.4.)</vt:lpstr>
      <vt:lpstr>Squeezing all 4 IR’s (Tuesday 20.4.)</vt:lpstr>
      <vt:lpstr>Status and Outlook Squeeze</vt:lpstr>
      <vt:lpstr>PART II – Increasing Intensity at 450 GeV</vt:lpstr>
      <vt:lpstr>Increase Intensity: Number of Bunches</vt:lpstr>
      <vt:lpstr>Increase Intensity: Over-Injection</vt:lpstr>
      <vt:lpstr>Increase Intensity: Bunch Intensity</vt:lpstr>
      <vt:lpstr>Increase Intensity: Bunch Intensity</vt:lpstr>
      <vt:lpstr>PART III – Observations &amp;Achievements</vt:lpstr>
      <vt:lpstr>Tune Feedback Operational</vt:lpstr>
      <vt:lpstr>Orbit Feedback Operational</vt:lpstr>
      <vt:lpstr>Collimation Operational</vt:lpstr>
      <vt:lpstr>Lifetime Drops with “Quiet” Beam</vt:lpstr>
      <vt:lpstr>Collimation &amp; BLM Threshold Studies</vt:lpstr>
      <vt:lpstr>4 Magnet Quench from Injected Pulse</vt:lpstr>
      <vt:lpstr>Program</vt:lpstr>
      <vt:lpstr>Program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Ralph Assmann</cp:lastModifiedBy>
  <cp:revision>1660</cp:revision>
  <dcterms:created xsi:type="dcterms:W3CDTF">2010-04-21T09:52:24Z</dcterms:created>
  <dcterms:modified xsi:type="dcterms:W3CDTF">2010-04-21T12:10:13Z</dcterms:modified>
</cp:coreProperties>
</file>