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72" r:id="rId3"/>
    <p:sldId id="278" r:id="rId4"/>
    <p:sldId id="279" r:id="rId5"/>
    <p:sldId id="280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7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4669F-4F02-4E95-8119-2CCC915F87F3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1EDEF-B557-4FB6-AF83-153E017C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26.3.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09:00-14:00: Collimation setup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Slowed down by losses induced by tune hump.</a:t>
            </a:r>
          </a:p>
          <a:p>
            <a:pPr lvl="1"/>
            <a:r>
              <a:rPr lang="en-US" dirty="0" smtClean="0"/>
              <a:t>48 collimators  set up. </a:t>
            </a:r>
          </a:p>
          <a:p>
            <a:pPr lvl="1"/>
            <a:r>
              <a:rPr lang="en-US" dirty="0" smtClean="0"/>
              <a:t>Beam dumped by ATLAS during IR1 TCT adjustment. </a:t>
            </a:r>
          </a:p>
          <a:p>
            <a:r>
              <a:rPr lang="en-US" dirty="0" smtClean="0"/>
              <a:t>14:00-18:00: Prepare next fill</a:t>
            </a:r>
          </a:p>
          <a:p>
            <a:pPr lvl="1"/>
            <a:r>
              <a:rPr lang="en-US" dirty="0" smtClean="0"/>
              <a:t>Orbit in the ramp now very good, &lt; 0.28 mm both planes and beams.</a:t>
            </a:r>
          </a:p>
          <a:p>
            <a:r>
              <a:rPr lang="en-US" dirty="0" smtClean="0"/>
              <a:t>18:00-21:00: Collimator setup</a:t>
            </a:r>
          </a:p>
          <a:p>
            <a:pPr lvl="1"/>
            <a:r>
              <a:rPr lang="en-US" dirty="0" smtClean="0"/>
              <a:t>TCTs (re)done with collapsed separation bumps.</a:t>
            </a:r>
          </a:p>
          <a:p>
            <a:pPr lvl="1"/>
            <a:r>
              <a:rPr lang="en-US" dirty="0" smtClean="0"/>
              <a:t>Issue with the setup procedure due to very low diffusion in the beams. The halo does not repopulate, the beam is slowed scraped down and become smaller </a:t>
            </a:r>
            <a:r>
              <a:rPr lang="en-US" dirty="0" smtClean="0">
                <a:sym typeface="Wingdings" pitchFamily="2" charset="2"/>
              </a:rPr>
              <a:t> information of gap width cannot be used.</a:t>
            </a:r>
            <a:endParaRPr lang="en-US" dirty="0" smtClean="0"/>
          </a:p>
          <a:p>
            <a:pPr lvl="1"/>
            <a:r>
              <a:rPr lang="en-US" dirty="0" smtClean="0"/>
              <a:t>Beam dumped by ATLAS during IR1 TCT adjustment – strange event since the BCM was masked…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21:00 Collimation summary</a:t>
            </a:r>
          </a:p>
          <a:p>
            <a:pPr lvl="1"/>
            <a:r>
              <a:rPr lang="en-US" dirty="0" smtClean="0"/>
              <a:t>Beam 1: </a:t>
            </a:r>
            <a:br>
              <a:rPr lang="en-US" dirty="0" smtClean="0"/>
            </a:br>
            <a:r>
              <a:rPr lang="en-US" dirty="0" smtClean="0"/>
              <a:t>	TCP: 4 out of 4 </a:t>
            </a:r>
            <a:br>
              <a:rPr lang="en-US" dirty="0" smtClean="0"/>
            </a:br>
            <a:r>
              <a:rPr lang="en-US" dirty="0" smtClean="0"/>
              <a:t>	TCSG: 16 out of 16 </a:t>
            </a:r>
            <a:br>
              <a:rPr lang="en-US" dirty="0" smtClean="0"/>
            </a:br>
            <a:r>
              <a:rPr lang="en-US" dirty="0" smtClean="0"/>
              <a:t>	TCT: 4 out of 8, to done: IR8 and IR5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Beam 2: </a:t>
            </a:r>
            <a:br>
              <a:rPr lang="en-US" dirty="0" smtClean="0"/>
            </a:br>
            <a:r>
              <a:rPr lang="en-US" dirty="0" smtClean="0"/>
              <a:t>	TCP: 4 out of 4</a:t>
            </a:r>
            <a:br>
              <a:rPr lang="en-US" dirty="0" smtClean="0"/>
            </a:br>
            <a:r>
              <a:rPr lang="en-US" dirty="0" smtClean="0"/>
              <a:t>	TCSG: 16 out of 16 </a:t>
            </a:r>
            <a:br>
              <a:rPr lang="en-US" dirty="0" smtClean="0"/>
            </a:br>
            <a:r>
              <a:rPr lang="en-US" dirty="0" smtClean="0"/>
              <a:t>	TCT: 3 out of 8, to be done: IR2, IR5, IR8 H  </a:t>
            </a:r>
          </a:p>
          <a:p>
            <a:pPr lvl="1"/>
            <a:r>
              <a:rPr lang="en-US" dirty="0" smtClean="0"/>
              <a:t>TCLAs: skipped for now.</a:t>
            </a:r>
          </a:p>
          <a:p>
            <a:pPr lvl="1"/>
            <a:r>
              <a:rPr lang="en-US" dirty="0" smtClean="0"/>
              <a:t>TCDQs: to be done with dump protection team .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686800" cy="5334000"/>
          </a:xfrm>
        </p:spPr>
        <p:txBody>
          <a:bodyPr/>
          <a:lstStyle/>
          <a:p>
            <a:r>
              <a:rPr lang="en-US" dirty="0" smtClean="0"/>
              <a:t>Hump frequency @ 3.5 </a:t>
            </a:r>
            <a:r>
              <a:rPr lang="en-US" dirty="0" err="1" smtClean="0"/>
              <a:t>TeV</a:t>
            </a:r>
            <a:r>
              <a:rPr lang="en-US" dirty="0" smtClean="0"/>
              <a:t> – periodicity of ~ 7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267" y="1648635"/>
            <a:ext cx="7613465" cy="444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r>
              <a:rPr lang="en-US" dirty="0" smtClean="0"/>
              <a:t>Orbit in the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35616"/>
            <a:ext cx="6888274" cy="275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18389" y="4039781"/>
            <a:ext cx="6797011" cy="271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26.3.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22:30 Preparing for STABLE BEAMS 450 </a:t>
            </a:r>
            <a:r>
              <a:rPr lang="en-US" dirty="0" err="1" smtClean="0"/>
              <a:t>GeV</a:t>
            </a:r>
            <a:r>
              <a:rPr lang="en-US" dirty="0" smtClean="0"/>
              <a:t> setup.</a:t>
            </a:r>
          </a:p>
          <a:p>
            <a:r>
              <a:rPr lang="en-US" dirty="0" smtClean="0"/>
              <a:t>23:00 </a:t>
            </a:r>
            <a:r>
              <a:rPr lang="en-US" dirty="0" smtClean="0"/>
              <a:t>EPC finished tests of ALICE spectrometer.</a:t>
            </a:r>
          </a:p>
          <a:p>
            <a:r>
              <a:rPr lang="en-US" dirty="0" smtClean="0"/>
              <a:t>23:20 Problems with diagnostics of extraction master BICs.</a:t>
            </a:r>
          </a:p>
          <a:p>
            <a:pPr lvl="1"/>
            <a:r>
              <a:rPr lang="en-US" dirty="0" smtClean="0"/>
              <a:t>The BIC HW worked correctly.</a:t>
            </a:r>
          </a:p>
          <a:p>
            <a:pPr lvl="1"/>
            <a:r>
              <a:rPr lang="en-US" dirty="0" smtClean="0"/>
              <a:t>Traced to a ‘Denial-of-Service’ type error (more than 1024 history buffer records/SPS cycle) due to a fast oscillating Beam Presence Flag (BPF) of the LHC rings (TRUE - FALSE) in the </a:t>
            </a:r>
            <a:r>
              <a:rPr lang="en-US" u="sng" dirty="0" smtClean="0"/>
              <a:t>ABSENCE</a:t>
            </a:r>
            <a:r>
              <a:rPr lang="en-US" dirty="0" smtClean="0"/>
              <a:t> of beam</a:t>
            </a:r>
            <a:r>
              <a:rPr lang="en-US" smtClean="0"/>
              <a:t>. </a:t>
            </a:r>
            <a:r>
              <a:rPr lang="en-US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main issue is that t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 smtClean="0">
                <a:solidFill>
                  <a:srgbClr val="FF0000"/>
                </a:solidFill>
              </a:rPr>
              <a:t>BPF MUST NEVER be TRUE with no beam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’Fact finding’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ongoing…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00:30 Vacuum valves in TI2 closed. Pumps off.</a:t>
            </a:r>
          </a:p>
          <a:p>
            <a:pPr lvl="1"/>
            <a:r>
              <a:rPr lang="en-US" dirty="0" smtClean="0"/>
              <a:t>Vacuum leak in the region of the mobile dump (TED).</a:t>
            </a:r>
          </a:p>
          <a:p>
            <a:pPr lvl="1"/>
            <a:r>
              <a:rPr lang="en-US" dirty="0" smtClean="0"/>
              <a:t>Leak detection starting (access from SPS BA7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Waiting for news….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5665"/>
            <a:ext cx="8686800" cy="584791"/>
          </a:xfrm>
        </p:spPr>
        <p:txBody>
          <a:bodyPr/>
          <a:lstStyle/>
          <a:p>
            <a:r>
              <a:rPr lang="en-US" dirty="0" smtClean="0"/>
              <a:t>Protection/MP setup for 3.5 </a:t>
            </a:r>
            <a:r>
              <a:rPr lang="en-US" dirty="0" err="1" smtClean="0"/>
              <a:t>TeV</a:t>
            </a:r>
            <a:r>
              <a:rPr lang="en-US" dirty="0" smtClean="0"/>
              <a:t> - </a:t>
            </a:r>
            <a:r>
              <a:rPr lang="en-US" dirty="0" err="1" smtClean="0"/>
              <a:t>todos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65667" y="1722474"/>
            <a:ext cx="3117112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3438" y="2285992"/>
            <a:ext cx="3942907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(TCDQ) setup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60990" y="3063063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est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H, V,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dp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/p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Wingdings" pitchFamily="2" charset="2"/>
              </a:rPr>
              <a:t> 4 destructive tests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84404" y="2934586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s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etup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test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Debunch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beams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, dump (simulation of </a:t>
            </a:r>
            <a:r>
              <a:rPr lang="en-US" kern="0" dirty="0" err="1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asynch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. Dump)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kern="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  <a:sym typeface="Wingdings" pitchFamily="2" charset="2"/>
              </a:rPr>
              <a:t> 1 destructive test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 flipH="1">
            <a:off x="2283342" y="2293973"/>
            <a:ext cx="292395" cy="10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34856" y="2445487"/>
            <a:ext cx="243485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1789279" y="2608078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5993791" y="2770538"/>
            <a:ext cx="32650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242310" y="4827181"/>
            <a:ext cx="5488099" cy="13609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+ TCDQ ramp</a:t>
            </a: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b="1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TCDQ – beam Software Interlock (activate)</a:t>
            </a: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Orbit</a:t>
            </a:r>
            <a:r>
              <a:rPr kumimoji="0" lang="en-US" b="1" i="0" u="none" strike="noStrike" kern="0" cap="none" spc="0" normalizeH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Software Interlock (activate)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979077" y="4320012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0800000" flipV="1">
            <a:off x="3635376" y="4306185"/>
            <a:ext cx="2233797" cy="4696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5665"/>
            <a:ext cx="8686800" cy="584791"/>
          </a:xfrm>
        </p:spPr>
        <p:txBody>
          <a:bodyPr/>
          <a:lstStyle/>
          <a:p>
            <a:r>
              <a:rPr lang="en-US" dirty="0" smtClean="0"/>
              <a:t>Protection/MP setup for 450  </a:t>
            </a:r>
            <a:r>
              <a:rPr lang="en-US" dirty="0" err="1" smtClean="0"/>
              <a:t>GeV</a:t>
            </a:r>
            <a:r>
              <a:rPr lang="en-US" dirty="0" smtClean="0"/>
              <a:t> - </a:t>
            </a:r>
            <a:r>
              <a:rPr lang="en-US" dirty="0" err="1" smtClean="0"/>
              <a:t>todos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65667" y="1520456"/>
            <a:ext cx="3117112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3438" y="2083974"/>
            <a:ext cx="3942907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(TCDQ) Setup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60990" y="2861045"/>
            <a:ext cx="3923414" cy="802758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est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H, V,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dp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/p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Wingdings" pitchFamily="2" charset="2"/>
              </a:rPr>
              <a:t> 4 destructive tests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84404" y="2732568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s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etup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test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Debunch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beams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, dump (simulation of </a:t>
            </a:r>
            <a:r>
              <a:rPr lang="en-US" kern="0" dirty="0" err="1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asynch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. Dump)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kern="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  <a:sym typeface="Wingdings" pitchFamily="2" charset="2"/>
              </a:rPr>
              <a:t> 1 destructive test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 flipH="1">
            <a:off x="2283342" y="2091955"/>
            <a:ext cx="292395" cy="10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34856" y="2243469"/>
            <a:ext cx="243485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1789279" y="2406060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5993791" y="2568520"/>
            <a:ext cx="32650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03882" y="4827181"/>
            <a:ext cx="8161043" cy="13609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TCDI (TL)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collimator setup check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b="1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High(</a:t>
            </a:r>
            <a:r>
              <a:rPr lang="en-US" b="1" kern="0" noProof="0" dirty="0" err="1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er</a:t>
            </a:r>
            <a:r>
              <a:rPr lang="en-US" b="1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) intensity injection tests </a:t>
            </a:r>
            <a:r>
              <a:rPr lang="en-US" kern="0" noProof="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– possible request to allow for injection of 5E10 in empty ring in inject &amp; dump mode</a:t>
            </a: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Orbit</a:t>
            </a:r>
            <a:r>
              <a:rPr kumimoji="0" lang="en-US" b="1" i="0" u="none" strike="noStrike" kern="0" cap="none" spc="0" normalizeH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Software Interlock (activate)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979077" y="4117994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0800000" flipV="1">
            <a:off x="3189768" y="4104166"/>
            <a:ext cx="2679407" cy="4696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Curved Left Arrow 21"/>
          <p:cNvSpPr/>
          <p:nvPr/>
        </p:nvSpPr>
        <p:spPr bwMode="auto">
          <a:xfrm rot="10800000" flipH="1">
            <a:off x="8507818" y="2243469"/>
            <a:ext cx="501591" cy="970366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46698" y="2582123"/>
            <a:ext cx="922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Revisit….</a:t>
            </a:r>
            <a:endParaRPr lang="en-US" sz="1600" dirty="0"/>
          </a:p>
        </p:txBody>
      </p:sp>
      <p:pic>
        <p:nvPicPr>
          <p:cNvPr id="6145" name="Picture 1" descr="C:\Documents and Settings\jwenning\Local Settings\Temporary Internet Files\Content.IE5\KDKXANSF\MCj0441310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3647" y="2861045"/>
            <a:ext cx="841728" cy="8417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457</Words>
  <Application>Microsoft Office PowerPoint</Application>
  <PresentationFormat>On-screen Show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Day 26.3.</vt:lpstr>
      <vt:lpstr>26.3.</vt:lpstr>
      <vt:lpstr>26.3</vt:lpstr>
      <vt:lpstr>26.3</vt:lpstr>
      <vt:lpstr>Day 26.3.</vt:lpstr>
      <vt:lpstr>26.3</vt:lpstr>
      <vt:lpstr>26.3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105</cp:revision>
  <dcterms:created xsi:type="dcterms:W3CDTF">2010-03-24T08:41:00Z</dcterms:created>
  <dcterms:modified xsi:type="dcterms:W3CDTF">2010-03-27T07:47:57Z</dcterms:modified>
</cp:coreProperties>
</file>