
<file path=[Content_Types].xml><?xml version="1.0" encoding="utf-8"?>
<Types xmlns="http://schemas.openxmlformats.org/package/2006/content-types">
  <Override PartName="/ppt/slides/slide3.xml" ContentType="application/vnd.openxmlformats-officedocument.presentationml.slide+xml"/>
  <Override PartName="/ppt/slides/slide5.xml" ContentType="application/vnd.openxmlformats-officedocument.presentationml.slide+xml"/>
  <Override PartName="/ppt/slideLayouts/slideLayout1.xml" ContentType="application/vnd.openxmlformats-officedocument.presentationml.slideLayout+xml"/>
  <Default Extension="png" ContentType="image/png"/>
  <Default Extension="xml" ContentType="application/xml"/>
  <Override PartName="/ppt/slides/slide2.xml" ContentType="application/vnd.openxmlformats-officedocument.presentationml.slide+xml"/>
  <Override PartName="/docProps/app.xml" ContentType="application/vnd.openxmlformats-officedocument.extended-properties+xml"/>
  <Override PartName="/ppt/slideMasters/slideMaster1.xml" ContentType="application/vnd.openxmlformats-officedocument.presentationml.slideMaster+xml"/>
  <Override PartName="/ppt/slides/slide4.xml" ContentType="application/vnd.openxmlformats-officedocument.presentationml.slide+xml"/>
  <Override PartName="/ppt/viewProps.xml" ContentType="application/vnd.openxmlformats-officedocument.presentationml.viewProps+xml"/>
  <Override PartName="/ppt/slides/slide6.xml" ContentType="application/vnd.openxmlformats-officedocument.presentationml.slide+xml"/>
  <Default Extension="jpeg" ContentType="image/jpeg"/>
  <Override PartName="/ppt/presProps.xml" ContentType="application/vnd.openxmlformats-officedocument.presentationml.presProps+xml"/>
  <Override PartName="/ppt/presentation.xml" ContentType="application/vnd.openxmlformats-officedocument.presentationml.presentation.main+xml"/>
  <Default Extension="rels" ContentType="application/vnd.openxmlformats-package.relationships+xml"/>
  <Default Extension="bin" ContentType="application/vnd.openxmlformats-officedocument.presentationml.printerSettings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docProps/core.xml" ContentType="application/vnd.openxmlformats-package.core-properties+xml"/>
  <Override PartName="/ppt/theme/theme1.xml" ContentType="application/vnd.openxmlformats-officedocument.theme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4" Type="http://schemas.openxmlformats.org/officeDocument/2006/relationships/extended-properties" Target="docProps/app.xml"/><Relationship Id="rId1" Type="http://schemas.openxmlformats.org/officeDocument/2006/relationships/officeDocument" Target="ppt/presentation.xml"/><Relationship Id="rId2" Type="http://schemas.openxmlformats.org/package/2006/relationships/metadata/thumbnail" Target="docProps/thumbnail.jpeg"/></Relationships>
</file>

<file path=ppt/presentation.xml><?xml version="1.0" encoding="utf-8"?>
<p:presentation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saveSubsetFonts="1" autoCompressPictures="0">
  <p:sldMasterIdLst>
    <p:sldMasterId id="2147483660" r:id="rId1"/>
  </p:sldMasterIdLst>
  <p:sldIdLst>
    <p:sldId id="257" r:id="rId2"/>
    <p:sldId id="258" r:id="rId3"/>
    <p:sldId id="259" r:id="rId4"/>
    <p:sldId id="261" r:id="rId5"/>
    <p:sldId id="260" r:id="rId6"/>
    <p:sldId id="262" r:id="rId7"/>
  </p:sldIdLst>
  <p:sldSz cx="9144000" cy="6858000" type="screen4x3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lastView="sldThumbnailView">
  <p:normalViewPr>
    <p:restoredLeft sz="15620"/>
    <p:restoredTop sz="94660"/>
  </p:normalViewPr>
  <p:slideViewPr>
    <p:cSldViewPr snapToGrid="0" snapToObjects="1">
      <p:cViewPr varScale="1">
        <p:scale>
          <a:sx n="95" d="100"/>
          <a:sy n="95" d="100"/>
        </p:scale>
        <p:origin x="-568" y="-1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11" Type="http://schemas.openxmlformats.org/officeDocument/2006/relationships/theme" Target="theme/theme1.xml"/><Relationship Id="rId12" Type="http://schemas.openxmlformats.org/officeDocument/2006/relationships/tableStyles" Target="tableStyles.xml"/><Relationship Id="rId1" Type="http://schemas.openxmlformats.org/officeDocument/2006/relationships/slideMaster" Target="slideMasters/slideMaster1.xml"/><Relationship Id="rId2" Type="http://schemas.openxmlformats.org/officeDocument/2006/relationships/slide" Target="slides/slide1.xml"/><Relationship Id="rId3" Type="http://schemas.openxmlformats.org/officeDocument/2006/relationships/slide" Target="slides/slide2.xml"/><Relationship Id="rId4" Type="http://schemas.openxmlformats.org/officeDocument/2006/relationships/slide" Target="slides/slide3.xml"/><Relationship Id="rId5" Type="http://schemas.openxmlformats.org/officeDocument/2006/relationships/slide" Target="slides/slide4.xml"/><Relationship Id="rId6" Type="http://schemas.openxmlformats.org/officeDocument/2006/relationships/slide" Target="slides/slide5.xml"/><Relationship Id="rId7" Type="http://schemas.openxmlformats.org/officeDocument/2006/relationships/slide" Target="slides/slide6.xml"/><Relationship Id="rId8" Type="http://schemas.openxmlformats.org/officeDocument/2006/relationships/printerSettings" Target="printerSettings/printerSettings1.bin"/><Relationship Id="rId9" Type="http://schemas.openxmlformats.org/officeDocument/2006/relationships/presProps" Target="presProps.xml"/><Relationship Id="rId10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 type="obj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Rectangle 2"/>
          <p:cNvSpPr>
            <a:spLocks noGrp="1" noChangeArrowheads="1"/>
          </p:cNvSpPr>
          <p:nvPr>
            <p:ph type="ftr" sz="quarter" idx="10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5" name="Rectangle 3"/>
          <p:cNvSpPr>
            <a:spLocks noGrp="1" noChangeArrowheads="1"/>
          </p:cNvSpPr>
          <p:nvPr>
            <p:ph type="sldNum" sz="quarter" idx="11"/>
          </p:nvPr>
        </p:nvSpPr>
        <p:spPr/>
        <p:txBody>
          <a:bodyPr/>
          <a:lstStyle>
            <a:lvl1pPr>
              <a:defRPr/>
            </a:lvl1pPr>
          </a:lstStyle>
          <a:p>
            <a:fld id="{CEB08561-987D-B145-A016-90E5F81A7EBF}" type="slidenum">
              <a:rPr lang="en-US">
                <a:solidFill>
                  <a:srgbClr val="FFFFFF"/>
                </a:solidFill>
              </a:rPr>
              <a:pPr/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image" Target="../media/image1.png"/><Relationship Id="rId4" Type="http://schemas.openxmlformats.org/officeDocument/2006/relationships/image" Target="../media/image2.png"/><Relationship Id="rId5" Type="http://schemas.openxmlformats.org/officeDocument/2006/relationships/image" Target="../media/image3.png"/><Relationship Id="rId1" Type="http://schemas.openxmlformats.org/officeDocument/2006/relationships/slideLayout" Target="../slideLayouts/slideLayout1.xml"/><Relationship Id="rId2" Type="http://schemas.openxmlformats.org/officeDocument/2006/relationships/theme" Target="../theme/theme1.xml"/></Relationships>
</file>

<file path=ppt/slideMasters/slideMaster1.xml><?xml version="1.0" encoding="utf-8"?>
<p:sldMaster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26" name="Rectangle 15"/>
          <p:cNvSpPr>
            <a:spLocks noGrp="1" noChangeArrowheads="1"/>
          </p:cNvSpPr>
          <p:nvPr>
            <p:ph type="body" idx="1"/>
          </p:nvPr>
        </p:nvSpPr>
        <p:spPr bwMode="auto">
          <a:xfrm>
            <a:off x="228600" y="1066800"/>
            <a:ext cx="8686800" cy="5334000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endParaRPr lang="en-US"/>
          </a:p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275" name="Rectangle 35"/>
          <p:cNvSpPr>
            <a:spLocks noChangeArrowheads="1"/>
          </p:cNvSpPr>
          <p:nvPr userDrawn="1"/>
        </p:nvSpPr>
        <p:spPr bwMode="auto">
          <a:xfrm>
            <a:off x="0" y="6629400"/>
            <a:ext cx="9144000" cy="2286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sp>
        <p:nvSpPr>
          <p:cNvPr id="10242" name="Rectangle 2"/>
          <p:cNvSpPr>
            <a:spLocks noGrp="1" noChangeArrowheads="1"/>
          </p:cNvSpPr>
          <p:nvPr>
            <p:ph type="ftr" sz="quarter" idx="3"/>
          </p:nvPr>
        </p:nvSpPr>
        <p:spPr bwMode="auto">
          <a:xfrm>
            <a:off x="6350" y="6667500"/>
            <a:ext cx="3629025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l" eaLnBrk="1" hangingPunct="1">
              <a:defRPr sz="1200">
                <a:solidFill>
                  <a:schemeClr val="bg1"/>
                </a:solidFill>
              </a:defRPr>
            </a:lvl1pPr>
          </a:lstStyle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r>
              <a:rPr lang="en-US">
                <a:solidFill>
                  <a:srgbClr val="FFFFFF"/>
                </a:solidFill>
              </a:rPr>
              <a:t>R Giachino</a:t>
            </a:r>
          </a:p>
        </p:txBody>
      </p:sp>
      <p:sp>
        <p:nvSpPr>
          <p:cNvPr id="10243" name="Rectangle 3"/>
          <p:cNvSpPr>
            <a:spLocks noGrp="1" noChangeArrowheads="1"/>
          </p:cNvSpPr>
          <p:nvPr>
            <p:ph type="sldNum" sz="quarter" idx="4"/>
          </p:nvPr>
        </p:nvSpPr>
        <p:spPr bwMode="auto">
          <a:xfrm>
            <a:off x="4191000" y="6642100"/>
            <a:ext cx="1143000" cy="228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100">
                <a:solidFill>
                  <a:schemeClr val="bg1"/>
                </a:solidFill>
              </a:defRPr>
            </a:lvl1pPr>
          </a:lstStyle>
          <a:p>
            <a:pPr algn="ctr" defTabSz="914400" fontAlgn="base">
              <a:spcBef>
                <a:spcPct val="0"/>
              </a:spcBef>
              <a:spcAft>
                <a:spcPct val="0"/>
              </a:spcAft>
            </a:pPr>
            <a:fld id="{E8E5321B-5B0B-2644-B899-325EB572D2B9}" type="slidenum">
              <a:rPr lang="en-US">
                <a:solidFill>
                  <a:srgbClr val="FFFFFF"/>
                </a:solidFill>
              </a:rPr>
              <a:pPr algn="ctr" defTabSz="914400" fontAlgn="base">
                <a:spcBef>
                  <a:spcPct val="0"/>
                </a:spcBef>
                <a:spcAft>
                  <a:spcPct val="0"/>
                </a:spcAft>
              </a:pPr>
              <a:t>‹#›</a:t>
            </a:fld>
            <a:r>
              <a:rPr lang="en-US">
                <a:solidFill>
                  <a:srgbClr val="FFFFFF"/>
                </a:solidFill>
              </a:rPr>
              <a:t> </a:t>
            </a:r>
          </a:p>
        </p:txBody>
      </p:sp>
      <p:sp>
        <p:nvSpPr>
          <p:cNvPr id="10276" name="Rectangle 36"/>
          <p:cNvSpPr>
            <a:spLocks noChangeArrowheads="1"/>
          </p:cNvSpPr>
          <p:nvPr userDrawn="1"/>
        </p:nvSpPr>
        <p:spPr bwMode="auto">
          <a:xfrm>
            <a:off x="0" y="0"/>
            <a:ext cx="9144000" cy="762000"/>
          </a:xfrm>
          <a:prstGeom prst="rect">
            <a:avLst/>
          </a:prstGeom>
          <a:gradFill rotWithShape="1">
            <a:gsLst>
              <a:gs pos="0">
                <a:srgbClr val="003368"/>
              </a:gs>
              <a:gs pos="100000">
                <a:srgbClr val="003368">
                  <a:gamma/>
                  <a:tint val="45490"/>
                  <a:invGamma/>
                </a:srgbClr>
              </a:gs>
            </a:gsLst>
            <a:lin ang="0" scaled="1"/>
          </a:gradFill>
          <a:ln w="9525">
            <a:noFill/>
            <a:miter lim="800000"/>
            <a:headEnd/>
            <a:tailEnd/>
          </a:ln>
          <a:effectLst/>
        </p:spPr>
        <p:txBody>
          <a:bodyPr wrap="none" lIns="91435" tIns="45718" rIns="91435" bIns="45718" anchor="ctr">
            <a:prstTxWarp prst="textNoShape">
              <a:avLst/>
            </a:prstTxWarp>
          </a:bodyPr>
          <a:lstStyle/>
          <a:p>
            <a:pPr defTabSz="914400" fontAlgn="base">
              <a:spcBef>
                <a:spcPct val="0"/>
              </a:spcBef>
              <a:spcAft>
                <a:spcPct val="0"/>
              </a:spcAft>
            </a:pPr>
            <a:endParaRPr lang="de-DE" sz="2400">
              <a:solidFill>
                <a:srgbClr val="FFFFFF"/>
              </a:solidFill>
            </a:endParaRPr>
          </a:p>
        </p:txBody>
      </p:sp>
      <p:pic>
        <p:nvPicPr>
          <p:cNvPr id="1031" name="Picture 37" descr="Logo CERN width=144,      height=144"/>
          <p:cNvPicPr>
            <a:picLocks noChangeAspect="1" noChangeArrowheads="1"/>
          </p:cNvPicPr>
          <p:nvPr userDrawn="1"/>
        </p:nvPicPr>
        <p:blipFill>
          <a:blip r:embed="rId3"/>
          <a:srcRect/>
          <a:stretch>
            <a:fillRect/>
          </a:stretch>
        </p:blipFill>
        <p:spPr bwMode="auto">
          <a:xfrm>
            <a:off x="38100" y="38100"/>
            <a:ext cx="685800" cy="685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pic>
        <p:nvPicPr>
          <p:cNvPr id="1032" name="Picture 38" descr="AB_LOGO"/>
          <p:cNvPicPr>
            <a:picLocks noChangeAspect="1" noChangeArrowheads="1"/>
          </p:cNvPicPr>
          <p:nvPr userDrawn="1"/>
        </p:nvPicPr>
        <p:blipFill>
          <a:blip r:embed="rId4"/>
          <a:srcRect/>
          <a:stretch>
            <a:fillRect/>
          </a:stretch>
        </p:blipFill>
        <p:spPr bwMode="auto">
          <a:xfrm>
            <a:off x="9982200" y="762000"/>
            <a:ext cx="647700" cy="6477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033" name="Rectangle 14"/>
          <p:cNvSpPr>
            <a:spLocks noGrp="1" noChangeArrowheads="1"/>
          </p:cNvSpPr>
          <p:nvPr>
            <p:ph type="title"/>
          </p:nvPr>
        </p:nvSpPr>
        <p:spPr bwMode="auto">
          <a:xfrm>
            <a:off x="762000" y="0"/>
            <a:ext cx="7543800" cy="7620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  <p:txBody>
          <a:bodyPr vert="horz" wrap="square" lIns="91440" tIns="45720" rIns="91440" bIns="45720" numCol="1" anchor="ctr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title style</a:t>
            </a:r>
          </a:p>
        </p:txBody>
      </p:sp>
      <p:pic>
        <p:nvPicPr>
          <p:cNvPr id="1034" name="Picture 41" descr="CERNTE"/>
          <p:cNvPicPr>
            <a:picLocks noChangeAspect="1" noChangeArrowheads="1"/>
          </p:cNvPicPr>
          <p:nvPr userDrawn="1"/>
        </p:nvPicPr>
        <p:blipFill>
          <a:blip r:embed="rId5"/>
          <a:srcRect/>
          <a:stretch>
            <a:fillRect/>
          </a:stretch>
        </p:blipFill>
        <p:spPr bwMode="auto">
          <a:xfrm>
            <a:off x="9601200" y="2970213"/>
            <a:ext cx="1114425" cy="11176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</p:spTree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</p:sldLayoutIdLst>
  <p:transition spd="med">
    <p:fade thruBlk="1"/>
  </p:transition>
  <p:timing>
    <p:tnLst>
      <p:par>
        <p:cTn id="1" dur="indefinite" restart="never" nodeType="tmRoot"/>
      </p:par>
    </p:tnLst>
  </p:timing>
  <p:hf hdr="0" dt="0"/>
  <p:txStyles>
    <p:titleStyle>
      <a:lvl1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+mj-lt"/>
          <a:ea typeface="ＭＳ Ｐゴシック" charset="-128"/>
          <a:cs typeface="ＭＳ Ｐゴシック" charset="-128"/>
        </a:defRPr>
      </a:lvl1pPr>
      <a:lvl2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2pPr>
      <a:lvl3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3pPr>
      <a:lvl4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4pPr>
      <a:lvl5pPr algn="r" rtl="0" eaLnBrk="0" fontAlgn="base" hangingPunct="0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  <a:ea typeface="ＭＳ Ｐゴシック" charset="-128"/>
          <a:cs typeface="ＭＳ Ｐゴシック" charset="-128"/>
        </a:defRPr>
      </a:lvl5pPr>
      <a:lvl6pPr marL="4572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6pPr>
      <a:lvl7pPr marL="9144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7pPr>
      <a:lvl8pPr marL="13716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8pPr>
      <a:lvl9pPr marL="1828800" algn="r" rtl="0" fontAlgn="base">
        <a:spcBef>
          <a:spcPct val="0"/>
        </a:spcBef>
        <a:spcAft>
          <a:spcPct val="0"/>
        </a:spcAft>
        <a:defRPr sz="3800">
          <a:solidFill>
            <a:schemeClr val="bg1"/>
          </a:solidFill>
          <a:latin typeface="Calibri" charset="0"/>
        </a:defRPr>
      </a:lvl9pPr>
    </p:titleStyle>
    <p:bodyStyle>
      <a:lvl1pPr marL="342900" indent="-342900" algn="l" rtl="0" eaLnBrk="0" fontAlgn="base" hangingPunct="0">
        <a:spcBef>
          <a:spcPct val="20000"/>
        </a:spcBef>
        <a:spcAft>
          <a:spcPct val="0"/>
        </a:spcAft>
        <a:buClr>
          <a:srgbClr val="000099"/>
        </a:buClr>
        <a:buFont typeface="Arial Unicode MS" charset="0"/>
        <a:buChar char="●"/>
        <a:defRPr sz="2400">
          <a:solidFill>
            <a:srgbClr val="000099"/>
          </a:solidFill>
          <a:latin typeface="+mn-lt"/>
          <a:ea typeface="ＭＳ Ｐゴシック" charset="-128"/>
          <a:cs typeface="ＭＳ Ｐゴシック" charset="-128"/>
        </a:defRPr>
      </a:lvl1pPr>
      <a:lvl2pPr marL="742950" indent="-28575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2pPr>
      <a:lvl3pPr marL="11430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3pPr>
      <a:lvl4pPr marL="16002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4pPr>
      <a:lvl5pPr marL="2057400" indent="-228600" algn="l" rtl="0" eaLnBrk="0" fontAlgn="base" hangingPunct="0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5pPr>
      <a:lvl6pPr marL="25146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6pPr>
      <a:lvl7pPr marL="29718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7pPr>
      <a:lvl8pPr marL="34290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8pPr>
      <a:lvl9pPr marL="3886200" indent="-228600" algn="l" rtl="0" fontAlgn="base">
        <a:spcBef>
          <a:spcPct val="20000"/>
        </a:spcBef>
        <a:spcAft>
          <a:spcPct val="0"/>
        </a:spcAft>
        <a:buClr>
          <a:srgbClr val="6699FF"/>
        </a:buClr>
        <a:buFont typeface="Franklin Gothic Medium" charset="0"/>
        <a:buChar char="–"/>
        <a:defRPr sz="2000">
          <a:solidFill>
            <a:srgbClr val="6666FF"/>
          </a:solidFill>
          <a:latin typeface="+mn-lt"/>
          <a:ea typeface="ＭＳ Ｐゴシック" charset="-128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4.png"/><Relationship Id="rId3" Type="http://schemas.openxmlformats.org/officeDocument/2006/relationships/image" Target="../media/image5.png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Relationship Id="rId2" Type="http://schemas.openxmlformats.org/officeDocument/2006/relationships/image" Target="../media/image6.png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3794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Day 22.3.</a:t>
            </a:r>
            <a:endParaRPr lang="en-US" dirty="0" smtClean="0"/>
          </a:p>
        </p:txBody>
      </p:sp>
      <p:sp>
        <p:nvSpPr>
          <p:cNvPr id="33795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Morning spend in access (started around noon)</a:t>
            </a:r>
          </a:p>
          <a:p>
            <a:pPr lvl="1"/>
            <a:r>
              <a:rPr lang="en-US" dirty="0" err="1" smtClean="0"/>
              <a:t>QPS</a:t>
            </a:r>
            <a:r>
              <a:rPr lang="en-US" dirty="0" smtClean="0"/>
              <a:t>: RQT12</a:t>
            </a:r>
            <a:r>
              <a:rPr lang="en-US" dirty="0" smtClean="0"/>
              <a:t>.L5B1,RQTL11.L5B1/B2</a:t>
            </a:r>
            <a:r>
              <a:rPr lang="en-US" dirty="0" smtClean="0"/>
              <a:t> </a:t>
            </a:r>
          </a:p>
          <a:p>
            <a:pPr lvl="1"/>
            <a:r>
              <a:rPr lang="en-US" dirty="0" err="1" smtClean="0"/>
              <a:t>cryo</a:t>
            </a:r>
            <a:r>
              <a:rPr lang="en-US" dirty="0" smtClean="0"/>
              <a:t>-valve for RQTL9.</a:t>
            </a:r>
            <a:r>
              <a:rPr lang="en-US" dirty="0" smtClean="0"/>
              <a:t>R3B1</a:t>
            </a:r>
          </a:p>
          <a:p>
            <a:pPr lvl="1"/>
            <a:r>
              <a:rPr lang="en-US" dirty="0" smtClean="0"/>
              <a:t>temperature reading in the current leads of </a:t>
            </a:r>
            <a:r>
              <a:rPr lang="en-US" dirty="0" smtClean="0"/>
              <a:t>RSS.A56B2</a:t>
            </a:r>
          </a:p>
          <a:p>
            <a:pPr lvl="1"/>
            <a:endParaRPr lang="en-US" dirty="0" smtClean="0"/>
          </a:p>
          <a:p>
            <a:r>
              <a:rPr lang="en-US" dirty="0" smtClean="0"/>
              <a:t>15:30: start-pre-cycle</a:t>
            </a:r>
          </a:p>
          <a:p>
            <a:r>
              <a:rPr lang="en-US" dirty="0" smtClean="0"/>
              <a:t>16:00: </a:t>
            </a:r>
            <a:r>
              <a:rPr lang="en-US" dirty="0" err="1" smtClean="0"/>
              <a:t>SPS</a:t>
            </a:r>
            <a:r>
              <a:rPr lang="en-US" dirty="0" smtClean="0"/>
              <a:t> short of main magnet system</a:t>
            </a:r>
          </a:p>
          <a:p>
            <a:pPr lvl="1"/>
            <a:r>
              <a:rPr lang="en-US" dirty="0" err="1" smtClean="0"/>
              <a:t>LBDS</a:t>
            </a:r>
            <a:r>
              <a:rPr lang="en-US" dirty="0" smtClean="0"/>
              <a:t> </a:t>
            </a:r>
            <a:r>
              <a:rPr lang="en-US" dirty="0" err="1" smtClean="0"/>
              <a:t>BIC</a:t>
            </a:r>
            <a:r>
              <a:rPr lang="en-US" dirty="0" smtClean="0"/>
              <a:t> test while we wait for the </a:t>
            </a:r>
            <a:r>
              <a:rPr lang="en-US" dirty="0" err="1" smtClean="0"/>
              <a:t>SPS</a:t>
            </a:r>
            <a:endParaRPr lang="en-US" dirty="0" smtClean="0"/>
          </a:p>
          <a:p>
            <a:r>
              <a:rPr lang="en-US" dirty="0" smtClean="0"/>
              <a:t>20:00: </a:t>
            </a:r>
            <a:r>
              <a:rPr lang="en-US" dirty="0" err="1" smtClean="0"/>
              <a:t>SPS</a:t>
            </a:r>
            <a:r>
              <a:rPr lang="en-US" dirty="0" smtClean="0"/>
              <a:t> ready but there is </a:t>
            </a:r>
            <a:r>
              <a:rPr lang="en-US" dirty="0" smtClean="0"/>
              <a:t>now a problem with the </a:t>
            </a:r>
            <a:r>
              <a:rPr lang="en-US" dirty="0" err="1" smtClean="0"/>
              <a:t>QPS</a:t>
            </a:r>
            <a:r>
              <a:rPr lang="en-US" dirty="0" smtClean="0"/>
              <a:t> in S12</a:t>
            </a:r>
          </a:p>
          <a:p>
            <a:pPr lvl="1"/>
            <a:r>
              <a:rPr lang="en-US" dirty="0" smtClean="0"/>
              <a:t>requires intervention</a:t>
            </a:r>
          </a:p>
          <a:p>
            <a:r>
              <a:rPr lang="en-US" dirty="0" smtClean="0"/>
              <a:t>21:45: Access finished; start pre-cycle</a:t>
            </a:r>
          </a:p>
          <a:p>
            <a:endParaRPr lang="en-US" dirty="0" smtClean="0"/>
          </a:p>
          <a:p>
            <a:endParaRPr lang="en-US" dirty="0" smtClean="0"/>
          </a:p>
        </p:txBody>
      </p:sp>
      <p:sp>
        <p:nvSpPr>
          <p:cNvPr id="33796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D5014056-7BCD-1845-8D94-64C65C1E8D8B}" type="slidenum">
              <a:rPr lang="en-US" smtClean="0">
                <a:solidFill>
                  <a:srgbClr val="FFFFFF"/>
                </a:solidFill>
              </a:rPr>
              <a:pPr/>
              <a:t>1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4818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r>
              <a:rPr lang="en-US" dirty="0" smtClean="0"/>
              <a:t> </a:t>
            </a:r>
            <a:r>
              <a:rPr lang="en-US" dirty="0" smtClean="0"/>
              <a:t>22.3.</a:t>
            </a:r>
            <a:endParaRPr lang="en-US" dirty="0" smtClean="0"/>
          </a:p>
        </p:txBody>
      </p:sp>
      <p:sp>
        <p:nvSpPr>
          <p:cNvPr id="34819" name="Content Placeholder 2"/>
          <p:cNvSpPr>
            <a:spLocks noGrp="1"/>
          </p:cNvSpPr>
          <p:nvPr>
            <p:ph idx="1"/>
          </p:nvPr>
        </p:nvSpPr>
        <p:spPr>
          <a:xfrm>
            <a:off x="228600" y="1066800"/>
            <a:ext cx="8915400" cy="5334000"/>
          </a:xfrm>
        </p:spPr>
        <p:txBody>
          <a:bodyPr/>
          <a:lstStyle/>
          <a:p>
            <a:r>
              <a:rPr lang="en-US" dirty="0" smtClean="0"/>
              <a:t>00:07: Finally preparing again for beam: </a:t>
            </a:r>
          </a:p>
          <a:p>
            <a:pPr lvl="1"/>
            <a:r>
              <a:rPr lang="en-US" dirty="0" smtClean="0"/>
              <a:t>Trip of RCBH22</a:t>
            </a:r>
            <a:r>
              <a:rPr lang="en-US" dirty="0" smtClean="0"/>
              <a:t>.</a:t>
            </a:r>
            <a:r>
              <a:rPr lang="en-US" dirty="0" smtClean="0"/>
              <a:t>L2B2</a:t>
            </a:r>
          </a:p>
          <a:p>
            <a:pPr lvl="1"/>
            <a:r>
              <a:rPr lang="en-US" dirty="0" smtClean="0"/>
              <a:t>Vacuum interlock in TI2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vacuum valve stayed open after access</a:t>
            </a:r>
          </a:p>
          <a:p>
            <a:pPr lvl="1"/>
            <a:r>
              <a:rPr lang="en-US" dirty="0" err="1" smtClean="0">
                <a:sym typeface="Wingdings"/>
              </a:rPr>
              <a:t>RF</a:t>
            </a:r>
            <a:r>
              <a:rPr lang="en-US" dirty="0" smtClean="0">
                <a:sym typeface="Wingdings"/>
              </a:rPr>
              <a:t> </a:t>
            </a:r>
            <a:r>
              <a:rPr lang="en-US" dirty="0" smtClean="0"/>
              <a:t>ModuleM1B2</a:t>
            </a:r>
            <a:r>
              <a:rPr lang="en-US" dirty="0" smtClean="0"/>
              <a:t>, LINE </a:t>
            </a:r>
            <a:r>
              <a:rPr lang="en-US" dirty="0" smtClean="0"/>
              <a:t>4B2 down again. Could be reset.</a:t>
            </a:r>
          </a:p>
          <a:p>
            <a:pPr lvl="1"/>
            <a:r>
              <a:rPr lang="en-US" dirty="0" smtClean="0"/>
              <a:t>injection and </a:t>
            </a:r>
            <a:r>
              <a:rPr lang="en-US" dirty="0" err="1" smtClean="0"/>
              <a:t>RF</a:t>
            </a:r>
            <a:r>
              <a:rPr lang="en-US" dirty="0" smtClean="0"/>
              <a:t> tuning (injection phase).</a:t>
            </a:r>
          </a:p>
          <a:p>
            <a:r>
              <a:rPr lang="en-US" dirty="0" smtClean="0"/>
              <a:t>00:30: beam back in the </a:t>
            </a:r>
            <a:r>
              <a:rPr lang="en-US" dirty="0" err="1" smtClean="0"/>
              <a:t>LHC</a:t>
            </a:r>
            <a:r>
              <a:rPr lang="en-US" dirty="0" smtClean="0"/>
              <a:t>: </a:t>
            </a:r>
          </a:p>
          <a:p>
            <a:pPr lvl="1"/>
            <a:r>
              <a:rPr lang="en-US" dirty="0" smtClean="0"/>
              <a:t>Tune, chromaticity and coupling  adjustments</a:t>
            </a:r>
          </a:p>
          <a:p>
            <a:pPr lvl="1"/>
            <a:r>
              <a:rPr lang="en-US" dirty="0" err="1" smtClean="0"/>
              <a:t>LBDS</a:t>
            </a:r>
            <a:r>
              <a:rPr lang="en-US" dirty="0" smtClean="0"/>
              <a:t> Beam1 fails and can not be rearmed from </a:t>
            </a:r>
            <a:r>
              <a:rPr lang="en-US" dirty="0" err="1" smtClean="0"/>
              <a:t>CCC</a:t>
            </a:r>
            <a:r>
              <a:rPr lang="en-US" dirty="0" smtClean="0"/>
              <a:t>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called </a:t>
            </a:r>
            <a:r>
              <a:rPr lang="en-US" dirty="0" smtClean="0">
                <a:sym typeface="Wingdings"/>
              </a:rPr>
              <a:t>Jan</a:t>
            </a:r>
            <a:endParaRPr lang="en-US" dirty="0" smtClean="0"/>
          </a:p>
          <a:p>
            <a:pPr lvl="1"/>
            <a:r>
              <a:rPr lang="en-US" dirty="0" smtClean="0"/>
              <a:t>RCBH22.L2B2 </a:t>
            </a:r>
            <a:r>
              <a:rPr lang="en-US" dirty="0" smtClean="0"/>
              <a:t>fails</a:t>
            </a:r>
            <a:r>
              <a:rPr lang="en-US" dirty="0" smtClean="0"/>
              <a:t> again (spurious loss of communication)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called Piquet; requires access for repair</a:t>
            </a:r>
            <a:endParaRPr lang="en-US" dirty="0" smtClean="0"/>
          </a:p>
          <a:p>
            <a:r>
              <a:rPr lang="en-US" dirty="0" smtClean="0"/>
              <a:t>03:00: Feedback commissioning starts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4820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BA090075-EFFA-E045-9A5F-4841758C5F75}" type="slidenum">
              <a:rPr lang="en-US" smtClean="0">
                <a:solidFill>
                  <a:srgbClr val="FFFFFF"/>
                </a:solidFill>
              </a:rPr>
              <a:pPr/>
              <a:t>2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r>
              <a:rPr lang="en-US" dirty="0" smtClean="0"/>
              <a:t> </a:t>
            </a:r>
            <a:r>
              <a:rPr lang="en-US" dirty="0" smtClean="0"/>
              <a:t>22.3.</a:t>
            </a:r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>
              <a:buFont typeface="Arial Unicode MS" charset="0"/>
              <a:buNone/>
            </a:pPr>
            <a:endParaRPr lang="en-US" dirty="0" smtClean="0"/>
          </a:p>
          <a:p>
            <a:r>
              <a:rPr lang="en-US" dirty="0" smtClean="0"/>
              <a:t>Tune feedback: reduced bandwidth </a:t>
            </a:r>
            <a:r>
              <a:rPr lang="en-US" dirty="0" smtClean="0"/>
              <a:t>from</a:t>
            </a:r>
            <a:r>
              <a:rPr lang="en-US" dirty="0" smtClean="0"/>
              <a:t> </a:t>
            </a:r>
            <a:r>
              <a:rPr lang="en-US" dirty="0" smtClean="0"/>
              <a:t>0.1 Hz to 0.4 Hz; Beam1</a:t>
            </a:r>
          </a:p>
          <a:p>
            <a:pPr lvl="1"/>
            <a:r>
              <a:rPr lang="en-US" dirty="0" smtClean="0"/>
              <a:t>should limit the maximum </a:t>
            </a:r>
            <a:r>
              <a:rPr lang="en-US" dirty="0" err="1" smtClean="0"/>
              <a:t>dV/dt</a:t>
            </a:r>
            <a:r>
              <a:rPr lang="en-US" dirty="0" smtClean="0"/>
              <a:t> and </a:t>
            </a:r>
            <a:r>
              <a:rPr lang="en-US" dirty="0" err="1" smtClean="0"/>
              <a:t>dI/dt</a:t>
            </a:r>
            <a:r>
              <a:rPr lang="en-US" dirty="0" smtClean="0"/>
              <a:t> values</a:t>
            </a:r>
            <a:endParaRPr lang="en-US" dirty="0" smtClean="0"/>
          </a:p>
          <a:p>
            <a:pPr>
              <a:buNone/>
            </a:pPr>
            <a:endParaRPr lang="en-US" dirty="0" smtClean="0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FAA231-872A-1C4E-8D4C-75BF1918665C}" type="slidenum">
              <a:rPr lang="en-US" smtClean="0">
                <a:solidFill>
                  <a:srgbClr val="FFFFFF"/>
                </a:solidFill>
              </a:rPr>
              <a:pPr/>
              <a:t>3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5" name="Picture 4" descr="20100323031150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20312" y="2165677"/>
            <a:ext cx="4108883" cy="3596105"/>
          </a:xfrm>
          <a:prstGeom prst="rect">
            <a:avLst/>
          </a:prstGeom>
        </p:spPr>
      </p:pic>
      <p:pic>
        <p:nvPicPr>
          <p:cNvPr id="6" name="Picture 5" descr="20100323033412.png"/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4590716" y="2158689"/>
            <a:ext cx="4324684" cy="3616461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4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Night</a:t>
            </a:r>
            <a:r>
              <a:rPr lang="en-US" dirty="0" smtClean="0"/>
              <a:t> </a:t>
            </a:r>
            <a:r>
              <a:rPr lang="en-US" dirty="0" smtClean="0"/>
              <a:t>22.3.</a:t>
            </a:r>
            <a:endParaRPr lang="en-US" dirty="0" smtClean="0"/>
          </a:p>
        </p:txBody>
      </p:sp>
      <p:sp>
        <p:nvSpPr>
          <p:cNvPr id="35843" name="Content Placeholder 2"/>
          <p:cNvSpPr>
            <a:spLocks noGrp="1"/>
          </p:cNvSpPr>
          <p:nvPr>
            <p:ph idx="1"/>
          </p:nvPr>
        </p:nvSpPr>
        <p:spPr>
          <a:xfrm>
            <a:off x="228600" y="762000"/>
            <a:ext cx="8686800" cy="5334000"/>
          </a:xfrm>
        </p:spPr>
        <p:txBody>
          <a:bodyPr/>
          <a:lstStyle/>
          <a:p>
            <a:pPr>
              <a:buFont typeface="Arial Unicode MS" charset="0"/>
              <a:buNone/>
            </a:pPr>
            <a:endParaRPr lang="en-US" dirty="0" smtClean="0"/>
          </a:p>
          <a:p>
            <a:r>
              <a:rPr lang="en-US" dirty="0" smtClean="0"/>
              <a:t>Tune feedback on with coupling adjustments</a:t>
            </a:r>
          </a:p>
          <a:p>
            <a:pPr>
              <a:buNone/>
            </a:pPr>
            <a:endParaRPr lang="en-US" dirty="0" smtClean="0"/>
          </a:p>
        </p:txBody>
      </p:sp>
      <p:sp>
        <p:nvSpPr>
          <p:cNvPr id="35844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2BFAA231-872A-1C4E-8D4C-75BF1918665C}" type="slidenum">
              <a:rPr lang="en-US" smtClean="0">
                <a:solidFill>
                  <a:srgbClr val="FFFFFF"/>
                </a:solidFill>
              </a:rPr>
              <a:pPr/>
              <a:t>4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  <p:pic>
        <p:nvPicPr>
          <p:cNvPr id="7" name="Picture 6" descr="FB-off.png"/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20039" y="2034922"/>
            <a:ext cx="9144001" cy="4378325"/>
          </a:xfrm>
          <a:prstGeom prst="rect">
            <a:avLst/>
          </a:prstGeom>
        </p:spPr>
      </p:pic>
    </p:spTree>
  </p:cSld>
  <p:clrMapOvr>
    <a:masterClrMapping/>
  </p:clrMapOvr>
  <p:transition spd="med">
    <p:fade thruBlk="1"/>
  </p:transition>
</p:sld>
</file>

<file path=ppt/slides/slide5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03:25: Fault on </a:t>
            </a:r>
            <a:r>
              <a:rPr lang="en-US" dirty="0" err="1" smtClean="0"/>
              <a:t>MKB</a:t>
            </a:r>
            <a:r>
              <a:rPr lang="en-US" dirty="0" smtClean="0"/>
              <a:t> for Beam2</a:t>
            </a:r>
            <a:r>
              <a:rPr lang="en-US" dirty="0" smtClean="0"/>
              <a:t> </a:t>
            </a:r>
            <a:r>
              <a:rPr lang="en-US" dirty="0" smtClean="0"/>
              <a:t>(</a:t>
            </a:r>
            <a:r>
              <a:rPr lang="en-US" dirty="0" smtClean="0"/>
              <a:t>problem </a:t>
            </a:r>
            <a:r>
              <a:rPr lang="en-US" dirty="0" smtClean="0"/>
              <a:t>with power supply </a:t>
            </a:r>
            <a:r>
              <a:rPr lang="en-US" dirty="0" smtClean="0"/>
              <a:t>card) </a:t>
            </a:r>
          </a:p>
          <a:p>
            <a:pPr lvl="1"/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called Piquet but repair requires access; continue with Beam 1</a:t>
            </a:r>
          </a:p>
          <a:p>
            <a:pPr lvl="1"/>
            <a:r>
              <a:rPr lang="en-US" dirty="0" smtClean="0">
                <a:sym typeface="Wingdings"/>
              </a:rPr>
              <a:t>Trip of B1 and B2 </a:t>
            </a:r>
            <a:r>
              <a:rPr lang="en-US" dirty="0" err="1" smtClean="0">
                <a:sym typeface="Wingdings"/>
              </a:rPr>
              <a:t>undulators</a:t>
            </a:r>
            <a:endParaRPr lang="en-US" dirty="0" smtClean="0">
              <a:sym typeface="Wingdings"/>
            </a:endParaRPr>
          </a:p>
          <a:p>
            <a:pPr lvl="1"/>
            <a:r>
              <a:rPr lang="en-US" dirty="0" smtClean="0">
                <a:sym typeface="Wingdings"/>
              </a:rPr>
              <a:t>RQFA56: problem of resetting </a:t>
            </a:r>
            <a:r>
              <a:rPr lang="en-US" dirty="0" err="1" smtClean="0">
                <a:sym typeface="Wingdings"/>
              </a:rPr>
              <a:t>QPS</a:t>
            </a:r>
            <a:r>
              <a:rPr lang="en-US" dirty="0" smtClean="0">
                <a:sym typeface="Wingdings"/>
              </a:rPr>
              <a:t> controller </a:t>
            </a:r>
            <a:r>
              <a:rPr lang="en-US" dirty="0" err="1" smtClean="0">
                <a:sym typeface="Wingdings"/>
              </a:rPr>
              <a:t></a:t>
            </a:r>
            <a:r>
              <a:rPr lang="en-US" dirty="0" smtClean="0">
                <a:sym typeface="Wingdings"/>
              </a:rPr>
              <a:t> could be reset MP3 expert</a:t>
            </a:r>
            <a:endParaRPr lang="en-US" dirty="0" smtClean="0"/>
          </a:p>
          <a:p>
            <a:r>
              <a:rPr lang="en-US" dirty="0" smtClean="0"/>
              <a:t>07:40: Beam back</a:t>
            </a:r>
          </a:p>
          <a:p>
            <a:r>
              <a:rPr lang="en-US" dirty="0" smtClean="0"/>
              <a:t>Tentative program</a:t>
            </a:r>
            <a:r>
              <a:rPr lang="en-US" dirty="0" smtClean="0"/>
              <a:t>:</a:t>
            </a:r>
          </a:p>
          <a:p>
            <a:pPr lvl="1"/>
            <a:r>
              <a:rPr lang="en-US" dirty="0" smtClean="0"/>
              <a:t>Ramp to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smtClean="0"/>
              <a:t>Orbit and </a:t>
            </a:r>
            <a:r>
              <a:rPr lang="en-US" dirty="0" err="1" smtClean="0"/>
              <a:t>TCT</a:t>
            </a:r>
            <a:r>
              <a:rPr lang="en-US" dirty="0" smtClean="0"/>
              <a:t> adjustments and optics measurements</a:t>
            </a:r>
          </a:p>
          <a:p>
            <a:pPr lvl="1"/>
            <a:r>
              <a:rPr lang="en-US" dirty="0" smtClean="0"/>
              <a:t>Collimation check and set up at 3.5 </a:t>
            </a:r>
            <a:r>
              <a:rPr lang="en-US" dirty="0" err="1" smtClean="0"/>
              <a:t>TeV</a:t>
            </a:r>
            <a:endParaRPr lang="en-US" dirty="0" smtClean="0"/>
          </a:p>
          <a:p>
            <a:pPr lvl="1"/>
            <a:r>
              <a:rPr lang="en-US" dirty="0" err="1" smtClean="0"/>
              <a:t>LBDS</a:t>
            </a:r>
            <a:r>
              <a:rPr lang="en-US" dirty="0" smtClean="0"/>
              <a:t> set-up (at 450GeV and 3.5 </a:t>
            </a:r>
            <a:r>
              <a:rPr lang="en-US" dirty="0" err="1" smtClean="0"/>
              <a:t>TeV</a:t>
            </a:r>
            <a:r>
              <a:rPr lang="en-US" dirty="0" smtClean="0"/>
              <a:t>)</a:t>
            </a:r>
          </a:p>
          <a:p>
            <a:pPr lvl="0"/>
            <a:r>
              <a:rPr lang="en-US" dirty="0" smtClean="0"/>
              <a:t>Still not finished:</a:t>
            </a:r>
          </a:p>
          <a:p>
            <a:pPr lvl="1"/>
            <a:r>
              <a:rPr lang="en-US" dirty="0" smtClean="0"/>
              <a:t>damper studies</a:t>
            </a:r>
          </a:p>
          <a:p>
            <a:pPr lvl="1"/>
            <a:r>
              <a:rPr lang="en-US" dirty="0" err="1" smtClean="0"/>
              <a:t>RF</a:t>
            </a:r>
            <a:r>
              <a:rPr lang="en-US" dirty="0" smtClean="0"/>
              <a:t> tuning</a:t>
            </a:r>
            <a:endParaRPr lang="en-US" dirty="0" smtClean="0"/>
          </a:p>
          <a:p>
            <a:pPr lvl="1">
              <a:buFont typeface="Franklin Gothic Medium" charset="0"/>
              <a:buNone/>
            </a:pPr>
            <a:endParaRPr lang="en-US" dirty="0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5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6.xml><?xml version="1.0" encoding="utf-8"?>
<p:sld xmlns:a="http://schemas.openxmlformats.org/drawingml/2006/main" xmlns:r="http://schemas.openxmlformats.org/officeDocument/2006/relationships" xmlns:mc="http://schemas.openxmlformats.org/markup-compatibility/2006" xmlns:mv="urn:schemas-microsoft-com:mac:vml" xmlns:p="http://schemas.openxmlformats.org/presentationml/2006/main" mc:Ignorable="mv" mc:PreserveAttributes="mv:*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6866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today</a:t>
            </a:r>
          </a:p>
        </p:txBody>
      </p:sp>
      <p:sp>
        <p:nvSpPr>
          <p:cNvPr id="36867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dirty="0" smtClean="0"/>
              <a:t>Open Issues:</a:t>
            </a:r>
          </a:p>
          <a:p>
            <a:pPr lvl="1"/>
            <a:r>
              <a:rPr lang="en-US" dirty="0" smtClean="0"/>
              <a:t>Klystron in Pt4</a:t>
            </a:r>
          </a:p>
          <a:p>
            <a:pPr lvl="1"/>
            <a:r>
              <a:rPr lang="en-US" dirty="0" smtClean="0"/>
              <a:t>BI needs access for synchrotron light monitor</a:t>
            </a:r>
          </a:p>
          <a:p>
            <a:pPr lvl="1"/>
            <a:r>
              <a:rPr lang="en-US" dirty="0" err="1" smtClean="0"/>
              <a:t>BPMs</a:t>
            </a:r>
            <a:r>
              <a:rPr lang="en-US" dirty="0" smtClean="0"/>
              <a:t> in IP5?</a:t>
            </a:r>
          </a:p>
          <a:p>
            <a:pPr lvl="1"/>
            <a:r>
              <a:rPr lang="en-US" dirty="0" smtClean="0"/>
              <a:t>RCBH22L2 B2 still requires intervention for PC communication</a:t>
            </a:r>
          </a:p>
          <a:p>
            <a:pPr lvl="1"/>
            <a:endParaRPr lang="en-US" dirty="0" smtClean="0"/>
          </a:p>
          <a:p>
            <a:pPr lvl="1">
              <a:buFont typeface="Franklin Gothic Medium" charset="0"/>
              <a:buNone/>
            </a:pPr>
            <a:endParaRPr lang="en-US" dirty="0" smtClean="0"/>
          </a:p>
        </p:txBody>
      </p:sp>
      <p:sp>
        <p:nvSpPr>
          <p:cNvPr id="36868" name="Footer Placeholder 3"/>
          <p:cNvSpPr>
            <a:spLocks noGrp="1"/>
          </p:cNvSpPr>
          <p:nvPr>
            <p:ph type="ftr" sz="quarter" idx="10"/>
          </p:nvPr>
        </p:nvSpPr>
        <p:spPr>
          <a:noFill/>
        </p:spPr>
        <p:txBody>
          <a:bodyPr/>
          <a:lstStyle/>
          <a:p>
            <a:r>
              <a:rPr lang="en-US" smtClean="0">
                <a:solidFill>
                  <a:srgbClr val="FFFFFF"/>
                </a:solidFill>
              </a:rPr>
              <a:t>Safe Machine Parameters System</a:t>
            </a:r>
          </a:p>
        </p:txBody>
      </p:sp>
      <p:sp>
        <p:nvSpPr>
          <p:cNvPr id="36869" name="Slide Number Placeholder 4"/>
          <p:cNvSpPr>
            <a:spLocks noGrp="1"/>
          </p:cNvSpPr>
          <p:nvPr>
            <p:ph type="sldNum" sz="quarter" idx="11"/>
          </p:nvPr>
        </p:nvSpPr>
        <p:spPr>
          <a:noFill/>
        </p:spPr>
        <p:txBody>
          <a:bodyPr/>
          <a:lstStyle/>
          <a:p>
            <a:fld id="{492DA489-35B9-7F48-916F-BBC1F9537E10}" type="slidenum">
              <a:rPr lang="en-US" smtClean="0">
                <a:solidFill>
                  <a:srgbClr val="FFFFFF"/>
                </a:solidFill>
              </a:rPr>
              <a:pPr/>
              <a:t>6</a:t>
            </a:fld>
            <a:r>
              <a:rPr lang="en-US" smtClean="0">
                <a:solidFill>
                  <a:srgbClr val="FFFFFF"/>
                </a:solidFill>
              </a:rPr>
              <a:t> </a:t>
            </a:r>
          </a:p>
        </p:txBody>
      </p:sp>
    </p:spTree>
  </p:cSld>
  <p:clrMapOvr>
    <a:masterClrMapping/>
  </p:clrMapOvr>
  <p:transition spd="med">
    <p:fade thruBlk="1"/>
  </p:transition>
</p:sld>
</file>

<file path=ppt/theme/theme1.xml><?xml version="1.0" encoding="utf-8"?>
<a:theme xmlns:a="http://schemas.openxmlformats.org/drawingml/2006/main" name="Pixel">
  <a:themeElements>
    <a:clrScheme name="Pixel 13">
      <a:dk1>
        <a:srgbClr val="000000"/>
      </a:dk1>
      <a:lt1>
        <a:srgbClr val="FFFFFF"/>
      </a:lt1>
      <a:dk2>
        <a:srgbClr val="000000"/>
      </a:dk2>
      <a:lt2>
        <a:srgbClr val="00007D"/>
      </a:lt2>
      <a:accent1>
        <a:srgbClr val="9999FF"/>
      </a:accent1>
      <a:accent2>
        <a:srgbClr val="9999CC"/>
      </a:accent2>
      <a:accent3>
        <a:srgbClr val="FFFFFF"/>
      </a:accent3>
      <a:accent4>
        <a:srgbClr val="000000"/>
      </a:accent4>
      <a:accent5>
        <a:srgbClr val="CACAFF"/>
      </a:accent5>
      <a:accent6>
        <a:srgbClr val="8A8AB9"/>
      </a:accent6>
      <a:hlink>
        <a:srgbClr val="CC00CC"/>
      </a:hlink>
      <a:folHlink>
        <a:srgbClr val="CCCCE6"/>
      </a:folHlink>
    </a:clrScheme>
    <a:fontScheme name="Pixel">
      <a:majorFont>
        <a:latin typeface="Calibri"/>
        <a:ea typeface=""/>
        <a:cs typeface=""/>
      </a:majorFont>
      <a:minorFont>
        <a:latin typeface="Calibri"/>
        <a:ea typeface=""/>
        <a:cs typeface="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ctr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sz="1800" b="0" i="0" u="none" strike="noStrike" cap="none" normalizeH="0" baseline="0">
            <a:ln>
              <a:noFill/>
            </a:ln>
            <a:solidFill>
              <a:schemeClr val="tx1"/>
            </a:solidFill>
            <a:effectLst/>
            <a:latin typeface="Calibri" charset="0"/>
          </a:defRPr>
        </a:defPPr>
      </a:lstStyle>
    </a:lnDef>
  </a:objectDefaults>
  <a:extraClrSchemeLst>
    <a:extraClrScheme>
      <a:clrScheme name="Pixel 1">
        <a:dk1>
          <a:srgbClr val="0066FF"/>
        </a:dk1>
        <a:lt1>
          <a:srgbClr val="FFFFFF"/>
        </a:lt1>
        <a:dk2>
          <a:srgbClr val="000066"/>
        </a:dk2>
        <a:lt2>
          <a:srgbClr val="FFFFFF"/>
        </a:lt2>
        <a:accent1>
          <a:srgbClr val="6699FF"/>
        </a:accent1>
        <a:accent2>
          <a:srgbClr val="3333FF"/>
        </a:accent2>
        <a:accent3>
          <a:srgbClr val="AAAAB8"/>
        </a:accent3>
        <a:accent4>
          <a:srgbClr val="DADADA"/>
        </a:accent4>
        <a:accent5>
          <a:srgbClr val="B8CAFF"/>
        </a:accent5>
        <a:accent6>
          <a:srgbClr val="2D2DE7"/>
        </a:accent6>
        <a:hlink>
          <a:srgbClr val="FFCC00"/>
        </a:hlink>
        <a:folHlink>
          <a:srgbClr val="0000CC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2">
        <a:dk1>
          <a:srgbClr val="009999"/>
        </a:dk1>
        <a:lt1>
          <a:srgbClr val="FFFFFF"/>
        </a:lt1>
        <a:dk2>
          <a:srgbClr val="334B49"/>
        </a:dk2>
        <a:lt2>
          <a:srgbClr val="FFFFFF"/>
        </a:lt2>
        <a:accent1>
          <a:srgbClr val="33CCCC"/>
        </a:accent1>
        <a:accent2>
          <a:srgbClr val="008080"/>
        </a:accent2>
        <a:accent3>
          <a:srgbClr val="ADB1B1"/>
        </a:accent3>
        <a:accent4>
          <a:srgbClr val="DADADA"/>
        </a:accent4>
        <a:accent5>
          <a:srgbClr val="ADE2E2"/>
        </a:accent5>
        <a:accent6>
          <a:srgbClr val="007373"/>
        </a:accent6>
        <a:hlink>
          <a:srgbClr val="FFCC00"/>
        </a:hlink>
        <a:folHlink>
          <a:srgbClr val="00666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3">
        <a:dk1>
          <a:srgbClr val="006699"/>
        </a:dk1>
        <a:lt1>
          <a:srgbClr val="FFFFFF"/>
        </a:lt1>
        <a:dk2>
          <a:srgbClr val="333399"/>
        </a:dk2>
        <a:lt2>
          <a:srgbClr val="FFFFFF"/>
        </a:lt2>
        <a:accent1>
          <a:srgbClr val="0099CC"/>
        </a:accent1>
        <a:accent2>
          <a:srgbClr val="0386AF"/>
        </a:accent2>
        <a:accent3>
          <a:srgbClr val="ADADCA"/>
        </a:accent3>
        <a:accent4>
          <a:srgbClr val="DADADA"/>
        </a:accent4>
        <a:accent5>
          <a:srgbClr val="AACAE2"/>
        </a:accent5>
        <a:accent6>
          <a:srgbClr val="02799E"/>
        </a:accent6>
        <a:hlink>
          <a:srgbClr val="FFCC00"/>
        </a:hlink>
        <a:folHlink>
          <a:srgbClr val="6699FF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4">
        <a:dk1>
          <a:srgbClr val="008080"/>
        </a:dk1>
        <a:lt1>
          <a:srgbClr val="FFFFFF"/>
        </a:lt1>
        <a:dk2>
          <a:srgbClr val="2F978D"/>
        </a:dk2>
        <a:lt2>
          <a:srgbClr val="FFFFFF"/>
        </a:lt2>
        <a:accent1>
          <a:srgbClr val="0099FF"/>
        </a:accent1>
        <a:accent2>
          <a:srgbClr val="009999"/>
        </a:accent2>
        <a:accent3>
          <a:srgbClr val="ADC9C5"/>
        </a:accent3>
        <a:accent4>
          <a:srgbClr val="DADADA"/>
        </a:accent4>
        <a:accent5>
          <a:srgbClr val="AACAFF"/>
        </a:accent5>
        <a:accent6>
          <a:srgbClr val="008A8A"/>
        </a:accent6>
        <a:hlink>
          <a:srgbClr val="FFFFCC"/>
        </a:hlink>
        <a:folHlink>
          <a:srgbClr val="70CAC6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5">
        <a:dk1>
          <a:srgbClr val="822504"/>
        </a:dk1>
        <a:lt1>
          <a:srgbClr val="FFFFFF"/>
        </a:lt1>
        <a:dk2>
          <a:srgbClr val="330000"/>
        </a:dk2>
        <a:lt2>
          <a:srgbClr val="FFFFFF"/>
        </a:lt2>
        <a:accent1>
          <a:srgbClr val="FF9900"/>
        </a:accent1>
        <a:accent2>
          <a:srgbClr val="9E2A06"/>
        </a:accent2>
        <a:accent3>
          <a:srgbClr val="ADAAAA"/>
        </a:accent3>
        <a:accent4>
          <a:srgbClr val="DADADA"/>
        </a:accent4>
        <a:accent5>
          <a:srgbClr val="FFCAAA"/>
        </a:accent5>
        <a:accent6>
          <a:srgbClr val="8F2505"/>
        </a:accent6>
        <a:hlink>
          <a:srgbClr val="FF3300"/>
        </a:hlink>
        <a:folHlink>
          <a:srgbClr val="7C0704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6">
        <a:dk1>
          <a:srgbClr val="336600"/>
        </a:dk1>
        <a:lt1>
          <a:srgbClr val="FFFFFF"/>
        </a:lt1>
        <a:dk2>
          <a:srgbClr val="4A7911"/>
        </a:dk2>
        <a:lt2>
          <a:srgbClr val="FFFFFF"/>
        </a:lt2>
        <a:accent1>
          <a:srgbClr val="666633"/>
        </a:accent1>
        <a:accent2>
          <a:srgbClr val="669900"/>
        </a:accent2>
        <a:accent3>
          <a:srgbClr val="B1BEAA"/>
        </a:accent3>
        <a:accent4>
          <a:srgbClr val="DADADA"/>
        </a:accent4>
        <a:accent5>
          <a:srgbClr val="B8B8AD"/>
        </a:accent5>
        <a:accent6>
          <a:srgbClr val="5C8A00"/>
        </a:accent6>
        <a:hlink>
          <a:srgbClr val="FFCC00"/>
        </a:hlink>
        <a:folHlink>
          <a:srgbClr val="99CC00"/>
        </a:folHlink>
      </a:clrScheme>
      <a:clrMap bg1="dk2" tx1="lt1" bg2="dk1" tx2="lt2" accent1="accent1" accent2="accent2" accent3="accent3" accent4="accent4" accent5="accent5" accent6="accent6" hlink="hlink" folHlink="folHlink"/>
    </a:extraClrScheme>
    <a:extraClrScheme>
      <a:clrScheme name="Pixel 7">
        <a:dk1>
          <a:srgbClr val="000000"/>
        </a:dk1>
        <a:lt1>
          <a:srgbClr val="FFFFFF"/>
        </a:lt1>
        <a:dk2>
          <a:srgbClr val="000000"/>
        </a:dk2>
        <a:lt2>
          <a:srgbClr val="CC3300"/>
        </a:lt2>
        <a:accent1>
          <a:srgbClr val="FFCC00"/>
        </a:accent1>
        <a:accent2>
          <a:srgbClr val="CC6600"/>
        </a:accent2>
        <a:accent3>
          <a:srgbClr val="FFFFFF"/>
        </a:accent3>
        <a:accent4>
          <a:srgbClr val="000000"/>
        </a:accent4>
        <a:accent5>
          <a:srgbClr val="FFE2AA"/>
        </a:accent5>
        <a:accent6>
          <a:srgbClr val="B95C00"/>
        </a:accent6>
        <a:hlink>
          <a:srgbClr val="663300"/>
        </a:hlink>
        <a:folHlink>
          <a:srgbClr val="CC99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8">
        <a:dk1>
          <a:srgbClr val="003300"/>
        </a:dk1>
        <a:lt1>
          <a:srgbClr val="FFFFFF"/>
        </a:lt1>
        <a:dk2>
          <a:srgbClr val="000000"/>
        </a:dk2>
        <a:lt2>
          <a:srgbClr val="336600"/>
        </a:lt2>
        <a:accent1>
          <a:srgbClr val="CCCC00"/>
        </a:accent1>
        <a:accent2>
          <a:srgbClr val="669900"/>
        </a:accent2>
        <a:accent3>
          <a:srgbClr val="FFFFFF"/>
        </a:accent3>
        <a:accent4>
          <a:srgbClr val="002A00"/>
        </a:accent4>
        <a:accent5>
          <a:srgbClr val="E2E2AA"/>
        </a:accent5>
        <a:accent6>
          <a:srgbClr val="5C8A00"/>
        </a:accent6>
        <a:hlink>
          <a:srgbClr val="333300"/>
        </a:hlink>
        <a:folHlink>
          <a:srgbClr val="99CC00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9">
        <a:dk1>
          <a:srgbClr val="000000"/>
        </a:dk1>
        <a:lt1>
          <a:srgbClr val="FFFFFF"/>
        </a:lt1>
        <a:dk2>
          <a:srgbClr val="000000"/>
        </a:dk2>
        <a:lt2>
          <a:srgbClr val="440044"/>
        </a:lt2>
        <a:accent1>
          <a:srgbClr val="FFCCCC"/>
        </a:accent1>
        <a:accent2>
          <a:srgbClr val="790571"/>
        </a:accent2>
        <a:accent3>
          <a:srgbClr val="FFFFFF"/>
        </a:accent3>
        <a:accent4>
          <a:srgbClr val="000000"/>
        </a:accent4>
        <a:accent5>
          <a:srgbClr val="FFE2E2"/>
        </a:accent5>
        <a:accent6>
          <a:srgbClr val="6D0466"/>
        </a:accent6>
        <a:hlink>
          <a:srgbClr val="993366"/>
        </a:hlink>
        <a:folHlink>
          <a:srgbClr val="9F839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0">
        <a:dk1>
          <a:srgbClr val="000000"/>
        </a:dk1>
        <a:lt1>
          <a:srgbClr val="FFFFFF"/>
        </a:lt1>
        <a:dk2>
          <a:srgbClr val="000000"/>
        </a:dk2>
        <a:lt2>
          <a:srgbClr val="FF9900"/>
        </a:lt2>
        <a:accent1>
          <a:srgbClr val="FFCC99"/>
        </a:accent1>
        <a:accent2>
          <a:srgbClr val="FBA313"/>
        </a:accent2>
        <a:accent3>
          <a:srgbClr val="FFFFFF"/>
        </a:accent3>
        <a:accent4>
          <a:srgbClr val="000000"/>
        </a:accent4>
        <a:accent5>
          <a:srgbClr val="FFE2CA"/>
        </a:accent5>
        <a:accent6>
          <a:srgbClr val="E39310"/>
        </a:accent6>
        <a:hlink>
          <a:srgbClr val="CC3300"/>
        </a:hlink>
        <a:folHlink>
          <a:srgbClr val="FCC66E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1">
        <a:dk1>
          <a:srgbClr val="000000"/>
        </a:dk1>
        <a:lt1>
          <a:srgbClr val="FFFFFF"/>
        </a:lt1>
        <a:dk2>
          <a:srgbClr val="000000"/>
        </a:dk2>
        <a:lt2>
          <a:srgbClr val="779F92"/>
        </a:lt2>
        <a:accent1>
          <a:srgbClr val="33CCCC"/>
        </a:accent1>
        <a:accent2>
          <a:srgbClr val="9DC2D7"/>
        </a:accent2>
        <a:accent3>
          <a:srgbClr val="FFFFFF"/>
        </a:accent3>
        <a:accent4>
          <a:srgbClr val="000000"/>
        </a:accent4>
        <a:accent5>
          <a:srgbClr val="ADE2E2"/>
        </a:accent5>
        <a:accent6>
          <a:srgbClr val="8EB0C3"/>
        </a:accent6>
        <a:hlink>
          <a:srgbClr val="006666"/>
        </a:hlink>
        <a:folHlink>
          <a:srgbClr val="CCCCFF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2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666699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  <a:extraClrScheme>
      <a:clrScheme name="Pixel 13">
        <a:dk1>
          <a:srgbClr val="000000"/>
        </a:dk1>
        <a:lt1>
          <a:srgbClr val="FFFFFF"/>
        </a:lt1>
        <a:dk2>
          <a:srgbClr val="000000"/>
        </a:dk2>
        <a:lt2>
          <a:srgbClr val="00007D"/>
        </a:lt2>
        <a:accent1>
          <a:srgbClr val="9999FF"/>
        </a:accent1>
        <a:accent2>
          <a:srgbClr val="9999CC"/>
        </a:accent2>
        <a:accent3>
          <a:srgbClr val="FFFFFF"/>
        </a:accent3>
        <a:accent4>
          <a:srgbClr val="000000"/>
        </a:accent4>
        <a:accent5>
          <a:srgbClr val="CACAFF"/>
        </a:accent5>
        <a:accent6>
          <a:srgbClr val="8A8AB9"/>
        </a:accent6>
        <a:hlink>
          <a:srgbClr val="CC00CC"/>
        </a:hlink>
        <a:folHlink>
          <a:srgbClr val="CCCCE6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111</TotalTime>
  <Words>373</Words>
  <Application>Microsoft Macintosh PowerPoint</Application>
  <PresentationFormat>On-screen Show (4:3)</PresentationFormat>
  <Paragraphs>58</Paragraphs>
  <Slides>6</Slides>
  <Notes>0</Notes>
  <HiddenSlides>0</HiddenSlides>
  <MMClips>0</MMClips>
  <ScaleCrop>false</ScaleCrop>
  <HeadingPairs>
    <vt:vector size="4" baseType="variant">
      <vt:variant>
        <vt:lpstr>Design Template</vt:lpstr>
      </vt:variant>
      <vt:variant>
        <vt:i4>1</vt:i4>
      </vt:variant>
      <vt:variant>
        <vt:lpstr>Slide Titles</vt:lpstr>
      </vt:variant>
      <vt:variant>
        <vt:i4>6</vt:i4>
      </vt:variant>
    </vt:vector>
  </HeadingPairs>
  <TitlesOfParts>
    <vt:vector size="7" baseType="lpstr">
      <vt:lpstr>Pixel</vt:lpstr>
      <vt:lpstr>Day 22.3.</vt:lpstr>
      <vt:lpstr>Night 22.3.</vt:lpstr>
      <vt:lpstr>Night 22.3.</vt:lpstr>
      <vt:lpstr>Night 22.3.</vt:lpstr>
      <vt:lpstr>today</vt:lpstr>
      <vt:lpstr>today</vt:lpstr>
    </vt:vector>
  </TitlesOfParts>
  <Company>CERN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Night 27</dc:title>
  <dc:creator>Oliver Bruning</dc:creator>
  <cp:lastModifiedBy>Oliver Bruning</cp:lastModifiedBy>
  <cp:revision>9</cp:revision>
  <dcterms:created xsi:type="dcterms:W3CDTF">2010-03-23T05:35:11Z</dcterms:created>
  <dcterms:modified xsi:type="dcterms:W3CDTF">2010-03-23T07:24:57Z</dcterms:modified>
</cp:coreProperties>
</file>