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982" r:id="rId2"/>
    <p:sldId id="986" r:id="rId3"/>
    <p:sldId id="990" r:id="rId4"/>
    <p:sldId id="975" r:id="rId5"/>
    <p:sldId id="1052" r:id="rId6"/>
    <p:sldId id="928" r:id="rId7"/>
    <p:sldId id="929" r:id="rId8"/>
    <p:sldId id="885" r:id="rId9"/>
    <p:sldId id="984" r:id="rId10"/>
    <p:sldId id="943" r:id="rId11"/>
    <p:sldId id="1018" r:id="rId12"/>
    <p:sldId id="1062" r:id="rId13"/>
    <p:sldId id="1057" r:id="rId14"/>
    <p:sldId id="1058" r:id="rId15"/>
    <p:sldId id="1061" r:id="rId16"/>
    <p:sldId id="1059" r:id="rId17"/>
    <p:sldId id="999" r:id="rId18"/>
    <p:sldId id="946" r:id="rId19"/>
    <p:sldId id="1056" r:id="rId20"/>
    <p:sldId id="1060" r:id="rId21"/>
    <p:sldId id="1038" r:id="rId22"/>
    <p:sldId id="1048" r:id="rId23"/>
    <p:sldId id="1019" r:id="rId24"/>
    <p:sldId id="1046" r:id="rId25"/>
    <p:sldId id="1007" r:id="rId26"/>
    <p:sldId id="1055" r:id="rId27"/>
    <p:sldId id="1039" r:id="rId28"/>
    <p:sldId id="1009" r:id="rId29"/>
    <p:sldId id="1040" r:id="rId30"/>
    <p:sldId id="1013" r:id="rId31"/>
    <p:sldId id="1054" r:id="rId32"/>
    <p:sldId id="1044" r:id="rId33"/>
    <p:sldId id="1035" r:id="rId34"/>
    <p:sldId id="1032" r:id="rId35"/>
    <p:sldId id="9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59" autoAdjust="0"/>
    <p:restoredTop sz="97335" autoAdjust="0"/>
  </p:normalViewPr>
  <p:slideViewPr>
    <p:cSldViewPr>
      <p:cViewPr varScale="1">
        <p:scale>
          <a:sx n="108" d="100"/>
          <a:sy n="108" d="100"/>
        </p:scale>
        <p:origin x="-93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1/11/14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680DA-27CE-0D47-B47A-257D34E374A4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47F0-16A4-A64E-B5C2-78BDB6C67B1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3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23-7-13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from commissioning to operations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5" Type="http://schemas.openxmlformats.org/officeDocument/2006/relationships/image" Target="../media/image1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00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The future of the Large Hadron Collider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6400800" cy="1219200"/>
          </a:xfrm>
        </p:spPr>
        <p:txBody>
          <a:bodyPr/>
          <a:lstStyle/>
          <a:p>
            <a:r>
              <a:rPr lang="en-US" dirty="0" smtClean="0"/>
              <a:t>Mike Lamont</a:t>
            </a:r>
            <a:br>
              <a:rPr lang="en-US" dirty="0" smtClean="0"/>
            </a:br>
            <a:r>
              <a:rPr lang="en-US" dirty="0" smtClean="0"/>
              <a:t>for the LHC 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0"/>
            <a:ext cx="5562600" cy="30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Machine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print"/>
          <a:srcRect t="2966"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54250"/>
            <a:ext cx="39465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411310" y="1316038"/>
            <a:ext cx="858791" cy="7540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Beam</a:t>
            </a:r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140 </a:t>
            </a:r>
            <a:r>
              <a:rPr lang="en-US" dirty="0">
                <a:solidFill>
                  <a:srgbClr val="FF0000"/>
                </a:solidFill>
              </a:rPr>
              <a:t>MJ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43036" y="5372100"/>
            <a:ext cx="1904680" cy="1220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SC Coil:</a:t>
            </a:r>
          </a:p>
          <a:p>
            <a:pPr algn="ctr">
              <a:spcBef>
                <a:spcPts val="840"/>
              </a:spcBef>
            </a:pPr>
            <a:r>
              <a:rPr lang="en-US" b="0" dirty="0"/>
              <a:t>quench limit</a:t>
            </a:r>
            <a:endParaRPr lang="en-US" b="0" dirty="0" smtClean="0"/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15-100 </a:t>
            </a:r>
            <a:r>
              <a:rPr lang="en-US" dirty="0">
                <a:solidFill>
                  <a:srgbClr val="FF0000"/>
                </a:solidFill>
              </a:rPr>
              <a:t>mJ/cm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0" name="Straight Arrow Connector 9"/>
          <p:cNvCxnSpPr>
            <a:stCxn id="33798" idx="2"/>
          </p:cNvCxnSpPr>
          <p:nvPr/>
        </p:nvCxnSpPr>
        <p:spPr bwMode="auto">
          <a:xfrm>
            <a:off x="1840706" y="2070091"/>
            <a:ext cx="792954" cy="2543183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7440000">
              <a:srgbClr val="FFFFFF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>
            <a:stCxn id="33799" idx="0"/>
          </p:cNvCxnSpPr>
          <p:nvPr/>
        </p:nvCxnSpPr>
        <p:spPr bwMode="auto">
          <a:xfrm rot="5400000" flipH="1" flipV="1">
            <a:off x="1327949" y="4415637"/>
            <a:ext cx="723891" cy="1189036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9900000" algn="br">
              <a:srgbClr val="FFFFFF">
                <a:alpha val="43000"/>
              </a:srgbClr>
            </a:outerShdw>
          </a:effectLst>
        </p:spPr>
      </p:cxnSp>
      <p:cxnSp>
        <p:nvCxnSpPr>
          <p:cNvPr id="33802" name="Straight Arrow Connector 14"/>
          <p:cNvCxnSpPr>
            <a:cxnSpLocks noChangeShapeType="1"/>
          </p:cNvCxnSpPr>
          <p:nvPr/>
        </p:nvCxnSpPr>
        <p:spPr bwMode="auto">
          <a:xfrm>
            <a:off x="2400300" y="4975225"/>
            <a:ext cx="373063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214563" y="4951413"/>
            <a:ext cx="752475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/>
              <a:t>56 mm</a:t>
            </a:r>
          </a:p>
        </p:txBody>
      </p:sp>
      <p:cxnSp>
        <p:nvCxnSpPr>
          <p:cNvPr id="15" name="Elbow Connector 14"/>
          <p:cNvCxnSpPr>
            <a:stCxn id="33798" idx="3"/>
            <a:endCxn id="33799" idx="3"/>
          </p:cNvCxnSpPr>
          <p:nvPr/>
        </p:nvCxnSpPr>
        <p:spPr bwMode="auto">
          <a:xfrm flipH="1">
            <a:off x="2047716" y="1693065"/>
            <a:ext cx="222385" cy="4289459"/>
          </a:xfrm>
          <a:prstGeom prst="bentConnector3">
            <a:avLst>
              <a:gd name="adj1" fmla="val -372761"/>
            </a:avLst>
          </a:prstGeom>
          <a:solidFill>
            <a:schemeClr val="accent1"/>
          </a:solidFill>
          <a:ln w="57150" cap="sq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0090" y="3068950"/>
            <a:ext cx="350519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single accidental beam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induced quench at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 TeV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… YET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4419600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magnet quench at 450 GeV – injection kicker flash-over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33" y="6550223"/>
            <a:ext cx="1447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R. </a:t>
            </a:r>
            <a:r>
              <a:rPr lang="en-US" sz="1400" dirty="0" err="1" smtClean="0">
                <a:solidFill>
                  <a:schemeClr val="bg1"/>
                </a:solidFill>
              </a:rPr>
              <a:t>Assmann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5410200"/>
            <a:ext cx="3810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Operations </a:t>
            </a:r>
            <a:r>
              <a:rPr lang="en-US" b="1" dirty="0">
                <a:solidFill>
                  <a:srgbClr val="FF0000"/>
                </a:solidFill>
              </a:rPr>
              <a:t>unpinned by superb performance of machine protection</a:t>
            </a:r>
          </a:p>
          <a:p>
            <a:r>
              <a:rPr lang="en-US" b="1" dirty="0">
                <a:solidFill>
                  <a:srgbClr val="FF0000"/>
                </a:solidFill>
              </a:rPr>
              <a:t>Rigorous machine protection follow-up, qualification, and </a:t>
            </a:r>
            <a:r>
              <a:rPr lang="en-US" b="1" dirty="0" smtClean="0">
                <a:solidFill>
                  <a:srgbClr val="FF0000"/>
                </a:solidFill>
              </a:rPr>
              <a:t>monitoring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4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53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81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Long Shutdown 1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380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6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Splices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92" y="5382558"/>
            <a:ext cx="8229600" cy="72009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gamma-rays of splices showing voids and bad contacts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A47B-7551-4C4B-8D6A-E4BB0F67ABAB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88" t="5155" r="47554" b="46274"/>
          <a:stretch/>
        </p:blipFill>
        <p:spPr>
          <a:xfrm>
            <a:off x="1905000" y="1371600"/>
            <a:ext cx="5371569" cy="1799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5674" t="58921" r="890"/>
          <a:stretch/>
        </p:blipFill>
        <p:spPr>
          <a:xfrm>
            <a:off x="1269362" y="3560585"/>
            <a:ext cx="7199985" cy="19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2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Splice </a:t>
            </a:r>
            <a:r>
              <a:rPr lang="en-GB" dirty="0"/>
              <a:t>C</a:t>
            </a:r>
            <a:r>
              <a:rPr lang="en-GB" dirty="0" smtClean="0"/>
              <a:t>onsolidation Process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A47B-7551-4C4B-8D6A-E4BB0F67ABAB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10" y="1219804"/>
            <a:ext cx="2640318" cy="1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Jeremie Fleuret\Downloads\SAM_1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65" y="3751976"/>
            <a:ext cx="2208246" cy="1656184"/>
          </a:xfrm>
          <a:prstGeom prst="rect">
            <a:avLst/>
          </a:prstGeom>
          <a:noFill/>
        </p:spPr>
      </p:pic>
      <p:pic>
        <p:nvPicPr>
          <p:cNvPr id="9" name="Picture 2" descr="C:\Users\Jeremie Fleuret\Downloads\SAM_1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9873" y="1219802"/>
            <a:ext cx="2640319" cy="198024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5223" y="3751976"/>
            <a:ext cx="220824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6218" y="1200498"/>
            <a:ext cx="2639998" cy="197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cteur droit avec flèche 15"/>
          <p:cNvCxnSpPr/>
          <p:nvPr/>
        </p:nvCxnSpPr>
        <p:spPr>
          <a:xfrm>
            <a:off x="3026412" y="2528611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8"/>
          <p:cNvCxnSpPr/>
          <p:nvPr/>
        </p:nvCxnSpPr>
        <p:spPr>
          <a:xfrm>
            <a:off x="1182122" y="3247920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2"/>
          <p:cNvCxnSpPr/>
          <p:nvPr/>
        </p:nvCxnSpPr>
        <p:spPr>
          <a:xfrm flipV="1">
            <a:off x="4513008" y="3247920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8483" y="3607960"/>
            <a:ext cx="3360373" cy="2520280"/>
          </a:xfrm>
          <a:prstGeom prst="rect">
            <a:avLst/>
          </a:prstGeom>
          <a:noFill/>
        </p:spPr>
      </p:pic>
      <p:cxnSp>
        <p:nvCxnSpPr>
          <p:cNvPr id="16" name="Connecteur droit avec flèche 24"/>
          <p:cNvCxnSpPr/>
          <p:nvPr/>
        </p:nvCxnSpPr>
        <p:spPr>
          <a:xfrm>
            <a:off x="5913385" y="2528611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27"/>
          <p:cNvCxnSpPr/>
          <p:nvPr/>
        </p:nvCxnSpPr>
        <p:spPr>
          <a:xfrm>
            <a:off x="7633499" y="3142888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1"/>
          <p:cNvCxnSpPr/>
          <p:nvPr/>
        </p:nvCxnSpPr>
        <p:spPr>
          <a:xfrm>
            <a:off x="2481181" y="5120128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25"/>
          <p:cNvSpPr txBox="1"/>
          <p:nvPr/>
        </p:nvSpPr>
        <p:spPr>
          <a:xfrm>
            <a:off x="494862" y="1200498"/>
            <a:ext cx="207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     Old splices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ZoneTexte 25"/>
          <p:cNvSpPr txBox="1"/>
          <p:nvPr/>
        </p:nvSpPr>
        <p:spPr>
          <a:xfrm>
            <a:off x="3484240" y="116100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     Machined splices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ZoneTexte 25"/>
          <p:cNvSpPr txBox="1"/>
          <p:nvPr/>
        </p:nvSpPr>
        <p:spPr>
          <a:xfrm>
            <a:off x="6156177" y="1200498"/>
            <a:ext cx="287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     Consolidated splices including shunts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2" name="ZoneTexte 26"/>
          <p:cNvSpPr txBox="1"/>
          <p:nvPr/>
        </p:nvSpPr>
        <p:spPr>
          <a:xfrm>
            <a:off x="524964" y="5414303"/>
            <a:ext cx="2280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Unsoldering of splice and superconducting cables</a:t>
            </a:r>
            <a:endParaRPr lang="en-GB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537787" y="3428810"/>
            <a:ext cx="2414848" cy="615553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30% of the splices</a:t>
            </a:r>
          </a:p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Initially estimated at 15%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4" name="ZoneTexte 26"/>
          <p:cNvSpPr txBox="1"/>
          <p:nvPr/>
        </p:nvSpPr>
        <p:spPr>
          <a:xfrm>
            <a:off x="2865222" y="5408160"/>
            <a:ext cx="272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Reconstruction and soldering of splice and superconducting cables</a:t>
            </a:r>
            <a:endParaRPr lang="en-GB" sz="1600" dirty="0"/>
          </a:p>
        </p:txBody>
      </p:sp>
      <p:sp>
        <p:nvSpPr>
          <p:cNvPr id="25" name="ZoneTexte 25"/>
          <p:cNvSpPr txBox="1"/>
          <p:nvPr/>
        </p:nvSpPr>
        <p:spPr>
          <a:xfrm>
            <a:off x="5800713" y="5481909"/>
            <a:ext cx="30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     Consolidated and insulated splices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268476">
            <a:off x="4438889" y="4935462"/>
            <a:ext cx="978439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FF0000"/>
                </a:solidFill>
              </a:rPr>
              <a:t>~ 3000</a:t>
            </a:r>
          </a:p>
        </p:txBody>
      </p:sp>
      <p:sp>
        <p:nvSpPr>
          <p:cNvPr id="27" name="TextBox 26"/>
          <p:cNvSpPr txBox="1"/>
          <p:nvPr/>
        </p:nvSpPr>
        <p:spPr>
          <a:xfrm rot="1268476">
            <a:off x="2516760" y="1125807"/>
            <a:ext cx="1128136" cy="646331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10170 splices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177914">
            <a:off x="6238502" y="2668435"/>
            <a:ext cx="1128136" cy="646331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FF0000"/>
                </a:solidFill>
              </a:rPr>
              <a:t>&gt; 27000 shunts</a:t>
            </a:r>
            <a:endParaRPr lang="nl-N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6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8" y="965771"/>
            <a:ext cx="7392270" cy="498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752600"/>
            <a:ext cx="2057400" cy="830997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88900" algn="l"/>
                <a:tab pos="900113" algn="l"/>
              </a:tabLst>
            </a:pPr>
            <a:r>
              <a:rPr lang="fr-CH" sz="1600" dirty="0" smtClean="0"/>
              <a:t>Baseline:	</a:t>
            </a:r>
            <a:r>
              <a:rPr lang="fr-CH" sz="1600" dirty="0" smtClean="0"/>
              <a:t>      62.4 </a:t>
            </a:r>
            <a:r>
              <a:rPr lang="fr-CH" sz="1600" dirty="0" smtClean="0"/>
              <a:t>% </a:t>
            </a:r>
          </a:p>
          <a:p>
            <a:pPr>
              <a:tabLst>
                <a:tab pos="88900" algn="l"/>
                <a:tab pos="900113" algn="l"/>
              </a:tabLst>
            </a:pPr>
            <a:r>
              <a:rPr lang="fr-CH" sz="1600" dirty="0" smtClean="0">
                <a:solidFill>
                  <a:srgbClr val="FF0000"/>
                </a:solidFill>
              </a:rPr>
              <a:t>Completed</a:t>
            </a:r>
            <a:r>
              <a:rPr lang="fr-CH" sz="1600" dirty="0" smtClean="0">
                <a:solidFill>
                  <a:srgbClr val="FF0000"/>
                </a:solidFill>
              </a:rPr>
              <a:t>:     </a:t>
            </a:r>
            <a:r>
              <a:rPr lang="fr-CH" sz="1600" dirty="0" smtClean="0">
                <a:solidFill>
                  <a:srgbClr val="FF0000"/>
                </a:solidFill>
              </a:rPr>
              <a:t>58.8 </a:t>
            </a:r>
            <a:r>
              <a:rPr lang="fr-CH" sz="1600" dirty="0" smtClean="0">
                <a:solidFill>
                  <a:srgbClr val="FF0000"/>
                </a:solidFill>
              </a:rPr>
              <a:t>% </a:t>
            </a:r>
          </a:p>
          <a:p>
            <a:pPr>
              <a:tabLst>
                <a:tab pos="88900" algn="l"/>
                <a:tab pos="900113" algn="l"/>
              </a:tabLst>
            </a:pPr>
            <a:r>
              <a:rPr lang="fr-CH" sz="1600" dirty="0" smtClean="0">
                <a:solidFill>
                  <a:srgbClr val="C00000"/>
                </a:solidFill>
              </a:rPr>
              <a:t>Delay: </a:t>
            </a:r>
            <a:r>
              <a:rPr lang="fr-CH" sz="1600" dirty="0" smtClean="0">
                <a:solidFill>
                  <a:srgbClr val="008A3E"/>
                </a:solidFill>
              </a:rPr>
              <a:t> </a:t>
            </a:r>
            <a:r>
              <a:rPr lang="fr-CH" sz="1600" dirty="0" smtClean="0">
                <a:solidFill>
                  <a:srgbClr val="008A3E"/>
                </a:solidFill>
              </a:rPr>
              <a:t>	</a:t>
            </a:r>
            <a:r>
              <a:rPr lang="fr-CH" sz="1600" dirty="0" smtClean="0">
                <a:solidFill>
                  <a:srgbClr val="FF0000"/>
                </a:solidFill>
              </a:rPr>
              <a:t>	</a:t>
            </a:r>
            <a:r>
              <a:rPr lang="fr-CH" sz="1600" dirty="0" smtClean="0">
                <a:solidFill>
                  <a:srgbClr val="FF0000"/>
                </a:solidFill>
              </a:rPr>
              <a:t>      9 </a:t>
            </a:r>
            <a:r>
              <a:rPr lang="fr-CH" sz="1600" dirty="0" smtClean="0">
                <a:solidFill>
                  <a:srgbClr val="FF0000"/>
                </a:solidFill>
              </a:rPr>
              <a:t>days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1676400"/>
            <a:ext cx="16002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J"/>
            </a:pPr>
            <a:r>
              <a:rPr lang="en-GB" sz="1600" b="1" dirty="0" smtClean="0">
                <a:solidFill>
                  <a:srgbClr val="00B050"/>
                </a:solidFill>
              </a:rPr>
              <a:t>Delay stable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6400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Jean-Philippe Tock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0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1" y="1115144"/>
            <a:ext cx="8640000" cy="5241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LS2 Overall Schedule</a:t>
            </a:r>
            <a:endParaRPr lang="en-GB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A47B-7551-4C4B-8D6A-E4BB0F67ABAB}" type="slidenum">
              <a:rPr lang="en-GB" smtClean="0"/>
              <a:t>16</a:t>
            </a:fld>
            <a:endParaRPr lang="en-GB"/>
          </a:p>
        </p:txBody>
      </p:sp>
      <p:sp>
        <p:nvSpPr>
          <p:cNvPr id="8" name="Up-Down Arrow 7"/>
          <p:cNvSpPr/>
          <p:nvPr/>
        </p:nvSpPr>
        <p:spPr>
          <a:xfrm>
            <a:off x="1471684" y="1233850"/>
            <a:ext cx="362103" cy="1849127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04788" y="1864266"/>
            <a:ext cx="1302478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8000"/>
                </a:solidFill>
              </a:rPr>
              <a:t>Completed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>
            <a:off x="1471684" y="3082978"/>
            <a:ext cx="362103" cy="224779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0665" y="3853327"/>
            <a:ext cx="1639820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Still to be done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281967">
            <a:off x="6777437" y="1476546"/>
            <a:ext cx="210587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8000"/>
                </a:solidFill>
              </a:rPr>
              <a:t>Status just before the Christmas break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14325" y="1793437"/>
            <a:ext cx="7737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F81BD"/>
                </a:solidFill>
                <a:effectLst/>
              </a:rPr>
              <a:t>2013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41697" y="4022604"/>
            <a:ext cx="7681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F81BD"/>
                </a:solidFill>
                <a:effectLst/>
              </a:rPr>
              <a:t>2014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38874" y="5706303"/>
            <a:ext cx="7834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F81BD"/>
                </a:solidFill>
                <a:effectLst/>
              </a:rPr>
              <a:t>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43806" y="5674998"/>
            <a:ext cx="5376736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Machine check-out &amp; Beam commissioning</a:t>
            </a:r>
            <a:endParaRPr lang="en-GB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9781372">
            <a:off x="2735184" y="2788908"/>
            <a:ext cx="4190320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Consolidation &amp; Maintenance Activities</a:t>
            </a:r>
            <a:endParaRPr lang="en-GB" dirty="0">
              <a:solidFill>
                <a:srgbClr val="4F81B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8388" y="1289102"/>
            <a:ext cx="3529622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Warm-up &amp; Preliminary tests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3059" y="3821061"/>
            <a:ext cx="2659480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Start of Cool-down</a:t>
            </a:r>
            <a:endParaRPr lang="en-GB" dirty="0">
              <a:solidFill>
                <a:srgbClr val="4F81B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9035" y="4842233"/>
            <a:ext cx="4231507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Powering tests &amp; HW commissioning</a:t>
            </a:r>
            <a:endParaRPr lang="en-GB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4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II – post LS1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66800"/>
            <a:ext cx="6477000" cy="3276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Energy: </a:t>
            </a:r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/>
              <a:t>Beta*:</a:t>
            </a:r>
            <a:r>
              <a:rPr lang="en-US" dirty="0" smtClean="0">
                <a:solidFill>
                  <a:srgbClr val="FF0000"/>
                </a:solidFill>
              </a:rPr>
              <a:t>  40 – </a:t>
            </a:r>
            <a:r>
              <a:rPr lang="en-US" dirty="0" smtClean="0">
                <a:solidFill>
                  <a:srgbClr val="FF0000"/>
                </a:solidFill>
              </a:rPr>
              <a:t>50 </a:t>
            </a:r>
            <a:r>
              <a:rPr lang="en-US" dirty="0" smtClean="0">
                <a:solidFill>
                  <a:srgbClr val="FF0000"/>
                </a:solidFill>
              </a:rPr>
              <a:t>cm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Bunch spacing: </a:t>
            </a:r>
            <a:r>
              <a:rPr lang="en-US" dirty="0" smtClean="0">
                <a:solidFill>
                  <a:srgbClr val="FF0000"/>
                </a:solidFill>
              </a:rPr>
              <a:t>25 ns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b</a:t>
            </a:r>
            <a:r>
              <a:rPr lang="en-US" dirty="0" smtClean="0"/>
              <a:t>ecause of pile</a:t>
            </a:r>
            <a:r>
              <a:rPr lang="en-US" dirty="0" smtClean="0"/>
              <a:t>-up considerations </a:t>
            </a:r>
          </a:p>
          <a:p>
            <a:r>
              <a:rPr lang="en-US" dirty="0" smtClean="0"/>
              <a:t>Injectors potentially able to offer nominal intensity with even lower emittance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981200"/>
            <a:ext cx="2119413" cy="201449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610601"/>
              </p:ext>
            </p:extLst>
          </p:nvPr>
        </p:nvGraphicFramePr>
        <p:xfrm>
          <a:off x="685800" y="4724400"/>
          <a:ext cx="7543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62"/>
                <a:gridCol w="1084167"/>
                <a:gridCol w="1029571"/>
                <a:gridCol w="914400"/>
                <a:gridCol w="1219200"/>
                <a:gridCol w="970740"/>
                <a:gridCol w="116286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[</a:t>
                      </a:r>
                      <a:r>
                        <a:rPr lang="en-US" sz="1600" dirty="0" smtClean="0"/>
                        <a:t>1e11]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[um]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 per year</a:t>
                      </a:r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BCMS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2590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1.7e34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~45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05600" y="1447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BCMS = Batch Compression and Merging and Splitting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484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25 ns &amp; electron cloud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65225"/>
            <a:ext cx="77724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85800" y="2819400"/>
            <a:ext cx="78486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85800" y="1066800"/>
            <a:ext cx="7772400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5800" y="2971800"/>
            <a:ext cx="78486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7620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 </a:t>
            </a:r>
          </a:p>
        </p:txBody>
      </p:sp>
      <p:sp>
        <p:nvSpPr>
          <p:cNvPr id="31" name="Oval 30"/>
          <p:cNvSpPr/>
          <p:nvPr/>
        </p:nvSpPr>
        <p:spPr>
          <a:xfrm>
            <a:off x="3657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4" name="Freeform 33"/>
          <p:cNvSpPr/>
          <p:nvPr/>
        </p:nvSpPr>
        <p:spPr>
          <a:xfrm rot="19694061">
            <a:off x="8221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969665" y="1195386"/>
            <a:ext cx="1126335" cy="162401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705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43400" y="1219200"/>
            <a:ext cx="457200" cy="160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 rot="19694061">
            <a:off x="36415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800600" y="1219200"/>
            <a:ext cx="1676400" cy="1600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625064">
            <a:off x="5003417" y="1250848"/>
            <a:ext cx="2092256" cy="464083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858000" y="1219200"/>
            <a:ext cx="914400" cy="1146451"/>
          </a:xfrm>
          <a:custGeom>
            <a:avLst/>
            <a:gdLst>
              <a:gd name="connsiteX0" fmla="*/ 0 w 889487"/>
              <a:gd name="connsiteY0" fmla="*/ 1079775 h 1079775"/>
              <a:gd name="connsiteX1" fmla="*/ 399556 w 889487"/>
              <a:gd name="connsiteY1" fmla="*/ 965614 h 1079775"/>
              <a:gd name="connsiteX2" fmla="*/ 599334 w 889487"/>
              <a:gd name="connsiteY2" fmla="*/ 656427 h 1079775"/>
              <a:gd name="connsiteX3" fmla="*/ 889487 w 889487"/>
              <a:gd name="connsiteY3" fmla="*/ 0 h 10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487" h="1079775">
                <a:moveTo>
                  <a:pt x="0" y="1079775"/>
                </a:moveTo>
                <a:cubicBezTo>
                  <a:pt x="149833" y="1057973"/>
                  <a:pt x="299667" y="1036172"/>
                  <a:pt x="399556" y="965614"/>
                </a:cubicBezTo>
                <a:cubicBezTo>
                  <a:pt x="499445" y="895056"/>
                  <a:pt x="517679" y="817363"/>
                  <a:pt x="599334" y="656427"/>
                </a:cubicBezTo>
                <a:cubicBezTo>
                  <a:pt x="680989" y="495491"/>
                  <a:pt x="889487" y="0"/>
                  <a:pt x="889487" y="0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H="1">
            <a:off x="5334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1" idx="2"/>
          </p:cNvCxnSpPr>
          <p:nvPr/>
        </p:nvCxnSpPr>
        <p:spPr>
          <a:xfrm flipH="1">
            <a:off x="3429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8" idx="2"/>
          </p:cNvCxnSpPr>
          <p:nvPr/>
        </p:nvCxnSpPr>
        <p:spPr>
          <a:xfrm flipH="1">
            <a:off x="6477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086600" y="1752600"/>
            <a:ext cx="1066800" cy="1066800"/>
          </a:xfrm>
          <a:custGeom>
            <a:avLst/>
            <a:gdLst>
              <a:gd name="connsiteX0" fmla="*/ 0 w 1108938"/>
              <a:gd name="connsiteY0" fmla="*/ 0 h 1563752"/>
              <a:gd name="connsiteX1" fmla="*/ 805638 w 1108938"/>
              <a:gd name="connsiteY1" fmla="*/ 578114 h 1563752"/>
              <a:gd name="connsiteX2" fmla="*/ 1108938 w 1108938"/>
              <a:gd name="connsiteY2" fmla="*/ 1563752 h 1563752"/>
              <a:gd name="connsiteX3" fmla="*/ 1108938 w 1108938"/>
              <a:gd name="connsiteY3" fmla="*/ 1563752 h 15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938" h="1563752">
                <a:moveTo>
                  <a:pt x="0" y="0"/>
                </a:moveTo>
                <a:cubicBezTo>
                  <a:pt x="310407" y="158744"/>
                  <a:pt x="620815" y="317489"/>
                  <a:pt x="805638" y="578114"/>
                </a:cubicBezTo>
                <a:cubicBezTo>
                  <a:pt x="990461" y="838739"/>
                  <a:pt x="1108938" y="1563752"/>
                  <a:pt x="1108938" y="1563752"/>
                </a:cubicBezTo>
                <a:lnTo>
                  <a:pt x="1108938" y="1563752"/>
                </a:ln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800600" y="2362200"/>
            <a:ext cx="2064372" cy="457200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981200" y="1219200"/>
            <a:ext cx="990600" cy="1600200"/>
            <a:chOff x="1981200" y="1219200"/>
            <a:chExt cx="990600" cy="16002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981200" y="1219200"/>
              <a:ext cx="990600" cy="16002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8242865">
              <a:off x="2029974" y="168898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10 </a:t>
              </a:r>
              <a:r>
                <a:rPr lang="en-US" sz="1600" dirty="0" err="1" smtClean="0">
                  <a:solidFill>
                    <a:srgbClr val="FF6600"/>
                  </a:solidFill>
                </a:rPr>
                <a:t>eV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81200" y="2306873"/>
            <a:ext cx="2064372" cy="512527"/>
            <a:chOff x="1981200" y="2306873"/>
            <a:chExt cx="2064372" cy="512527"/>
          </a:xfrm>
        </p:grpSpPr>
        <p:sp>
          <p:nvSpPr>
            <p:cNvPr id="29" name="Freeform 28"/>
            <p:cNvSpPr/>
            <p:nvPr/>
          </p:nvSpPr>
          <p:spPr>
            <a:xfrm>
              <a:off x="1981200" y="2362200"/>
              <a:ext cx="2064372" cy="457200"/>
            </a:xfrm>
            <a:custGeom>
              <a:avLst/>
              <a:gdLst>
                <a:gd name="connsiteX0" fmla="*/ 0 w 2064372"/>
                <a:gd name="connsiteY0" fmla="*/ 618374 h 618374"/>
                <a:gd name="connsiteX1" fmla="*/ 1569684 w 2064372"/>
                <a:gd name="connsiteY1" fmla="*/ 152215 h 618374"/>
                <a:gd name="connsiteX2" fmla="*/ 2064372 w 2064372"/>
                <a:gd name="connsiteY2" fmla="*/ 0 h 61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4372" h="618374">
                  <a:moveTo>
                    <a:pt x="0" y="618374"/>
                  </a:moveTo>
                  <a:lnTo>
                    <a:pt x="1569684" y="152215"/>
                  </a:lnTo>
                  <a:lnTo>
                    <a:pt x="2064372" y="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 rot="20917801">
              <a:off x="2622447" y="2306873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5</a:t>
              </a:r>
              <a:r>
                <a:rPr lang="en-US" sz="1600" dirty="0" smtClean="0">
                  <a:solidFill>
                    <a:srgbClr val="008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8000"/>
                  </a:solidFill>
                </a:rPr>
                <a:t>eV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524000" y="1219200"/>
            <a:ext cx="531277" cy="1600200"/>
            <a:chOff x="1524000" y="1219200"/>
            <a:chExt cx="531277" cy="16002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524000" y="1219200"/>
              <a:ext cx="457200" cy="1600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4240768">
              <a:off x="1505000" y="1694071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200 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eV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38600" y="1215231"/>
            <a:ext cx="1021636" cy="1146451"/>
            <a:chOff x="4038600" y="1215231"/>
            <a:chExt cx="1021636" cy="1146451"/>
          </a:xfrm>
        </p:grpSpPr>
        <p:sp>
          <p:nvSpPr>
            <p:cNvPr id="30" name="Freeform 29"/>
            <p:cNvSpPr/>
            <p:nvPr/>
          </p:nvSpPr>
          <p:spPr>
            <a:xfrm>
              <a:off x="4038600" y="1215231"/>
              <a:ext cx="914400" cy="1146451"/>
            </a:xfrm>
            <a:custGeom>
              <a:avLst/>
              <a:gdLst>
                <a:gd name="connsiteX0" fmla="*/ 0 w 889487"/>
                <a:gd name="connsiteY0" fmla="*/ 1079775 h 1079775"/>
                <a:gd name="connsiteX1" fmla="*/ 399556 w 889487"/>
                <a:gd name="connsiteY1" fmla="*/ 965614 h 1079775"/>
                <a:gd name="connsiteX2" fmla="*/ 599334 w 889487"/>
                <a:gd name="connsiteY2" fmla="*/ 656427 h 1079775"/>
                <a:gd name="connsiteX3" fmla="*/ 889487 w 889487"/>
                <a:gd name="connsiteY3" fmla="*/ 0 h 107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87" h="1079775">
                  <a:moveTo>
                    <a:pt x="0" y="1079775"/>
                  </a:moveTo>
                  <a:cubicBezTo>
                    <a:pt x="149833" y="1057973"/>
                    <a:pt x="299667" y="1036172"/>
                    <a:pt x="399556" y="965614"/>
                  </a:cubicBezTo>
                  <a:cubicBezTo>
                    <a:pt x="499445" y="895056"/>
                    <a:pt x="517679" y="817363"/>
                    <a:pt x="599334" y="656427"/>
                  </a:cubicBezTo>
                  <a:cubicBezTo>
                    <a:pt x="680989" y="495491"/>
                    <a:pt x="889487" y="0"/>
                    <a:pt x="889487" y="0"/>
                  </a:cubicBezTo>
                </a:path>
              </a:pathLst>
            </a:custGeom>
            <a:ln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 rot="17757370">
              <a:off x="4509959" y="16189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2 </a:t>
              </a:r>
              <a:r>
                <a:rPr lang="en-US" sz="1600" dirty="0" err="1">
                  <a:solidFill>
                    <a:srgbClr val="FF0000"/>
                  </a:solidFill>
                </a:rPr>
                <a:t>k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eV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4800" y="243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screen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990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38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90600" y="3276600"/>
            <a:ext cx="30480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86000" y="2971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 ns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5029200" y="3048000"/>
            <a:ext cx="3657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 Typical 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e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</a:t>
            </a: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densities10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10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–10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12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m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3</a:t>
            </a:r>
            <a:endParaRPr lang="en-US" dirty="0">
              <a:latin typeface="Arial" charset="0"/>
              <a:ea typeface="Symbol" charset="0"/>
              <a:cs typeface="Symbol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57200" y="3657600"/>
            <a:ext cx="8229600" cy="99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Possible consequences: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nstabilities, emittance growth, desorption – bad vacuum</a:t>
            </a:r>
          </a:p>
          <a:p>
            <a:pPr lvl="1"/>
            <a:r>
              <a:rPr lang="en-US" sz="1900" dirty="0" smtClean="0"/>
              <a:t>excessive energy deposition in the cold sectors</a:t>
            </a:r>
            <a:endParaRPr lang="en-US" sz="1900" dirty="0"/>
          </a:p>
        </p:txBody>
      </p:sp>
      <p:sp>
        <p:nvSpPr>
          <p:cNvPr id="58" name="TextBox 57"/>
          <p:cNvSpPr txBox="1"/>
          <p:nvPr/>
        </p:nvSpPr>
        <p:spPr>
          <a:xfrm>
            <a:off x="457200" y="4800600"/>
            <a:ext cx="82296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Electron bombardment of a surface has been proven </a:t>
            </a:r>
            <a:r>
              <a:rPr lang="en-US" dirty="0" smtClean="0"/>
              <a:t>to reduce </a:t>
            </a:r>
            <a:r>
              <a:rPr lang="en-US" dirty="0"/>
              <a:t>drastically the </a:t>
            </a:r>
            <a:r>
              <a:rPr lang="en-US" b="1" dirty="0">
                <a:solidFill>
                  <a:srgbClr val="FF0000"/>
                </a:solidFill>
              </a:rPr>
              <a:t>secondary electron yield </a:t>
            </a:r>
            <a:r>
              <a:rPr lang="en-US" b="1" dirty="0" smtClean="0">
                <a:solidFill>
                  <a:srgbClr val="FF0000"/>
                </a:solidFill>
              </a:rPr>
              <a:t>(SEY) </a:t>
            </a:r>
            <a:r>
              <a:rPr lang="en-US" dirty="0" smtClean="0"/>
              <a:t>of </a:t>
            </a:r>
            <a:r>
              <a:rPr lang="en-US" dirty="0"/>
              <a:t>a </a:t>
            </a:r>
            <a:r>
              <a:rPr lang="en-US" dirty="0" smtClean="0"/>
              <a:t>material. </a:t>
            </a:r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dirty="0">
                <a:solidFill>
                  <a:srgbClr val="FF0000"/>
                </a:solidFill>
              </a:rPr>
              <a:t>technique, known as </a:t>
            </a:r>
            <a:r>
              <a:rPr lang="en-US" b="1" dirty="0">
                <a:solidFill>
                  <a:srgbClr val="FF0000"/>
                </a:solidFill>
              </a:rPr>
              <a:t>scrubbing</a:t>
            </a:r>
            <a:r>
              <a:rPr lang="en-US" dirty="0">
                <a:solidFill>
                  <a:srgbClr val="FF0000"/>
                </a:solidFill>
              </a:rPr>
              <a:t>, provides a </a:t>
            </a:r>
            <a:r>
              <a:rPr lang="en-US" dirty="0" smtClean="0">
                <a:solidFill>
                  <a:srgbClr val="FF0000"/>
                </a:solidFill>
              </a:rPr>
              <a:t>mean to </a:t>
            </a:r>
            <a:r>
              <a:rPr lang="en-US" dirty="0">
                <a:solidFill>
                  <a:srgbClr val="FF0000"/>
                </a:solidFill>
              </a:rPr>
              <a:t>suppress electron cloud build-</a:t>
            </a:r>
            <a:r>
              <a:rPr lang="en-US" dirty="0" smtClean="0">
                <a:solidFill>
                  <a:srgbClr val="FF0000"/>
                </a:solidFill>
              </a:rPr>
              <a:t>up.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7200" y="5867400"/>
            <a:ext cx="8229600" cy="6858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Results from 2012 indicate that a</a:t>
            </a:r>
            <a:r>
              <a:rPr lang="en-US" dirty="0"/>
              <a:t> </a:t>
            </a:r>
            <a:r>
              <a:rPr lang="en-US" dirty="0" smtClean="0"/>
              <a:t>scrubbing run will probably be </a:t>
            </a:r>
            <a:r>
              <a:rPr lang="en-US" dirty="0" smtClean="0">
                <a:solidFill>
                  <a:srgbClr val="FF0000"/>
                </a:solidFill>
              </a:rPr>
              <a:t>insufficient to fully suppress </a:t>
            </a:r>
            <a:r>
              <a:rPr lang="en-US" dirty="0" smtClean="0"/>
              <a:t>electron cloud  from the arcs for 25 ns beams.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9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2362200" cy="868363"/>
          </a:xfrm>
        </p:spPr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3" name="Picture 2" descr="2015-overview v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65100"/>
            <a:ext cx="4798434" cy="65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1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089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10 years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0"/>
            <a:ext cx="9144000" cy="9920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1905000"/>
            <a:ext cx="3505200" cy="2779931"/>
            <a:chOff x="0" y="1905000"/>
            <a:chExt cx="3505200" cy="2779931"/>
          </a:xfrm>
        </p:grpSpPr>
        <p:sp>
          <p:nvSpPr>
            <p:cNvPr id="6" name="TextBox 5"/>
            <p:cNvSpPr txBox="1"/>
            <p:nvPr/>
          </p:nvSpPr>
          <p:spPr>
            <a:xfrm>
              <a:off x="152400" y="4038600"/>
              <a:ext cx="31242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6.5 to 7 </a:t>
              </a:r>
              <a:r>
                <a:rPr lang="en-US" dirty="0" err="1" smtClean="0">
                  <a:solidFill>
                    <a:srgbClr val="FF0000"/>
                  </a:solidFill>
                </a:rPr>
                <a:t>TeV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Peak luminosity 1.7x10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34</a:t>
              </a:r>
              <a:r>
                <a:rPr lang="en-US" dirty="0" smtClean="0">
                  <a:solidFill>
                    <a:srgbClr val="FF0000"/>
                  </a:solidFill>
                </a:rPr>
                <a:t>cm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-2</a:t>
              </a:r>
              <a:r>
                <a:rPr lang="en-US" dirty="0" smtClean="0">
                  <a:solidFill>
                    <a:srgbClr val="FF0000"/>
                  </a:solidFill>
                </a:rPr>
                <a:t>s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1905000"/>
              <a:ext cx="3505200" cy="990600"/>
              <a:chOff x="0" y="1905000"/>
              <a:chExt cx="3505200" cy="9906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990600" y="1905000"/>
                <a:ext cx="1524000" cy="5334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r>
                  <a:rPr lang="en-US" dirty="0" smtClean="0"/>
                  <a:t>Run 2</a:t>
                </a:r>
              </a:p>
            </p:txBody>
          </p:sp>
          <p:sp>
            <p:nvSpPr>
              <p:cNvPr id="7" name="Right Brace 6"/>
              <p:cNvSpPr/>
              <p:nvPr/>
            </p:nvSpPr>
            <p:spPr>
              <a:xfrm rot="16200000">
                <a:off x="1600200" y="990600"/>
                <a:ext cx="304800" cy="350520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029200" y="1905000"/>
            <a:ext cx="3124200" cy="2703731"/>
            <a:chOff x="5029200" y="1905000"/>
            <a:chExt cx="3124200" cy="2703731"/>
          </a:xfrm>
        </p:grpSpPr>
        <p:grpSp>
          <p:nvGrpSpPr>
            <p:cNvPr id="18" name="Group 17"/>
            <p:cNvGrpSpPr/>
            <p:nvPr/>
          </p:nvGrpSpPr>
          <p:grpSpPr>
            <a:xfrm>
              <a:off x="5029200" y="1905000"/>
              <a:ext cx="3048000" cy="990600"/>
              <a:chOff x="5029200" y="1905000"/>
              <a:chExt cx="3048000" cy="99060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5867400" y="1905000"/>
                <a:ext cx="1325217" cy="5334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r>
                  <a:rPr lang="en-US" dirty="0" smtClean="0"/>
                  <a:t>Run 3</a:t>
                </a:r>
              </a:p>
            </p:txBody>
          </p:sp>
          <p:sp>
            <p:nvSpPr>
              <p:cNvPr id="10" name="Right Brace 9"/>
              <p:cNvSpPr/>
              <p:nvPr/>
            </p:nvSpPr>
            <p:spPr>
              <a:xfrm rot="16200000">
                <a:off x="6400800" y="1219200"/>
                <a:ext cx="304800" cy="304800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029200" y="3962400"/>
              <a:ext cx="31242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7 </a:t>
              </a:r>
              <a:r>
                <a:rPr lang="en-US" dirty="0" err="1" smtClean="0">
                  <a:solidFill>
                    <a:srgbClr val="FF0000"/>
                  </a:solidFill>
                </a:rPr>
                <a:t>TeV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Peak luminosity 2.0x10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34</a:t>
              </a:r>
              <a:r>
                <a:rPr lang="en-US" dirty="0" smtClean="0">
                  <a:solidFill>
                    <a:srgbClr val="FF0000"/>
                  </a:solidFill>
                </a:rPr>
                <a:t>cm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-2</a:t>
              </a:r>
              <a:r>
                <a:rPr lang="en-US" dirty="0" smtClean="0">
                  <a:solidFill>
                    <a:srgbClr val="FF0000"/>
                  </a:solidFill>
                </a:rPr>
                <a:t>s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29000" y="4114800"/>
            <a:ext cx="1676400" cy="2142530"/>
            <a:chOff x="3429000" y="4114800"/>
            <a:chExt cx="1676400" cy="2142530"/>
          </a:xfrm>
        </p:grpSpPr>
        <p:sp>
          <p:nvSpPr>
            <p:cNvPr id="8" name="TextBox 7"/>
            <p:cNvSpPr txBox="1"/>
            <p:nvPr/>
          </p:nvSpPr>
          <p:spPr>
            <a:xfrm>
              <a:off x="3429000" y="5334000"/>
              <a:ext cx="16764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LIU (Injectors)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ALICE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LHCb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" name="Up Arrow 12"/>
            <p:cNvSpPr/>
            <p:nvPr/>
          </p:nvSpPr>
          <p:spPr>
            <a:xfrm>
              <a:off x="4114800" y="4114800"/>
              <a:ext cx="228600" cy="114300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24800" y="4114800"/>
            <a:ext cx="1143000" cy="2142530"/>
            <a:chOff x="8001000" y="4114800"/>
            <a:chExt cx="1143000" cy="2142530"/>
          </a:xfrm>
        </p:grpSpPr>
        <p:sp>
          <p:nvSpPr>
            <p:cNvPr id="12" name="TextBox 11"/>
            <p:cNvSpPr txBox="1"/>
            <p:nvPr/>
          </p:nvSpPr>
          <p:spPr>
            <a:xfrm>
              <a:off x="8001000" y="5334000"/>
              <a:ext cx="11430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HL-LHC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(Machine &amp; </a:t>
              </a:r>
              <a:r>
                <a:rPr lang="en-US" dirty="0" err="1" smtClean="0">
                  <a:solidFill>
                    <a:srgbClr val="FF0000"/>
                  </a:solidFill>
                </a:rPr>
                <a:t>expts</a:t>
              </a:r>
              <a:r>
                <a:rPr lang="en-US" dirty="0" smtClean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6" name="Up Arrow 15"/>
            <p:cNvSpPr/>
            <p:nvPr/>
          </p:nvSpPr>
          <p:spPr>
            <a:xfrm>
              <a:off x="8534400" y="4114800"/>
              <a:ext cx="228600" cy="114300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676400" y="3429000"/>
            <a:ext cx="914400" cy="38100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756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evolution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Screen Shot 2013-07-19 at 12.5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24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5867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Usual caveats apply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3400" y="2133600"/>
            <a:ext cx="1066800" cy="3048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7696200" y="1676400"/>
            <a:ext cx="1371600" cy="3048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~300 fb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29387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190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 delivered in the order of 10 years</a:t>
            </a:r>
          </a:p>
          <a:p>
            <a:r>
              <a:rPr lang="en-US" dirty="0"/>
              <a:t>High “virtual” luminosity with </a:t>
            </a:r>
            <a:r>
              <a:rPr lang="en-US" dirty="0" err="1"/>
              <a:t>levelling</a:t>
            </a:r>
            <a:r>
              <a:rPr lang="en-US" dirty="0"/>
              <a:t> </a:t>
            </a:r>
            <a:r>
              <a:rPr lang="en-US" dirty="0" smtClean="0"/>
              <a:t>anticipated</a:t>
            </a:r>
          </a:p>
          <a:p>
            <a:r>
              <a:rPr lang="en-US" dirty="0" smtClean="0"/>
              <a:t>Challenging </a:t>
            </a:r>
            <a:r>
              <a:rPr lang="en-US" dirty="0"/>
              <a:t>demands on the injector </a:t>
            </a:r>
            <a:r>
              <a:rPr lang="en-US" dirty="0" smtClean="0"/>
              <a:t>complex</a:t>
            </a:r>
          </a:p>
          <a:p>
            <a:pPr lvl="1"/>
            <a:r>
              <a:rPr lang="en-US" dirty="0" smtClean="0"/>
              <a:t>major </a:t>
            </a:r>
            <a:r>
              <a:rPr lang="en-US" dirty="0"/>
              <a:t>upgrades </a:t>
            </a:r>
            <a:r>
              <a:rPr lang="en-US" dirty="0" smtClean="0"/>
              <a:t>foreseen </a:t>
            </a:r>
            <a:r>
              <a:rPr lang="en-US" dirty="0"/>
              <a:t>(</a:t>
            </a:r>
            <a:r>
              <a:rPr lang="en-US" dirty="0" err="1"/>
              <a:t>Linac</a:t>
            </a:r>
            <a:r>
              <a:rPr lang="en-US" dirty="0"/>
              <a:t> 4, Booster 2GeV, PS and </a:t>
            </a:r>
            <a:r>
              <a:rPr lang="en-US" dirty="0" smtClean="0"/>
              <a:t>SPS)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6600"/>
            <a:ext cx="4648200" cy="319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181600"/>
            <a:ext cx="3962400" cy="1015663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prstClr val="white"/>
                </a:solidFill>
              </a:rPr>
              <a:t>5 x 10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34</a:t>
            </a:r>
            <a:r>
              <a:rPr lang="fr-CH" sz="2000" b="1" dirty="0" smtClean="0">
                <a:solidFill>
                  <a:prstClr val="white"/>
                </a:solidFill>
              </a:rPr>
              <a:t> cm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-2</a:t>
            </a:r>
            <a:r>
              <a:rPr lang="fr-CH" sz="2000" b="1" dirty="0" smtClean="0">
                <a:solidFill>
                  <a:prstClr val="white"/>
                </a:solidFill>
              </a:rPr>
              <a:t>s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levelled luminosity</a:t>
            </a:r>
            <a:br>
              <a:rPr lang="fr-CH" sz="2000" b="1" dirty="0" smtClean="0">
                <a:solidFill>
                  <a:prstClr val="white"/>
                </a:solidFill>
              </a:rPr>
            </a:br>
            <a:r>
              <a:rPr lang="fr-CH" sz="2000" b="1" dirty="0" smtClean="0">
                <a:solidFill>
                  <a:prstClr val="white"/>
                </a:solidFill>
              </a:rPr>
              <a:t>3 fb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per day</a:t>
            </a:r>
          </a:p>
          <a:p>
            <a:r>
              <a:rPr lang="fr-CH" sz="2000" b="1" dirty="0" smtClean="0">
                <a:solidFill>
                  <a:prstClr val="white"/>
                </a:solidFill>
              </a:rPr>
              <a:t>~250 fb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/year</a:t>
            </a:r>
          </a:p>
        </p:txBody>
      </p:sp>
    </p:spTree>
    <p:extLst>
      <p:ext uri="{BB962C8B-B14F-4D97-AF65-F5344CB8AC3E}">
        <p14:creationId xmlns:p14="http://schemas.microsoft.com/office/powerpoint/2010/main" val="36434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main thrusts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3200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Wide </a:t>
            </a:r>
            <a:r>
              <a:rPr lang="en-US" dirty="0"/>
              <a:t>aperture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lvl="1"/>
            <a:r>
              <a:rPr lang="en-US" dirty="0" smtClean="0"/>
              <a:t>Optics and layout: beta* = 15 cm</a:t>
            </a:r>
          </a:p>
          <a:p>
            <a:r>
              <a:rPr lang="en-US" dirty="0"/>
              <a:t>11 T Nb</a:t>
            </a:r>
            <a:r>
              <a:rPr lang="en-US" baseline="-25000" dirty="0"/>
              <a:t>3</a:t>
            </a:r>
            <a:r>
              <a:rPr lang="en-US" dirty="0"/>
              <a:t>Sn dipoles</a:t>
            </a:r>
          </a:p>
          <a:p>
            <a:pPr lvl="1"/>
            <a:r>
              <a:rPr lang="en-US" dirty="0"/>
              <a:t>Used to make room for collimation in dispersion suppression region</a:t>
            </a:r>
          </a:p>
          <a:p>
            <a:r>
              <a:rPr lang="en-US" dirty="0" smtClean="0"/>
              <a:t>Large Aperture </a:t>
            </a:r>
            <a:r>
              <a:rPr lang="en-US" dirty="0" err="1"/>
              <a:t>NbTi</a:t>
            </a:r>
            <a:r>
              <a:rPr lang="en-US" dirty="0"/>
              <a:t> separator magnets</a:t>
            </a:r>
          </a:p>
          <a:p>
            <a:pPr lvl="1"/>
            <a:r>
              <a:rPr lang="en-US" dirty="0"/>
              <a:t>First twin aperture magnets near interaction </a:t>
            </a:r>
            <a:endParaRPr lang="en-US" dirty="0" smtClean="0"/>
          </a:p>
          <a:p>
            <a:r>
              <a:rPr lang="en-US" dirty="0" smtClean="0"/>
              <a:t>Crab cavities</a:t>
            </a:r>
          </a:p>
          <a:p>
            <a:pPr lvl="1"/>
            <a:r>
              <a:rPr lang="en-US" dirty="0" smtClean="0"/>
              <a:t>Reduce the effect of the crossing angle</a:t>
            </a:r>
          </a:p>
          <a:p>
            <a:r>
              <a:rPr lang="en-US" dirty="0" smtClean="0"/>
              <a:t>Enhanced collimation for 500 MJ beams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191000"/>
            <a:ext cx="3449515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\\Thunder\Supercon\Collaborations\LARP_HQ\HQ Production Fabrication\Magnet Structures\Structural Hardware Pix\HQ-1_Coilpack\DSC072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4144111"/>
            <a:ext cx="3276600" cy="262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222766" y="58732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LARP: HQ02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1553" y="4306288"/>
            <a:ext cx="8960069" cy="2551712"/>
            <a:chOff x="31531" y="2240874"/>
            <a:chExt cx="8960069" cy="255171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1" y="2240874"/>
              <a:ext cx="8244408" cy="2551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342614" y="3175711"/>
              <a:ext cx="648986" cy="3161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38282" y="2861004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Q4</a:t>
              </a:r>
              <a:endParaRPr lang="fr-FR" sz="1400" dirty="0"/>
            </a:p>
          </p:txBody>
        </p:sp>
        <p:pic>
          <p:nvPicPr>
            <p:cNvPr id="10" name="Picture 2" descr="http://medias.doublet.pro/medias/images/produits/bd4b68f999ac2c4f0c7a1384b3f0bd2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7" b="18397"/>
            <a:stretch/>
          </p:blipFill>
          <p:spPr bwMode="auto">
            <a:xfrm>
              <a:off x="8391512" y="3173186"/>
              <a:ext cx="558263" cy="312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914400"/>
            <a:ext cx="3091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firmly established under leadership of </a:t>
            </a:r>
            <a:r>
              <a:rPr lang="en-US" dirty="0" err="1" smtClean="0"/>
              <a:t>Lucio</a:t>
            </a:r>
            <a:r>
              <a:rPr lang="en-US" dirty="0" smtClean="0"/>
              <a:t> Rossi and Oliver </a:t>
            </a:r>
            <a:r>
              <a:rPr lang="en-US" dirty="0" err="1" smtClean="0"/>
              <a:t>Bruning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International collaboration with solid R&amp;D program in place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0" y="0"/>
            <a:ext cx="2286000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HL-LHC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4758"/>
            <a:ext cx="5492321" cy="417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8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key 25 ns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15733"/>
              </p:ext>
            </p:extLst>
          </p:nvPr>
        </p:nvGraphicFramePr>
        <p:xfrm>
          <a:off x="762000" y="1447800"/>
          <a:ext cx="7696200" cy="411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060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Proton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s per bunch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2.2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x 10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Normalized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emittance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2.5 micron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Beta*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</a:t>
                      </a:r>
                      <a:r>
                        <a:rPr lang="en-US" sz="2400" baseline="0" dirty="0" smtClean="0"/>
                        <a:t> cm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Crossing angle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590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microrad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Geometric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reduction factor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0.305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7.4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Virtual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</a:t>
                      </a:r>
                      <a:r>
                        <a:rPr lang="en-US" sz="2400" baseline="0" dirty="0" smtClean="0"/>
                        <a:t> &lt;pile-up&gt;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11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0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Large </a:t>
            </a:r>
            <a:r>
              <a:rPr lang="en-US" sz="3600" dirty="0"/>
              <a:t>Hadron Electron Collider</a:t>
            </a:r>
            <a:r>
              <a:rPr lang="en-US" sz="3600" dirty="0" smtClean="0"/>
              <a:t>: </a:t>
            </a:r>
            <a:r>
              <a:rPr lang="en-US" sz="3600" dirty="0" err="1" smtClean="0"/>
              <a:t>LHeC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6800645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990600"/>
            <a:ext cx="7620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Foresees 60 </a:t>
            </a:r>
            <a:r>
              <a:rPr lang="en-US" sz="2400" dirty="0" err="1" smtClean="0"/>
              <a:t>GeV</a:t>
            </a:r>
            <a:r>
              <a:rPr lang="en-US" sz="2400" dirty="0" smtClean="0"/>
              <a:t> electrons on 7 </a:t>
            </a:r>
            <a:r>
              <a:rPr lang="en-US" sz="2400" dirty="0" err="1" smtClean="0"/>
              <a:t>TeV</a:t>
            </a:r>
            <a:r>
              <a:rPr lang="en-US" sz="2400" dirty="0" smtClean="0"/>
              <a:t> protons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Conceptual design report published in June 2012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Two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options: </a:t>
            </a:r>
            <a:r>
              <a:rPr lang="en-US" sz="2400" dirty="0" err="1" smtClean="0"/>
              <a:t>linac</a:t>
            </a:r>
            <a:r>
              <a:rPr lang="en-US" sz="2400" dirty="0" smtClean="0"/>
              <a:t>-ring (LR) and ring</a:t>
            </a:r>
            <a:r>
              <a:rPr lang="en-US" sz="2400" dirty="0"/>
              <a:t>-ring (RR)</a:t>
            </a:r>
            <a:endParaRPr lang="en-US" sz="2400" dirty="0" smtClean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2362200"/>
            <a:ext cx="6781800" cy="36932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-ring option: re-circulating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 with energy recovery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066800"/>
            <a:ext cx="803274" cy="495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Oliver </a:t>
            </a:r>
            <a:r>
              <a:rPr lang="en-US" sz="1400" dirty="0" err="1" smtClean="0"/>
              <a:t>Bruning</a:t>
            </a:r>
            <a:r>
              <a:rPr lang="en-US" sz="1400" dirty="0" smtClean="0"/>
              <a:t>, Max Klein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99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LHC: HE-LHC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781" y="9906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Re-equip existing LHC tunnel with high field magnets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205123"/>
              </p:ext>
            </p:extLst>
          </p:nvPr>
        </p:nvGraphicFramePr>
        <p:xfrm>
          <a:off x="2057400" y="4648200"/>
          <a:ext cx="4876800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73052"/>
                <a:gridCol w="18037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26.7 km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dipole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Injection energy from SC-SPS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c.o.m</a:t>
                      </a:r>
                      <a:r>
                        <a:rPr lang="en-US" baseline="0" dirty="0" smtClean="0"/>
                        <a:t>.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3600" y="19050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Conceptual layout of 20 T dipole magnet</a:t>
            </a:r>
          </a:p>
          <a:p>
            <a:r>
              <a:rPr lang="en-US" sz="2000" dirty="0" smtClean="0"/>
              <a:t>(Nb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and HTS)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Intense R&amp;D required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52600"/>
            <a:ext cx="3816551" cy="2619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900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Screen Shot 2013-07-19 at 3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87754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38928" y="1524000"/>
            <a:ext cx="5090460" cy="5054620"/>
            <a:chOff x="1338928" y="1524000"/>
            <a:chExt cx="5090460" cy="5054620"/>
          </a:xfrm>
        </p:grpSpPr>
        <p:sp>
          <p:nvSpPr>
            <p:cNvPr id="4" name="Oval 3"/>
            <p:cNvSpPr/>
            <p:nvPr/>
          </p:nvSpPr>
          <p:spPr>
            <a:xfrm>
              <a:off x="1447800" y="1600200"/>
              <a:ext cx="4876800" cy="4876800"/>
            </a:xfrm>
            <a:prstGeom prst="ellipse">
              <a:avLst/>
            </a:prstGeom>
            <a:noFill/>
            <a:ln w="3492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" name="Dodecagon 6"/>
            <p:cNvSpPr/>
            <p:nvPr/>
          </p:nvSpPr>
          <p:spPr>
            <a:xfrm>
              <a:off x="4114800" y="15240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1</a:t>
              </a:r>
            </a:p>
          </p:txBody>
        </p:sp>
        <p:sp>
          <p:nvSpPr>
            <p:cNvPr id="8" name="Dodecagon 7"/>
            <p:cNvSpPr/>
            <p:nvPr/>
          </p:nvSpPr>
          <p:spPr>
            <a:xfrm>
              <a:off x="5715000" y="2438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2</a:t>
              </a:r>
              <a:endParaRPr lang="en-US" sz="1200" dirty="0" smtClean="0"/>
            </a:p>
          </p:txBody>
        </p:sp>
        <p:sp>
          <p:nvSpPr>
            <p:cNvPr id="9" name="Dodecagon 8"/>
            <p:cNvSpPr/>
            <p:nvPr/>
          </p:nvSpPr>
          <p:spPr>
            <a:xfrm>
              <a:off x="6200788" y="3962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3</a:t>
              </a:r>
              <a:endParaRPr lang="en-US" sz="1200" dirty="0" smtClean="0"/>
            </a:p>
          </p:txBody>
        </p:sp>
        <p:sp>
          <p:nvSpPr>
            <p:cNvPr id="10" name="Dodecagon 9"/>
            <p:cNvSpPr/>
            <p:nvPr/>
          </p:nvSpPr>
          <p:spPr>
            <a:xfrm>
              <a:off x="5319000" y="58062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4</a:t>
              </a:r>
              <a:endParaRPr lang="en-US" sz="1200" dirty="0" smtClean="0"/>
            </a:p>
          </p:txBody>
        </p:sp>
        <p:sp>
          <p:nvSpPr>
            <p:cNvPr id="11" name="Dodecagon 10"/>
            <p:cNvSpPr/>
            <p:nvPr/>
          </p:nvSpPr>
          <p:spPr>
            <a:xfrm>
              <a:off x="3521200" y="635002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5</a:t>
              </a:r>
            </a:p>
          </p:txBody>
        </p:sp>
        <p:sp>
          <p:nvSpPr>
            <p:cNvPr id="12" name="Dodecagon 11"/>
            <p:cNvSpPr/>
            <p:nvPr/>
          </p:nvSpPr>
          <p:spPr>
            <a:xfrm>
              <a:off x="1788302" y="5309488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6</a:t>
              </a:r>
              <a:endParaRPr lang="en-US" sz="1200" dirty="0" smtClean="0"/>
            </a:p>
          </p:txBody>
        </p:sp>
        <p:sp>
          <p:nvSpPr>
            <p:cNvPr id="13" name="Dodecagon 12"/>
            <p:cNvSpPr/>
            <p:nvPr/>
          </p:nvSpPr>
          <p:spPr>
            <a:xfrm>
              <a:off x="1338928" y="3668613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7</a:t>
              </a:r>
              <a:endParaRPr lang="en-US" sz="1200" dirty="0" smtClean="0"/>
            </a:p>
          </p:txBody>
        </p:sp>
        <p:sp>
          <p:nvSpPr>
            <p:cNvPr id="14" name="Dodecagon 13"/>
            <p:cNvSpPr/>
            <p:nvPr/>
          </p:nvSpPr>
          <p:spPr>
            <a:xfrm>
              <a:off x="2133600" y="21336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8</a:t>
              </a:r>
              <a:endParaRPr lang="en-US" sz="1200" dirty="0" smtClean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105400" y="533400"/>
            <a:ext cx="3352800" cy="1077218"/>
          </a:xfrm>
          <a:prstGeom prst="rect">
            <a:avLst/>
          </a:prstGeom>
          <a:solidFill>
            <a:srgbClr val="E5F3EE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i="1" dirty="0" smtClean="0">
                <a:solidFill>
                  <a:srgbClr val="00B050"/>
                </a:solidFill>
              </a:rPr>
              <a:t>Pre</a:t>
            </a:r>
            <a:r>
              <a:rPr lang="fr-CH" sz="1600" b="1" i="1" dirty="0">
                <a:solidFill>
                  <a:srgbClr val="00B050"/>
                </a:solidFill>
              </a:rPr>
              <a:t>-Feasibility Study for an 80-km tunnel at </a:t>
            </a:r>
            <a:r>
              <a:rPr lang="fr-CH" sz="1600" b="1" i="1" dirty="0" smtClean="0">
                <a:solidFill>
                  <a:srgbClr val="00B050"/>
                </a:solidFill>
              </a:rPr>
              <a:t>CERN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i="1" dirty="0" smtClean="0">
                <a:solidFill>
                  <a:srgbClr val="00B050"/>
                </a:solidFill>
              </a:rPr>
              <a:t>John </a:t>
            </a:r>
            <a:r>
              <a:rPr lang="fr-CH" sz="1600" b="1" i="1" dirty="0">
                <a:solidFill>
                  <a:srgbClr val="00B050"/>
                </a:solidFill>
              </a:rPr>
              <a:t>Osborne and Caroline Waaijer, </a:t>
            </a:r>
            <a:r>
              <a:rPr lang="fr-CH" sz="1600" b="1" i="1" dirty="0" smtClean="0">
                <a:solidFill>
                  <a:srgbClr val="00B050"/>
                </a:solidFill>
              </a:rPr>
              <a:t>CERN</a:t>
            </a:r>
            <a:r>
              <a:rPr lang="fr-CH" sz="1600" b="1" i="1" dirty="0">
                <a:solidFill>
                  <a:srgbClr val="00B050"/>
                </a:solidFill>
              </a:rPr>
              <a:t>, ARUP &amp; </a:t>
            </a:r>
            <a:r>
              <a:rPr lang="fr-CH" sz="1600" b="1" i="1" dirty="0" smtClean="0">
                <a:solidFill>
                  <a:srgbClr val="00B050"/>
                </a:solidFill>
              </a:rPr>
              <a:t>GADZ</a:t>
            </a:r>
            <a:endParaRPr lang="en-US" sz="1600" b="1" i="1" dirty="0" err="1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8434732">
            <a:off x="4737033" y="46951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Saleve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8434732">
            <a:off x="1231835" y="14947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400" y="2667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Geneva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6600" y="4572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LHC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80 to 100 km Very High Energy LHC VHE-LHC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71600" y="1570101"/>
            <a:ext cx="5943600" cy="5253858"/>
            <a:chOff x="1371600" y="1570101"/>
            <a:chExt cx="5943600" cy="5253858"/>
          </a:xfrm>
        </p:grpSpPr>
        <p:sp>
          <p:nvSpPr>
            <p:cNvPr id="5" name="Oval 4"/>
            <p:cNvSpPr/>
            <p:nvPr/>
          </p:nvSpPr>
          <p:spPr>
            <a:xfrm>
              <a:off x="1371600" y="1570101"/>
              <a:ext cx="5181600" cy="5253858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72200" y="5638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100 km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47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Screen Shot 2013-05-09 at 8.00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0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371600" y="1295400"/>
            <a:ext cx="838200" cy="1143000"/>
            <a:chOff x="1371600" y="1295400"/>
            <a:chExt cx="838200" cy="1143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52600" y="1905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71600" y="1295400"/>
              <a:ext cx="838200" cy="600164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Beam dumps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2200" y="3733800"/>
            <a:ext cx="609600" cy="914400"/>
            <a:chOff x="2362200" y="3733800"/>
            <a:chExt cx="609600" cy="914400"/>
          </a:xfrm>
        </p:grpSpPr>
        <p:sp>
          <p:nvSpPr>
            <p:cNvPr id="12" name="TextBox 11"/>
            <p:cNvSpPr txBox="1"/>
            <p:nvPr/>
          </p:nvSpPr>
          <p:spPr>
            <a:xfrm>
              <a:off x="2362200" y="3733800"/>
              <a:ext cx="6096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RF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90800" y="4114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24600" y="3505200"/>
            <a:ext cx="1295400" cy="914400"/>
            <a:chOff x="6324600" y="3505200"/>
            <a:chExt cx="1295400" cy="914400"/>
          </a:xfrm>
        </p:grpSpPr>
        <p:sp>
          <p:nvSpPr>
            <p:cNvPr id="14" name="TextBox 13"/>
            <p:cNvSpPr txBox="1"/>
            <p:nvPr/>
          </p:nvSpPr>
          <p:spPr>
            <a:xfrm>
              <a:off x="6324600" y="35052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934200" y="38862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48000" y="1143000"/>
            <a:ext cx="1295400" cy="914400"/>
            <a:chOff x="3048000" y="1143000"/>
            <a:chExt cx="1295400" cy="914400"/>
          </a:xfrm>
        </p:grpSpPr>
        <p:sp>
          <p:nvSpPr>
            <p:cNvPr id="16" name="TextBox 15"/>
            <p:cNvSpPr txBox="1"/>
            <p:nvPr/>
          </p:nvSpPr>
          <p:spPr>
            <a:xfrm>
              <a:off x="3048000" y="11430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6576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57200" y="5257800"/>
            <a:ext cx="327660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1720 Power converters</a:t>
            </a:r>
          </a:p>
          <a:p>
            <a:r>
              <a:rPr lang="en-US" dirty="0" smtClean="0"/>
              <a:t>&gt; 9000 magnetic elements</a:t>
            </a:r>
          </a:p>
          <a:p>
            <a:r>
              <a:rPr lang="en-US" dirty="0" smtClean="0"/>
              <a:t>7568 </a:t>
            </a:r>
            <a:r>
              <a:rPr lang="en-US" dirty="0"/>
              <a:t>Quench detection </a:t>
            </a:r>
            <a:r>
              <a:rPr lang="en-US" dirty="0" smtClean="0"/>
              <a:t>systems  </a:t>
            </a:r>
            <a:endParaRPr lang="en-US" dirty="0"/>
          </a:p>
          <a:p>
            <a:r>
              <a:rPr lang="en-US" dirty="0" smtClean="0"/>
              <a:t>1088 Beam position monitors</a:t>
            </a:r>
          </a:p>
          <a:p>
            <a:r>
              <a:rPr lang="en-US" dirty="0" smtClean="0"/>
              <a:t>~4000 Beam loss monitors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5486400"/>
            <a:ext cx="43434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150 </a:t>
            </a:r>
            <a:r>
              <a:rPr lang="en-US" dirty="0" err="1" smtClean="0"/>
              <a:t>tonnes</a:t>
            </a:r>
            <a:r>
              <a:rPr lang="en-US" dirty="0" smtClean="0"/>
              <a:t> Helium, ~90 </a:t>
            </a:r>
            <a:r>
              <a:rPr lang="en-US" dirty="0" err="1" smtClean="0"/>
              <a:t>tonnes</a:t>
            </a:r>
            <a:r>
              <a:rPr lang="en-US" dirty="0" smtClean="0"/>
              <a:t> at 1.9 K</a:t>
            </a:r>
            <a:endParaRPr lang="en-US" dirty="0"/>
          </a:p>
          <a:p>
            <a:r>
              <a:rPr lang="en-US" dirty="0" smtClean="0"/>
              <a:t>140 MJ stored beam energy in 2012</a:t>
            </a:r>
          </a:p>
          <a:p>
            <a:r>
              <a:rPr lang="en-US" dirty="0" smtClean="0"/>
              <a:t>450 MJ magnetic energy per sector at 4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381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"/>
                <a:cs typeface="Times"/>
              </a:rPr>
              <a:t>LHC: big, cold, high energy</a:t>
            </a:r>
            <a:endParaRPr lang="en-US" sz="28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5800" y="1219200"/>
            <a:ext cx="1447800" cy="838200"/>
            <a:chOff x="4495800" y="1219200"/>
            <a:chExt cx="1447800" cy="838200"/>
          </a:xfrm>
        </p:grpSpPr>
        <p:sp>
          <p:nvSpPr>
            <p:cNvPr id="19" name="TextBox 18"/>
            <p:cNvSpPr txBox="1"/>
            <p:nvPr/>
          </p:nvSpPr>
          <p:spPr>
            <a:xfrm>
              <a:off x="4495800" y="12192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B2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1054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674685" y="2209800"/>
            <a:ext cx="1447800" cy="914400"/>
            <a:chOff x="7674685" y="2209800"/>
            <a:chExt cx="1447800" cy="914400"/>
          </a:xfrm>
        </p:grpSpPr>
        <p:sp>
          <p:nvSpPr>
            <p:cNvPr id="23" name="TextBox 22"/>
            <p:cNvSpPr txBox="1"/>
            <p:nvPr/>
          </p:nvSpPr>
          <p:spPr>
            <a:xfrm>
              <a:off x="7674685" y="22098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B1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305800" y="2590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57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VHE-LHC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03266"/>
              </p:ext>
            </p:extLst>
          </p:nvPr>
        </p:nvGraphicFramePr>
        <p:xfrm>
          <a:off x="1600200" y="1219200"/>
          <a:ext cx="6019800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62375"/>
                <a:gridCol w="22574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Circumference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80 or 100 km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Maximum</a:t>
                      </a:r>
                      <a:r>
                        <a:rPr lang="en-US" sz="2400" baseline="0" dirty="0" smtClean="0"/>
                        <a:t> dipole field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 or 16 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Injection energy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3.0 </a:t>
                      </a:r>
                      <a:r>
                        <a:rPr lang="en-US" sz="2400" dirty="0" err="1" smtClean="0"/>
                        <a:t>TeV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Maximum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c.o.m</a:t>
                      </a:r>
                      <a:r>
                        <a:rPr lang="en-US" sz="2400" baseline="0" dirty="0" smtClean="0"/>
                        <a:t>. energy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 </a:t>
                      </a:r>
                      <a:r>
                        <a:rPr lang="en-US" sz="2400" dirty="0" err="1" smtClean="0"/>
                        <a:t>TeV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baseline="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baseline="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endParaRPr lang="en-US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Stored beam energy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~5500 MJ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4419600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Among the many challenges: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Synchrotron radiation heat load 33 W/m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Collimation!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IR </a:t>
            </a:r>
            <a:r>
              <a:rPr lang="en-US" sz="2000" dirty="0" err="1" smtClean="0"/>
              <a:t>quadrupoles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Arc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  (naïve scaling gives 1593 T/m at 50 </a:t>
            </a:r>
            <a:r>
              <a:rPr lang="en-US" sz="2000" dirty="0" err="1" smtClean="0"/>
              <a:t>TeV</a:t>
            </a:r>
            <a:r>
              <a:rPr lang="en-US" sz="2000" dirty="0" smtClean="0"/>
              <a:t> beam energy)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946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Screen Shot 2013-07-19 at 3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87754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38928" y="1524000"/>
            <a:ext cx="5090460" cy="5054620"/>
            <a:chOff x="1338928" y="1524000"/>
            <a:chExt cx="5090460" cy="5054620"/>
          </a:xfrm>
        </p:grpSpPr>
        <p:sp>
          <p:nvSpPr>
            <p:cNvPr id="4" name="Oval 3"/>
            <p:cNvSpPr/>
            <p:nvPr/>
          </p:nvSpPr>
          <p:spPr>
            <a:xfrm>
              <a:off x="1447800" y="1600200"/>
              <a:ext cx="4876800" cy="4876800"/>
            </a:xfrm>
            <a:prstGeom prst="ellipse">
              <a:avLst/>
            </a:prstGeom>
            <a:noFill/>
            <a:ln w="3492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" name="Dodecagon 6"/>
            <p:cNvSpPr/>
            <p:nvPr/>
          </p:nvSpPr>
          <p:spPr>
            <a:xfrm>
              <a:off x="4114800" y="15240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1</a:t>
              </a:r>
            </a:p>
          </p:txBody>
        </p:sp>
        <p:sp>
          <p:nvSpPr>
            <p:cNvPr id="8" name="Dodecagon 7"/>
            <p:cNvSpPr/>
            <p:nvPr/>
          </p:nvSpPr>
          <p:spPr>
            <a:xfrm>
              <a:off x="5715000" y="2438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2</a:t>
              </a:r>
              <a:endParaRPr lang="en-US" sz="1200" dirty="0" smtClean="0"/>
            </a:p>
          </p:txBody>
        </p:sp>
        <p:sp>
          <p:nvSpPr>
            <p:cNvPr id="9" name="Dodecagon 8"/>
            <p:cNvSpPr/>
            <p:nvPr/>
          </p:nvSpPr>
          <p:spPr>
            <a:xfrm>
              <a:off x="6200788" y="3962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3</a:t>
              </a:r>
              <a:endParaRPr lang="en-US" sz="1200" dirty="0" smtClean="0"/>
            </a:p>
          </p:txBody>
        </p:sp>
        <p:sp>
          <p:nvSpPr>
            <p:cNvPr id="10" name="Dodecagon 9"/>
            <p:cNvSpPr/>
            <p:nvPr/>
          </p:nvSpPr>
          <p:spPr>
            <a:xfrm>
              <a:off x="5319000" y="58062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4</a:t>
              </a:r>
              <a:endParaRPr lang="en-US" sz="1200" dirty="0" smtClean="0"/>
            </a:p>
          </p:txBody>
        </p:sp>
        <p:sp>
          <p:nvSpPr>
            <p:cNvPr id="11" name="Dodecagon 10"/>
            <p:cNvSpPr/>
            <p:nvPr/>
          </p:nvSpPr>
          <p:spPr>
            <a:xfrm>
              <a:off x="3521200" y="635002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5</a:t>
              </a:r>
            </a:p>
          </p:txBody>
        </p:sp>
        <p:sp>
          <p:nvSpPr>
            <p:cNvPr id="12" name="Dodecagon 11"/>
            <p:cNvSpPr/>
            <p:nvPr/>
          </p:nvSpPr>
          <p:spPr>
            <a:xfrm>
              <a:off x="1788302" y="5309488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6</a:t>
              </a:r>
              <a:endParaRPr lang="en-US" sz="1200" dirty="0" smtClean="0"/>
            </a:p>
          </p:txBody>
        </p:sp>
        <p:sp>
          <p:nvSpPr>
            <p:cNvPr id="13" name="Dodecagon 12"/>
            <p:cNvSpPr/>
            <p:nvPr/>
          </p:nvSpPr>
          <p:spPr>
            <a:xfrm>
              <a:off x="1338928" y="3668613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7</a:t>
              </a:r>
              <a:endParaRPr lang="en-US" sz="1200" dirty="0" smtClean="0"/>
            </a:p>
          </p:txBody>
        </p:sp>
        <p:sp>
          <p:nvSpPr>
            <p:cNvPr id="14" name="Dodecagon 13"/>
            <p:cNvSpPr/>
            <p:nvPr/>
          </p:nvSpPr>
          <p:spPr>
            <a:xfrm>
              <a:off x="2133600" y="21336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8</a:t>
              </a:r>
              <a:endParaRPr lang="en-US" sz="1200" dirty="0" smtClean="0"/>
            </a:p>
          </p:txBody>
        </p:sp>
      </p:grpSp>
      <p:sp>
        <p:nvSpPr>
          <p:cNvPr id="32" name="TextBox 31"/>
          <p:cNvSpPr txBox="1"/>
          <p:nvPr/>
        </p:nvSpPr>
        <p:spPr>
          <a:xfrm rot="18434732">
            <a:off x="4737033" y="46951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Saleve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8434732">
            <a:off x="1231835" y="14947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400" y="2667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Geneva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6600" y="4572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LHC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Injection into VHE-LHC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83077" y="1600200"/>
            <a:ext cx="5984523" cy="4846926"/>
            <a:chOff x="1483077" y="1600200"/>
            <a:chExt cx="5984523" cy="4846926"/>
          </a:xfrm>
        </p:grpSpPr>
        <p:sp>
          <p:nvSpPr>
            <p:cNvPr id="38" name="Oval 37"/>
            <p:cNvSpPr/>
            <p:nvPr/>
          </p:nvSpPr>
          <p:spPr>
            <a:xfrm>
              <a:off x="1483077" y="1641126"/>
              <a:ext cx="4806000" cy="4806000"/>
            </a:xfrm>
            <a:prstGeom prst="ellipse">
              <a:avLst/>
            </a:prstGeom>
            <a:noFill/>
            <a:ln w="34925">
              <a:solidFill>
                <a:schemeClr val="tx2">
                  <a:lumMod val="20000"/>
                  <a:lumOff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r>
                <a:rPr lang="en-US" dirty="0" smtClean="0"/>
                <a:t>  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0" y="16002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VHE-LHC-LER</a:t>
              </a:r>
              <a:endPara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47044" y="1563806"/>
            <a:ext cx="1291556" cy="974400"/>
            <a:chOff x="2747044" y="1528532"/>
            <a:chExt cx="1291556" cy="974400"/>
          </a:xfrm>
        </p:grpSpPr>
        <p:sp>
          <p:nvSpPr>
            <p:cNvPr id="28" name="Freeform 27"/>
            <p:cNvSpPr/>
            <p:nvPr/>
          </p:nvSpPr>
          <p:spPr>
            <a:xfrm rot="632339">
              <a:off x="3402408" y="1528532"/>
              <a:ext cx="621491" cy="181722"/>
            </a:xfrm>
            <a:custGeom>
              <a:avLst/>
              <a:gdLst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282228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344946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69011 h 169011"/>
                <a:gd name="connsiteX1" fmla="*/ 164632 w 517418"/>
                <a:gd name="connsiteY1" fmla="*/ 59252 h 169011"/>
                <a:gd name="connsiteX2" fmla="*/ 344946 w 517418"/>
                <a:gd name="connsiteY2" fmla="*/ 4372 h 169011"/>
                <a:gd name="connsiteX3" fmla="*/ 423342 w 517418"/>
                <a:gd name="connsiteY3" fmla="*/ 4372 h 169011"/>
                <a:gd name="connsiteX4" fmla="*/ 486060 w 517418"/>
                <a:gd name="connsiteY4" fmla="*/ 12212 h 169011"/>
                <a:gd name="connsiteX5" fmla="*/ 517418 w 517418"/>
                <a:gd name="connsiteY5" fmla="*/ 12212 h 169011"/>
                <a:gd name="connsiteX0" fmla="*/ 0 w 517418"/>
                <a:gd name="connsiteY0" fmla="*/ 171292 h 171292"/>
                <a:gd name="connsiteX1" fmla="*/ 170061 w 517418"/>
                <a:gd name="connsiteY1" fmla="*/ 92419 h 171292"/>
                <a:gd name="connsiteX2" fmla="*/ 344946 w 517418"/>
                <a:gd name="connsiteY2" fmla="*/ 6653 h 171292"/>
                <a:gd name="connsiteX3" fmla="*/ 423342 w 517418"/>
                <a:gd name="connsiteY3" fmla="*/ 6653 h 171292"/>
                <a:gd name="connsiteX4" fmla="*/ 486060 w 517418"/>
                <a:gd name="connsiteY4" fmla="*/ 14493 h 171292"/>
                <a:gd name="connsiteX5" fmla="*/ 517418 w 517418"/>
                <a:gd name="connsiteY5" fmla="*/ 14493 h 171292"/>
                <a:gd name="connsiteX0" fmla="*/ 0 w 517418"/>
                <a:gd name="connsiteY0" fmla="*/ 165563 h 165563"/>
                <a:gd name="connsiteX1" fmla="*/ 170061 w 517418"/>
                <a:gd name="connsiteY1" fmla="*/ 86690 h 165563"/>
                <a:gd name="connsiteX2" fmla="*/ 342654 w 517418"/>
                <a:gd name="connsiteY2" fmla="*/ 33168 h 165563"/>
                <a:gd name="connsiteX3" fmla="*/ 423342 w 517418"/>
                <a:gd name="connsiteY3" fmla="*/ 924 h 165563"/>
                <a:gd name="connsiteX4" fmla="*/ 486060 w 517418"/>
                <a:gd name="connsiteY4" fmla="*/ 8764 h 165563"/>
                <a:gd name="connsiteX5" fmla="*/ 517418 w 517418"/>
                <a:gd name="connsiteY5" fmla="*/ 8764 h 165563"/>
                <a:gd name="connsiteX0" fmla="*/ 0 w 517418"/>
                <a:gd name="connsiteY0" fmla="*/ 157935 h 157935"/>
                <a:gd name="connsiteX1" fmla="*/ 170061 w 517418"/>
                <a:gd name="connsiteY1" fmla="*/ 79062 h 157935"/>
                <a:gd name="connsiteX2" fmla="*/ 342654 w 517418"/>
                <a:gd name="connsiteY2" fmla="*/ 25540 h 157935"/>
                <a:gd name="connsiteX3" fmla="*/ 427414 w 517418"/>
                <a:gd name="connsiteY3" fmla="*/ 16461 h 157935"/>
                <a:gd name="connsiteX4" fmla="*/ 486060 w 517418"/>
                <a:gd name="connsiteY4" fmla="*/ 1136 h 157935"/>
                <a:gd name="connsiteX5" fmla="*/ 517418 w 517418"/>
                <a:gd name="connsiteY5" fmla="*/ 1136 h 157935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427414 w 517418"/>
                <a:gd name="connsiteY3" fmla="*/ 15325 h 156799"/>
                <a:gd name="connsiteX4" fmla="*/ 517418 w 517418"/>
                <a:gd name="connsiteY4" fmla="*/ 0 h 156799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9701 w 517418"/>
                <a:gd name="connsiteY2" fmla="*/ 45192 h 156799"/>
                <a:gd name="connsiteX3" fmla="*/ 517418 w 517418"/>
                <a:gd name="connsiteY3" fmla="*/ 0 h 156799"/>
                <a:gd name="connsiteX0" fmla="*/ 0 w 524006"/>
                <a:gd name="connsiteY0" fmla="*/ 138129 h 138129"/>
                <a:gd name="connsiteX1" fmla="*/ 181747 w 524006"/>
                <a:gd name="connsiteY1" fmla="*/ 66153 h 138129"/>
                <a:gd name="connsiteX2" fmla="*/ 349701 w 524006"/>
                <a:gd name="connsiteY2" fmla="*/ 26522 h 138129"/>
                <a:gd name="connsiteX3" fmla="*/ 524006 w 524006"/>
                <a:gd name="connsiteY3" fmla="*/ 0 h 138129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3955"/>
                <a:gd name="connsiteY0" fmla="*/ 137356 h 137356"/>
                <a:gd name="connsiteX1" fmla="*/ 186502 w 523955"/>
                <a:gd name="connsiteY1" fmla="*/ 75576 h 137356"/>
                <a:gd name="connsiteX2" fmla="*/ 354456 w 523955"/>
                <a:gd name="connsiteY2" fmla="*/ 35945 h 137356"/>
                <a:gd name="connsiteX3" fmla="*/ 523955 w 523955"/>
                <a:gd name="connsiteY3" fmla="*/ 0 h 137356"/>
                <a:gd name="connsiteX0" fmla="*/ 0 w 523955"/>
                <a:gd name="connsiteY0" fmla="*/ 137356 h 137356"/>
                <a:gd name="connsiteX1" fmla="*/ 186502 w 523955"/>
                <a:gd name="connsiteY1" fmla="*/ 75576 h 137356"/>
                <a:gd name="connsiteX2" fmla="*/ 349651 w 523955"/>
                <a:gd name="connsiteY2" fmla="*/ 26522 h 137356"/>
                <a:gd name="connsiteX3" fmla="*/ 523955 w 523955"/>
                <a:gd name="connsiteY3" fmla="*/ 0 h 137356"/>
                <a:gd name="connsiteX0" fmla="*/ 0 w 523955"/>
                <a:gd name="connsiteY0" fmla="*/ 137356 h 137356"/>
                <a:gd name="connsiteX1" fmla="*/ 182208 w 523955"/>
                <a:gd name="connsiteY1" fmla="*/ 68624 h 137356"/>
                <a:gd name="connsiteX2" fmla="*/ 349651 w 523955"/>
                <a:gd name="connsiteY2" fmla="*/ 26522 h 137356"/>
                <a:gd name="connsiteX3" fmla="*/ 523955 w 523955"/>
                <a:gd name="connsiteY3" fmla="*/ 0 h 13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955" h="137356">
                  <a:moveTo>
                    <a:pt x="0" y="137356"/>
                  </a:moveTo>
                  <a:cubicBezTo>
                    <a:pt x="94678" y="100853"/>
                    <a:pt x="123933" y="87096"/>
                    <a:pt x="182208" y="68624"/>
                  </a:cubicBezTo>
                  <a:cubicBezTo>
                    <a:pt x="240483" y="50152"/>
                    <a:pt x="292693" y="37959"/>
                    <a:pt x="349651" y="26522"/>
                  </a:cubicBezTo>
                  <a:cubicBezTo>
                    <a:pt x="406609" y="15085"/>
                    <a:pt x="487546" y="5084"/>
                    <a:pt x="523955" y="0"/>
                  </a:cubicBez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13550360">
              <a:off x="2665543" y="1826015"/>
              <a:ext cx="591003" cy="428002"/>
            </a:xfrm>
            <a:custGeom>
              <a:avLst/>
              <a:gdLst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282228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344946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69011 h 169011"/>
                <a:gd name="connsiteX1" fmla="*/ 164632 w 517418"/>
                <a:gd name="connsiteY1" fmla="*/ 59252 h 169011"/>
                <a:gd name="connsiteX2" fmla="*/ 344946 w 517418"/>
                <a:gd name="connsiteY2" fmla="*/ 4372 h 169011"/>
                <a:gd name="connsiteX3" fmla="*/ 423342 w 517418"/>
                <a:gd name="connsiteY3" fmla="*/ 4372 h 169011"/>
                <a:gd name="connsiteX4" fmla="*/ 486060 w 517418"/>
                <a:gd name="connsiteY4" fmla="*/ 12212 h 169011"/>
                <a:gd name="connsiteX5" fmla="*/ 517418 w 517418"/>
                <a:gd name="connsiteY5" fmla="*/ 12212 h 169011"/>
                <a:gd name="connsiteX0" fmla="*/ 0 w 517418"/>
                <a:gd name="connsiteY0" fmla="*/ 171292 h 171292"/>
                <a:gd name="connsiteX1" fmla="*/ 170061 w 517418"/>
                <a:gd name="connsiteY1" fmla="*/ 92419 h 171292"/>
                <a:gd name="connsiteX2" fmla="*/ 344946 w 517418"/>
                <a:gd name="connsiteY2" fmla="*/ 6653 h 171292"/>
                <a:gd name="connsiteX3" fmla="*/ 423342 w 517418"/>
                <a:gd name="connsiteY3" fmla="*/ 6653 h 171292"/>
                <a:gd name="connsiteX4" fmla="*/ 486060 w 517418"/>
                <a:gd name="connsiteY4" fmla="*/ 14493 h 171292"/>
                <a:gd name="connsiteX5" fmla="*/ 517418 w 517418"/>
                <a:gd name="connsiteY5" fmla="*/ 14493 h 171292"/>
                <a:gd name="connsiteX0" fmla="*/ 0 w 517418"/>
                <a:gd name="connsiteY0" fmla="*/ 165563 h 165563"/>
                <a:gd name="connsiteX1" fmla="*/ 170061 w 517418"/>
                <a:gd name="connsiteY1" fmla="*/ 86690 h 165563"/>
                <a:gd name="connsiteX2" fmla="*/ 342654 w 517418"/>
                <a:gd name="connsiteY2" fmla="*/ 33168 h 165563"/>
                <a:gd name="connsiteX3" fmla="*/ 423342 w 517418"/>
                <a:gd name="connsiteY3" fmla="*/ 924 h 165563"/>
                <a:gd name="connsiteX4" fmla="*/ 486060 w 517418"/>
                <a:gd name="connsiteY4" fmla="*/ 8764 h 165563"/>
                <a:gd name="connsiteX5" fmla="*/ 517418 w 517418"/>
                <a:gd name="connsiteY5" fmla="*/ 8764 h 165563"/>
                <a:gd name="connsiteX0" fmla="*/ 0 w 517418"/>
                <a:gd name="connsiteY0" fmla="*/ 157935 h 157935"/>
                <a:gd name="connsiteX1" fmla="*/ 170061 w 517418"/>
                <a:gd name="connsiteY1" fmla="*/ 79062 h 157935"/>
                <a:gd name="connsiteX2" fmla="*/ 342654 w 517418"/>
                <a:gd name="connsiteY2" fmla="*/ 25540 h 157935"/>
                <a:gd name="connsiteX3" fmla="*/ 427414 w 517418"/>
                <a:gd name="connsiteY3" fmla="*/ 16461 h 157935"/>
                <a:gd name="connsiteX4" fmla="*/ 486060 w 517418"/>
                <a:gd name="connsiteY4" fmla="*/ 1136 h 157935"/>
                <a:gd name="connsiteX5" fmla="*/ 517418 w 517418"/>
                <a:gd name="connsiteY5" fmla="*/ 1136 h 157935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427414 w 517418"/>
                <a:gd name="connsiteY3" fmla="*/ 15325 h 156799"/>
                <a:gd name="connsiteX4" fmla="*/ 517418 w 517418"/>
                <a:gd name="connsiteY4" fmla="*/ 0 h 156799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9701 w 517418"/>
                <a:gd name="connsiteY2" fmla="*/ 45192 h 156799"/>
                <a:gd name="connsiteX3" fmla="*/ 517418 w 517418"/>
                <a:gd name="connsiteY3" fmla="*/ 0 h 156799"/>
                <a:gd name="connsiteX0" fmla="*/ 0 w 524006"/>
                <a:gd name="connsiteY0" fmla="*/ 138129 h 138129"/>
                <a:gd name="connsiteX1" fmla="*/ 181747 w 524006"/>
                <a:gd name="connsiteY1" fmla="*/ 66153 h 138129"/>
                <a:gd name="connsiteX2" fmla="*/ 349701 w 524006"/>
                <a:gd name="connsiteY2" fmla="*/ 26522 h 138129"/>
                <a:gd name="connsiteX3" fmla="*/ 524006 w 524006"/>
                <a:gd name="connsiteY3" fmla="*/ 0 h 138129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497153"/>
                <a:gd name="connsiteY0" fmla="*/ 208635 h 208635"/>
                <a:gd name="connsiteX1" fmla="*/ 186502 w 497153"/>
                <a:gd name="connsiteY1" fmla="*/ 146855 h 208635"/>
                <a:gd name="connsiteX2" fmla="*/ 354456 w 497153"/>
                <a:gd name="connsiteY2" fmla="*/ 107224 h 208635"/>
                <a:gd name="connsiteX3" fmla="*/ 497153 w 497153"/>
                <a:gd name="connsiteY3" fmla="*/ 0 h 208635"/>
                <a:gd name="connsiteX0" fmla="*/ 0 w 497153"/>
                <a:gd name="connsiteY0" fmla="*/ 208635 h 208635"/>
                <a:gd name="connsiteX1" fmla="*/ 186502 w 497153"/>
                <a:gd name="connsiteY1" fmla="*/ 146855 h 208635"/>
                <a:gd name="connsiteX2" fmla="*/ 381250 w 497153"/>
                <a:gd name="connsiteY2" fmla="*/ 130932 h 208635"/>
                <a:gd name="connsiteX3" fmla="*/ 497153 w 497153"/>
                <a:gd name="connsiteY3" fmla="*/ 0 h 208635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81250 w 466759"/>
                <a:gd name="connsiteY2" fmla="*/ 145590 h 223293"/>
                <a:gd name="connsiteX3" fmla="*/ 466759 w 466759"/>
                <a:gd name="connsiteY3" fmla="*/ 0 h 223293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81250 w 466759"/>
                <a:gd name="connsiteY2" fmla="*/ 145590 h 223293"/>
                <a:gd name="connsiteX3" fmla="*/ 466759 w 466759"/>
                <a:gd name="connsiteY3" fmla="*/ 0 h 223293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58141 w 466759"/>
                <a:gd name="connsiteY2" fmla="*/ 106493 h 223293"/>
                <a:gd name="connsiteX3" fmla="*/ 466759 w 466759"/>
                <a:gd name="connsiteY3" fmla="*/ 0 h 223293"/>
                <a:gd name="connsiteX0" fmla="*/ 0 w 430894"/>
                <a:gd name="connsiteY0" fmla="*/ 216969 h 216969"/>
                <a:gd name="connsiteX1" fmla="*/ 150637 w 430894"/>
                <a:gd name="connsiteY1" fmla="*/ 161513 h 216969"/>
                <a:gd name="connsiteX2" fmla="*/ 322276 w 430894"/>
                <a:gd name="connsiteY2" fmla="*/ 106493 h 216969"/>
                <a:gd name="connsiteX3" fmla="*/ 430894 w 430894"/>
                <a:gd name="connsiteY3" fmla="*/ 0 h 2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894" h="216969">
                  <a:moveTo>
                    <a:pt x="0" y="216969"/>
                  </a:moveTo>
                  <a:cubicBezTo>
                    <a:pt x="94678" y="180466"/>
                    <a:pt x="96924" y="179926"/>
                    <a:pt x="150637" y="161513"/>
                  </a:cubicBezTo>
                  <a:cubicBezTo>
                    <a:pt x="204350" y="143100"/>
                    <a:pt x="275567" y="133412"/>
                    <a:pt x="322276" y="106493"/>
                  </a:cubicBezTo>
                  <a:cubicBezTo>
                    <a:pt x="368986" y="79574"/>
                    <a:pt x="419314" y="24311"/>
                    <a:pt x="430894" y="0"/>
                  </a:cubicBez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170475" y="1656450"/>
              <a:ext cx="868125" cy="846482"/>
              <a:chOff x="3170475" y="1656450"/>
              <a:chExt cx="868125" cy="84648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00400" y="2133600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SPS+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170475" y="1656450"/>
                <a:ext cx="457200" cy="4572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endParaRPr lang="en-US" dirty="0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415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68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Possible VHE-LHC with LER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9800"/>
            <a:ext cx="4547309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3408321" cy="162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9" y="647691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Lucio</a:t>
            </a:r>
            <a:r>
              <a:rPr lang="en-US" dirty="0" smtClean="0"/>
              <a:t> Rossi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914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Pipetron</a:t>
            </a:r>
            <a:r>
              <a:rPr lang="en-US" dirty="0" smtClean="0"/>
              <a:t>” using  transmission </a:t>
            </a:r>
            <a:r>
              <a:rPr lang="en-US" dirty="0"/>
              <a:t>line </a:t>
            </a:r>
            <a:r>
              <a:rPr lang="en-US" dirty="0" smtClean="0"/>
              <a:t>magnets 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W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Foster, H. </a:t>
            </a:r>
            <a:r>
              <a:rPr lang="en-US" dirty="0" err="1">
                <a:solidFill>
                  <a:prstClr val="black"/>
                </a:solidFill>
              </a:rPr>
              <a:t>Piekarz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429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Relatively cheap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Limited cryogenic power – HTS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90800" y="2743200"/>
            <a:ext cx="2286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3-07-22 at 9.15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1000"/>
            <a:ext cx="3073613" cy="20702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2800" y="30480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Possible variant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6396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LER also suitable </a:t>
            </a:r>
            <a:r>
              <a:rPr lang="en-US" sz="2400" b="1" dirty="0">
                <a:solidFill>
                  <a:srgbClr val="FF0000"/>
                </a:solidFill>
              </a:rPr>
              <a:t>for 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/e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 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779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1"/>
            <a:ext cx="8534400" cy="2667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Circular electron-positron collider in new 80 – 100 km tunnel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Storage ring has separate beam pipes for e</a:t>
            </a:r>
            <a:r>
              <a:rPr lang="en-GB" baseline="30000" dirty="0">
                <a:solidFill>
                  <a:prstClr val="black"/>
                </a:solidFill>
              </a:rPr>
              <a:t>+</a:t>
            </a:r>
            <a:r>
              <a:rPr lang="en-GB" dirty="0">
                <a:solidFill>
                  <a:prstClr val="black"/>
                </a:solidFill>
              </a:rPr>
              <a:t> and e</a:t>
            </a:r>
            <a:r>
              <a:rPr lang="en-GB" baseline="30000" dirty="0">
                <a:solidFill>
                  <a:prstClr val="black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  for multi-bunch </a:t>
            </a:r>
            <a:r>
              <a:rPr lang="en-GB" dirty="0" smtClean="0">
                <a:solidFill>
                  <a:prstClr val="black"/>
                </a:solidFill>
              </a:rPr>
              <a:t>operation up to 350 </a:t>
            </a:r>
            <a:r>
              <a:rPr lang="en-GB" dirty="0" err="1" smtClean="0">
                <a:solidFill>
                  <a:prstClr val="black"/>
                </a:solidFill>
              </a:rPr>
              <a:t>GeV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c.m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top-up injection with an ancillary </a:t>
            </a:r>
            <a:r>
              <a:rPr lang="en-US" dirty="0" smtClean="0">
                <a:solidFill>
                  <a:srgbClr val="FF0000"/>
                </a:solidFill>
              </a:rPr>
              <a:t>accelerator</a:t>
            </a:r>
          </a:p>
          <a:p>
            <a:pPr lvl="1"/>
            <a:r>
              <a:rPr lang="en-US" dirty="0" smtClean="0"/>
              <a:t>Very high luminosity at Z pole and above WW threshold with operation up to </a:t>
            </a:r>
            <a:r>
              <a:rPr lang="en-US" dirty="0" err="1" smtClean="0"/>
              <a:t>tt</a:t>
            </a:r>
            <a:r>
              <a:rPr lang="en-US" dirty="0" smtClean="0"/>
              <a:t> threshold</a:t>
            </a:r>
          </a:p>
          <a:p>
            <a:r>
              <a:rPr lang="en-US" dirty="0" smtClean="0"/>
              <a:t>Using the tunnel before installation of the VHE-LHC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70"/>
            <a:ext cx="1256172" cy="11783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3886200"/>
            <a:ext cx="5688587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87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TLEP: parameters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511597"/>
              </p:ext>
            </p:extLst>
          </p:nvPr>
        </p:nvGraphicFramePr>
        <p:xfrm>
          <a:off x="685800" y="1600200"/>
          <a:ext cx="7620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295400"/>
                <a:gridCol w="1295400"/>
                <a:gridCol w="1295400"/>
                <a:gridCol w="1295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c.m</a:t>
                      </a:r>
                      <a:r>
                        <a:rPr lang="en-US" dirty="0" smtClean="0"/>
                        <a:t>. [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350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#bunches/beam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7500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 </a:t>
                      </a:r>
                    </a:p>
                    <a:p>
                      <a:r>
                        <a:rPr lang="en-US" dirty="0" smtClean="0"/>
                        <a:t>[x 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1.3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lifetime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to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Bhabha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[min.]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Beam lifetime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to </a:t>
                      </a:r>
                      <a:r>
                        <a:rPr lang="en-US" dirty="0" err="1" smtClean="0"/>
                        <a:t>bremstrahlung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[min.]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 1025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&gt;106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1066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lifetime dominated by </a:t>
            </a:r>
            <a:r>
              <a:rPr lang="en-US" dirty="0" err="1" smtClean="0"/>
              <a:t>Bhabha</a:t>
            </a:r>
            <a:r>
              <a:rPr lang="en-US" dirty="0" smtClean="0"/>
              <a:t> scattering and </a:t>
            </a:r>
            <a:r>
              <a:rPr lang="en-US" dirty="0" err="1" smtClean="0"/>
              <a:t>bremstrahlung</a:t>
            </a: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81982"/>
              </p:ext>
            </p:extLst>
          </p:nvPr>
        </p:nvGraphicFramePr>
        <p:xfrm>
          <a:off x="381000" y="5105400"/>
          <a:ext cx="8153400" cy="112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711"/>
                <a:gridCol w="1490170"/>
                <a:gridCol w="1415661"/>
                <a:gridCol w="1564679"/>
                <a:gridCol w="1652179"/>
              </a:tblGrid>
              <a:tr h="385192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TLHeC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VHE-</a:t>
                      </a:r>
                      <a:r>
                        <a:rPr lang="en-US" sz="1800" dirty="0" err="1" smtClean="0"/>
                        <a:t>TLHeC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species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±</a:t>
                      </a:r>
                      <a:endParaRPr kumimoji="0" lang="en-GB" sz="18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</a:t>
                      </a:r>
                      <a:endParaRPr lang="en-GB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8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</a:t>
                      </a:r>
                      <a:endParaRPr lang="en-GB" sz="18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energy  [GeV]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60/120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7000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60/120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50000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875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Frank Zimmermann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55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 smtClean="0"/>
              <a:t>Reasonably good performance from commissioning through </a:t>
            </a:r>
            <a:r>
              <a:rPr lang="en-US" sz="4500" dirty="0" smtClean="0"/>
              <a:t>Run 1</a:t>
            </a:r>
            <a:endParaRPr lang="en-US" sz="4500" dirty="0" smtClean="0"/>
          </a:p>
          <a:p>
            <a:pPr lvl="1"/>
            <a:r>
              <a:rPr lang="en-US" sz="4100" dirty="0" smtClean="0"/>
              <a:t>Foundations </a:t>
            </a:r>
            <a:r>
              <a:rPr lang="en-US" sz="4100" dirty="0" smtClean="0"/>
              <a:t>firmly laid for </a:t>
            </a:r>
            <a:r>
              <a:rPr lang="en-US" sz="4100" dirty="0" smtClean="0"/>
              <a:t>Run 2</a:t>
            </a:r>
            <a:endParaRPr lang="en-US" sz="4100" dirty="0" smtClean="0"/>
          </a:p>
          <a:p>
            <a:r>
              <a:rPr lang="en-US" sz="4500" dirty="0" smtClean="0"/>
              <a:t>Run 2 and Run 3 will see exploitation at 6.5 to 7 </a:t>
            </a:r>
            <a:r>
              <a:rPr lang="en-US" sz="4500" dirty="0" err="1" smtClean="0"/>
              <a:t>TeV</a:t>
            </a:r>
            <a:r>
              <a:rPr lang="en-US" sz="4500" dirty="0" smtClean="0"/>
              <a:t> with 25 ns</a:t>
            </a:r>
          </a:p>
          <a:p>
            <a:pPr lvl="1"/>
            <a:r>
              <a:rPr lang="en-US" sz="4100" dirty="0" smtClean="0"/>
              <a:t> Target 300 fb</a:t>
            </a:r>
            <a:r>
              <a:rPr lang="en-US" sz="4100" baseline="30000" dirty="0" smtClean="0"/>
              <a:t>-1</a:t>
            </a:r>
            <a:r>
              <a:rPr lang="en-US" sz="4100" dirty="0" smtClean="0"/>
              <a:t> by end Run 3</a:t>
            </a:r>
          </a:p>
          <a:p>
            <a:r>
              <a:rPr lang="en-US" sz="4500" dirty="0" smtClean="0"/>
              <a:t>HL-LHC </a:t>
            </a:r>
            <a:r>
              <a:rPr lang="en-US" sz="4500" dirty="0" smtClean="0"/>
              <a:t> firmly established</a:t>
            </a:r>
          </a:p>
          <a:p>
            <a:pPr lvl="1"/>
            <a:r>
              <a:rPr lang="en-US" sz="4100" dirty="0" smtClean="0"/>
              <a:t>Target 3000 fb</a:t>
            </a:r>
            <a:r>
              <a:rPr lang="en-US" sz="4100" baseline="30000" dirty="0" smtClean="0"/>
              <a:t>-1</a:t>
            </a:r>
            <a:r>
              <a:rPr lang="en-US" sz="4100" dirty="0" smtClean="0"/>
              <a:t> in ~10 years</a:t>
            </a:r>
          </a:p>
          <a:p>
            <a:r>
              <a:rPr lang="en-US" sz="4600" dirty="0"/>
              <a:t>Study team (Future Circular Colliders) has </a:t>
            </a:r>
            <a:r>
              <a:rPr lang="en-US" sz="4600" dirty="0" smtClean="0"/>
              <a:t>just been </a:t>
            </a:r>
            <a:r>
              <a:rPr lang="en-US" sz="4600" dirty="0"/>
              <a:t>se</a:t>
            </a:r>
            <a:r>
              <a:rPr lang="en-US" sz="4800" dirty="0"/>
              <a:t>t </a:t>
            </a:r>
            <a:r>
              <a:rPr lang="en-US" sz="4800" dirty="0" smtClean="0"/>
              <a:t>up to look at more distant circular options</a:t>
            </a:r>
            <a:endParaRPr lang="en-US" sz="4800" dirty="0"/>
          </a:p>
          <a:p>
            <a:endParaRPr lang="en-US" sz="4500" dirty="0" smtClean="0"/>
          </a:p>
          <a:p>
            <a:pPr lvl="1"/>
            <a:endParaRPr lang="en-US" sz="41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9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8600" y="2667000"/>
            <a:ext cx="3817234" cy="2340548"/>
            <a:chOff x="3352800" y="1905000"/>
            <a:chExt cx="3817234" cy="23405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905000"/>
              <a:ext cx="3809999" cy="234054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48400" y="3962400"/>
              <a:ext cx="9216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John Jowett</a:t>
              </a:r>
              <a:endParaRPr lang="en-GB" sz="11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62400" y="38862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/>
                <a:t>beta</a:t>
              </a:r>
              <a:r>
                <a:rPr lang="en-GB" sz="1400" baseline="-25000" dirty="0" err="1" smtClean="0"/>
                <a:t>max</a:t>
              </a:r>
              <a:r>
                <a:rPr lang="en-GB" sz="1400" dirty="0" smtClean="0"/>
                <a:t> ~4.5 km</a:t>
              </a:r>
              <a:endParaRPr lang="en-GB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600" y="3581400"/>
              <a:ext cx="1143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</a:t>
              </a:r>
              <a:r>
                <a:rPr lang="en-GB" sz="1400" dirty="0" smtClean="0"/>
                <a:t>eta*  60 cm</a:t>
              </a:r>
              <a:endParaRPr lang="en-GB" sz="1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5715000" y="3124200"/>
              <a:ext cx="0" cy="4805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-14375" y="0"/>
            <a:ext cx="9158375" cy="2502932"/>
            <a:chOff x="-14375" y="0"/>
            <a:chExt cx="9158375" cy="2502932"/>
          </a:xfrm>
        </p:grpSpPr>
        <p:pic>
          <p:nvPicPr>
            <p:cNvPr id="14" name="Picture 13" descr="Screen Shot 2013-05-08 at 9.43.25 A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75" y="609600"/>
              <a:ext cx="9144000" cy="15626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2286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LHC bunch structure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562600" y="0"/>
              <a:ext cx="1295400" cy="576295"/>
              <a:chOff x="6705600" y="2514600"/>
              <a:chExt cx="1295400" cy="576295"/>
            </a:xfrm>
          </p:grpSpPr>
          <p:sp>
            <p:nvSpPr>
              <p:cNvPr id="16" name="Left Brace 15"/>
              <p:cNvSpPr/>
              <p:nvPr/>
            </p:nvSpPr>
            <p:spPr>
              <a:xfrm rot="5400000">
                <a:off x="7101092" y="2558050"/>
                <a:ext cx="304800" cy="760889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05600" y="2514600"/>
                <a:ext cx="1295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 SPS injection</a:t>
                </a:r>
                <a:endParaRPr lang="en-US" sz="1400" dirty="0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304800" y="2438400"/>
              <a:ext cx="8839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581400" y="21336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27 km 1380 bunches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8345389" y="1103411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Abort gap</a:t>
              </a:r>
              <a:endParaRPr lang="en-US" sz="1400" dirty="0"/>
            </a:p>
          </p:txBody>
        </p:sp>
      </p:grpSp>
      <p:pic>
        <p:nvPicPr>
          <p:cNvPr id="22" name="Picture 21" descr="crossing-angl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62400"/>
            <a:ext cx="4605169" cy="2209800"/>
          </a:xfrm>
          <a:prstGeom prst="rect">
            <a:avLst/>
          </a:prstGeom>
          <a:ln>
            <a:solidFill>
              <a:schemeClr val="tx2"/>
            </a:solidFill>
          </a:ln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140707"/>
              </p:ext>
            </p:extLst>
          </p:nvPr>
        </p:nvGraphicFramePr>
        <p:xfrm>
          <a:off x="3200400" y="5029200"/>
          <a:ext cx="838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Equation" r:id="rId6" imgW="635000" imgH="279400" progId="Equation.3">
                  <p:embed/>
                </p:oleObj>
              </mc:Choice>
              <mc:Fallback>
                <p:oleObj name="Equation" r:id="rId6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0400" y="5029200"/>
                        <a:ext cx="838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02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95232"/>
              </p:ext>
            </p:extLst>
          </p:nvPr>
        </p:nvGraphicFramePr>
        <p:xfrm>
          <a:off x="1600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" name="Equation" r:id="rId3" imgW="1654560" imgH="447840" progId="Equation.3">
                  <p:embed/>
                </p:oleObj>
              </mc:Choice>
              <mc:Fallback>
                <p:oleObj name="Equation" r:id="rId3" imgW="165456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916680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Revolution frequency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σ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Beam size at interaction point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Reduction</a:t>
                      </a:r>
                      <a:r>
                        <a:rPr lang="en-US" sz="2000" baseline="0" dirty="0" smtClean="0"/>
                        <a:t> factor due to crossing angle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r>
                        <a:rPr lang="de-DE" sz="2000" baseline="-25000" dirty="0" smtClean="0"/>
                        <a:t>n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β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 function at IP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5257800" y="9906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 smtClean="0"/>
          </a:p>
        </p:txBody>
      </p:sp>
      <p:sp>
        <p:nvSpPr>
          <p:cNvPr id="19" name="Ellipse 18"/>
          <p:cNvSpPr/>
          <p:nvPr/>
        </p:nvSpPr>
        <p:spPr>
          <a:xfrm>
            <a:off x="5867400" y="18288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124200"/>
            <a:ext cx="2358173" cy="1752600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017401"/>
              </p:ext>
            </p:extLst>
          </p:nvPr>
        </p:nvGraphicFramePr>
        <p:xfrm>
          <a:off x="6400800" y="51816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" name="Equation" r:id="rId6" imgW="533400" imgH="215900" progId="Equation.3">
                  <p:embed/>
                </p:oleObj>
              </mc:Choice>
              <mc:Fallback>
                <p:oleObj name="Equation" r:id="rId6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1816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913005"/>
              </p:ext>
            </p:extLst>
          </p:nvPr>
        </p:nvGraphicFramePr>
        <p:xfrm>
          <a:off x="6400800" y="59436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name="Equation" r:id="rId8" imgW="685800" imgH="279400" progId="Equation.3">
                  <p:embed/>
                </p:oleObj>
              </mc:Choice>
              <mc:Fallback>
                <p:oleObj name="Equation" r:id="rId8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0800" y="59436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6172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Round beams, beam 1 = beam 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830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600" dirty="0"/>
              <a:t>Peak </a:t>
            </a:r>
            <a:r>
              <a:rPr lang="en-US" sz="3600" dirty="0" smtClean="0"/>
              <a:t>performance through the years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800900"/>
              </p:ext>
            </p:extLst>
          </p:nvPr>
        </p:nvGraphicFramePr>
        <p:xfrm>
          <a:off x="304800" y="1600200"/>
          <a:ext cx="861059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189"/>
                <a:gridCol w="1473884"/>
                <a:gridCol w="1706605"/>
                <a:gridCol w="1706605"/>
                <a:gridCol w="1396314"/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Nominal</a:t>
                      </a:r>
                      <a:endParaRPr lang="en-US" sz="20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Energy [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7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1380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2808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2000" dirty="0" smtClean="0"/>
                        <a:t> [m] </a:t>
                      </a:r>
                    </a:p>
                    <a:p>
                      <a:r>
                        <a:rPr lang="en-US" sz="2000" dirty="0" smtClean="0"/>
                        <a:t>ATLAS</a:t>
                      </a:r>
                      <a:r>
                        <a:rPr lang="en-US" sz="2000" baseline="0" dirty="0" smtClean="0"/>
                        <a:t> and CMS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unch intensity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 smtClean="0"/>
                        <a:t>[protons</a:t>
                      </a:r>
                      <a:r>
                        <a:rPr lang="en-US" sz="2000" baseline="0" dirty="0" smtClean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1.2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1.45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1.15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Normalized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2000" dirty="0" smtClean="0"/>
                        <a:t>[</a:t>
                      </a:r>
                      <a:r>
                        <a:rPr lang="en-US" sz="2000" dirty="0" err="1" smtClean="0"/>
                        <a:t>mm.mrad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~2.0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~2.4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[cm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2.1 x 10</a:t>
                      </a:r>
                      <a:r>
                        <a:rPr lang="en-US" sz="2400" baseline="30000" dirty="0" smtClean="0"/>
                        <a:t>32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3.7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7.7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1.0 x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67000" y="914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“What’s past is prologue”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from </a:t>
            </a:r>
            <a:r>
              <a:rPr lang="en-US" dirty="0" smtClean="0"/>
              <a:t>injectors 2012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80483"/>
              </p:ext>
            </p:extLst>
          </p:nvPr>
        </p:nvGraphicFramePr>
        <p:xfrm>
          <a:off x="228600" y="1219200"/>
          <a:ext cx="8763000" cy="27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2604782"/>
                <a:gridCol w="2653018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spacing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[ns]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Protons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per 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 [ppb]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Norm.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e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mittance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H&amp;V [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m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]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Exit SPS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1.7 x 10</a:t>
                      </a:r>
                      <a:r>
                        <a:rPr lang="en-US" sz="2800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8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(design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report)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8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3.75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343400"/>
            <a:ext cx="3437097" cy="24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44196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Chose to stay with 50 ns: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</a:t>
            </a:r>
            <a:r>
              <a:rPr lang="en-US" sz="2400" baseline="-25000" dirty="0" smtClean="0"/>
              <a:t>b</a:t>
            </a:r>
            <a:r>
              <a:rPr lang="en-US" sz="2400" baseline="30000" dirty="0" smtClean="0"/>
              <a:t>2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lower total intensity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ess of an electron cloud challenge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6096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 pileup as a result 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7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6019800" y="1616149"/>
            <a:ext cx="297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2010: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0.04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C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ommissioning</a:t>
            </a:r>
            <a:endParaRPr lang="en-US" sz="1800" kern="0" baseline="30000" dirty="0" smtClean="0">
              <a:solidFill>
                <a:srgbClr val="008000"/>
              </a:solidFill>
              <a:latin typeface="Arial"/>
              <a:ea typeface="+mn-ea"/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2011: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6.1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E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2012: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23.3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en-US" sz="2000" b="1" kern="0" dirty="0" smtClean="0">
              <a:solidFill>
                <a:srgbClr val="FF0000"/>
              </a:solidFill>
              <a:latin typeface="Arial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8 TeV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P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cs typeface="Arial" charset="0"/>
              </a:rPr>
              <a:t>roduction</a:t>
            </a:r>
            <a:endParaRPr lang="en-US" sz="1800" kern="0" dirty="0">
              <a:solidFill>
                <a:srgbClr val="008000"/>
              </a:solidFill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endParaRPr lang="en-US" sz="1800" kern="0" dirty="0" smtClean="0">
              <a:latin typeface="Arial"/>
              <a:ea typeface="+mn-ea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Integrated luminosity 2010-2012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870055" cy="440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01198"/>
              </p:ext>
            </p:extLst>
          </p:nvPr>
        </p:nvGraphicFramePr>
        <p:xfrm>
          <a:off x="19390" y="5669280"/>
          <a:ext cx="891540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7894"/>
                <a:gridCol w="1595836"/>
                <a:gridCol w="1595836"/>
                <a:gridCol w="15958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2011</a:t>
                      </a:r>
                      <a:endParaRPr lang="en-US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2012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delivered in 7 days [f</a:t>
                      </a:r>
                      <a:r>
                        <a:rPr lang="en-US" dirty="0" smtClean="0"/>
                        <a:t>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0.025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0.58</a:t>
                      </a:r>
                      <a:endParaRPr 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1.35</a:t>
                      </a:r>
                      <a:endParaRPr lang="en-US" sz="2000" baseline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50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48" y="1981200"/>
            <a:ext cx="4545478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02" y="2667000"/>
            <a:ext cx="4352305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99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There are a lot of things that can go wrong –</a:t>
            </a:r>
            <a:r>
              <a:rPr lang="en-US" sz="2000" dirty="0" smtClean="0">
                <a:solidFill>
                  <a:srgbClr val="FF0000"/>
                </a:solidFill>
              </a:rPr>
              <a:t> it’s always a battle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retty good availability considering the complexity and principles of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Cryogenics availability in 2012: 93.7%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953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Stable beams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9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6404693</TotalTime>
  <Words>1630</Words>
  <Application>Microsoft Macintosh PowerPoint</Application>
  <PresentationFormat>On-screen Show (4:3)</PresentationFormat>
  <Paragraphs>444</Paragraphs>
  <Slides>35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Equation</vt:lpstr>
      <vt:lpstr>The future of the Large Hadron Collider</vt:lpstr>
      <vt:lpstr>PowerPoint Presentation</vt:lpstr>
      <vt:lpstr>PowerPoint Presentation</vt:lpstr>
      <vt:lpstr>PowerPoint Presentation</vt:lpstr>
      <vt:lpstr>Luminosity</vt:lpstr>
      <vt:lpstr>Peak performance through the years</vt:lpstr>
      <vt:lpstr>Performance from injectors 2012</vt:lpstr>
      <vt:lpstr>Integrated luminosity 2010-2012</vt:lpstr>
      <vt:lpstr>Availability</vt:lpstr>
      <vt:lpstr>Machine protection</vt:lpstr>
      <vt:lpstr>PowerPoint Presentation</vt:lpstr>
      <vt:lpstr>PowerPoint Presentation</vt:lpstr>
      <vt:lpstr>The Splices</vt:lpstr>
      <vt:lpstr>Splice Consolidation Process</vt:lpstr>
      <vt:lpstr>PowerPoint Presentation</vt:lpstr>
      <vt:lpstr>LS2 Overall Schedule</vt:lpstr>
      <vt:lpstr>Run II – post LS1 </vt:lpstr>
      <vt:lpstr>25 ns &amp; electron cloud</vt:lpstr>
      <vt:lpstr>2015</vt:lpstr>
      <vt:lpstr>Next 10 years</vt:lpstr>
      <vt:lpstr>Luminosity evolution</vt:lpstr>
      <vt:lpstr>HL-LHC </vt:lpstr>
      <vt:lpstr>HL-LHC: main thrusts</vt:lpstr>
      <vt:lpstr>PowerPoint Presentation</vt:lpstr>
      <vt:lpstr>HL-LHC: key 25 ns parameters</vt:lpstr>
      <vt:lpstr>BEYOND</vt:lpstr>
      <vt:lpstr>Large Hadron Electron Collider: LHeC</vt:lpstr>
      <vt:lpstr>High Energy LHC: HE-LHC</vt:lpstr>
      <vt:lpstr>PowerPoint Presentation</vt:lpstr>
      <vt:lpstr>VHE-LHC</vt:lpstr>
      <vt:lpstr>PowerPoint Presentation</vt:lpstr>
      <vt:lpstr>Possible VHE-LHC with LER</vt:lpstr>
      <vt:lpstr>TLEP</vt:lpstr>
      <vt:lpstr>TLEP: parameters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2422</cp:revision>
  <cp:lastPrinted>2013-07-20T10:08:50Z</cp:lastPrinted>
  <dcterms:created xsi:type="dcterms:W3CDTF">2011-01-18T19:25:28Z</dcterms:created>
  <dcterms:modified xsi:type="dcterms:W3CDTF">2014-01-13T06:59:53Z</dcterms:modified>
</cp:coreProperties>
</file>