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58"/>
  </p:notesMasterIdLst>
  <p:handoutMasterIdLst>
    <p:handoutMasterId r:id="rId59"/>
  </p:handoutMasterIdLst>
  <p:sldIdLst>
    <p:sldId id="1262" r:id="rId2"/>
    <p:sldId id="1217" r:id="rId3"/>
    <p:sldId id="1220" r:id="rId4"/>
    <p:sldId id="1221" r:id="rId5"/>
    <p:sldId id="1263" r:id="rId6"/>
    <p:sldId id="1029" r:id="rId7"/>
    <p:sldId id="1113" r:id="rId8"/>
    <p:sldId id="1194" r:id="rId9"/>
    <p:sldId id="1224" r:id="rId10"/>
    <p:sldId id="1139" r:id="rId11"/>
    <p:sldId id="1186" r:id="rId12"/>
    <p:sldId id="1213" r:id="rId13"/>
    <p:sldId id="1108" r:id="rId14"/>
    <p:sldId id="1107" r:id="rId15"/>
    <p:sldId id="1190" r:id="rId16"/>
    <p:sldId id="1196" r:id="rId17"/>
    <p:sldId id="1279" r:id="rId18"/>
    <p:sldId id="1267" r:id="rId19"/>
    <p:sldId id="1265" r:id="rId20"/>
    <p:sldId id="1054" r:id="rId21"/>
    <p:sldId id="1057" r:id="rId22"/>
    <p:sldId id="1062" r:id="rId23"/>
    <p:sldId id="1101" r:id="rId24"/>
    <p:sldId id="1207" r:id="rId25"/>
    <p:sldId id="1115" r:id="rId26"/>
    <p:sldId id="1210" r:id="rId27"/>
    <p:sldId id="1205" r:id="rId28"/>
    <p:sldId id="1124" r:id="rId29"/>
    <p:sldId id="1208" r:id="rId30"/>
    <p:sldId id="1246" r:id="rId31"/>
    <p:sldId id="1247" r:id="rId32"/>
    <p:sldId id="1250" r:id="rId33"/>
    <p:sldId id="1249" r:id="rId34"/>
    <p:sldId id="1268" r:id="rId35"/>
    <p:sldId id="1228" r:id="rId36"/>
    <p:sldId id="1277" r:id="rId37"/>
    <p:sldId id="1254" r:id="rId38"/>
    <p:sldId id="1269" r:id="rId39"/>
    <p:sldId id="1252" r:id="rId40"/>
    <p:sldId id="1253" r:id="rId41"/>
    <p:sldId id="1231" r:id="rId42"/>
    <p:sldId id="1232" r:id="rId43"/>
    <p:sldId id="1238" r:id="rId44"/>
    <p:sldId id="1215" r:id="rId45"/>
    <p:sldId id="1239" r:id="rId46"/>
    <p:sldId id="1274" r:id="rId47"/>
    <p:sldId id="1251" r:id="rId48"/>
    <p:sldId id="1270" r:id="rId49"/>
    <p:sldId id="1271" r:id="rId50"/>
    <p:sldId id="1272" r:id="rId51"/>
    <p:sldId id="1242" r:id="rId52"/>
    <p:sldId id="1255" r:id="rId53"/>
    <p:sldId id="1256" r:id="rId54"/>
    <p:sldId id="1257" r:id="rId55"/>
    <p:sldId id="1275" r:id="rId56"/>
    <p:sldId id="1278" r:id="rId57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EB683"/>
    <a:srgbClr val="FF8000"/>
    <a:srgbClr val="008000"/>
    <a:srgbClr val="99FFCC"/>
    <a:srgbClr val="9FCAFF"/>
    <a:srgbClr val="DDDDDD"/>
    <a:srgbClr val="3399FF"/>
    <a:srgbClr val="FFCCCC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97" autoAdjust="0"/>
    <p:restoredTop sz="95238" autoAdjust="0"/>
  </p:normalViewPr>
  <p:slideViewPr>
    <p:cSldViewPr>
      <p:cViewPr>
        <p:scale>
          <a:sx n="110" d="100"/>
          <a:sy n="110" d="100"/>
        </p:scale>
        <p:origin x="-968" y="-24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4456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6/19/11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47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600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7x10^7 ions is</a:t>
            </a:r>
            <a:r>
              <a:rPr lang="en-US" baseline="0" dirty="0" smtClean="0"/>
              <a:t> the nominal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0331-7F69-4B3B-815D-24853BF0DC4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>
                <a:solidFill>
                  <a:srgbClr val="EEECE1"/>
                </a:solidFill>
              </a:rPr>
              <a:pPr/>
              <a:t>48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69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>
                <a:solidFill>
                  <a:srgbClr val="EEECE1"/>
                </a:solidFill>
              </a:rPr>
              <a:pPr/>
              <a:t>49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07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>
                <a:solidFill>
                  <a:srgbClr val="EEECE1"/>
                </a:solidFill>
              </a:rPr>
              <a:pPr/>
              <a:t>50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35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>
                <a:solidFill>
                  <a:srgbClr val="EEECE1"/>
                </a:solidFill>
              </a:rPr>
              <a:pPr/>
              <a:t>51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76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8071D-4FB9-4EA7-9A9F-5C1423C73F2D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8AF25-6F02-4E60-B5CE-487FB8DA2435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E1B25-8EA5-4508-B92D-C3F6B725FA81}" type="slidenum">
              <a:rPr lang="en-US"/>
              <a:pPr/>
              <a:t>37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2F817E-21E1-4540-9EAD-8038560630AC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38C25-450A-4F7A-95EB-839FD1EA0722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0BEE5-2BDF-40EC-B046-9A2CFE05F01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>
                <a:solidFill>
                  <a:srgbClr val="EEECE1"/>
                </a:solidFill>
              </a:rPr>
              <a:pPr/>
              <a:t>43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66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0BEE5-2BDF-40EC-B046-9A2CFE05F01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5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4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6.emf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oleObject" Target="../embeddings/Microsoft_Equation2.bin"/><Relationship Id="rId10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2005" y="0"/>
            <a:ext cx="10066005" cy="6858000"/>
          </a:xfrm>
          <a:prstGeom prst="rect">
            <a:avLst/>
          </a:prstGeom>
        </p:spPr>
      </p:pic>
      <p:sp>
        <p:nvSpPr>
          <p:cNvPr id="9" name="Donut 8"/>
          <p:cNvSpPr/>
          <p:nvPr/>
        </p:nvSpPr>
        <p:spPr bwMode="auto">
          <a:xfrm>
            <a:off x="683460" y="0"/>
            <a:ext cx="6552910" cy="6669450"/>
          </a:xfrm>
          <a:prstGeom prst="donut">
            <a:avLst>
              <a:gd name="adj" fmla="val 1560"/>
            </a:avLst>
          </a:prstGeom>
          <a:solidFill>
            <a:schemeClr val="bg2">
              <a:lumMod val="40000"/>
              <a:lumOff val="60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779890" y="-57727"/>
            <a:ext cx="216030" cy="216030"/>
          </a:xfrm>
          <a:prstGeom prst="ellipse">
            <a:avLst/>
          </a:prstGeom>
          <a:solidFill>
            <a:srgbClr val="008000"/>
          </a:solidFill>
          <a:ln w="12700" cap="sq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56220" y="5517290"/>
            <a:ext cx="216030" cy="216030"/>
          </a:xfrm>
          <a:prstGeom prst="ellipse">
            <a:avLst/>
          </a:prstGeom>
          <a:solidFill>
            <a:srgbClr val="008000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475570" y="5445280"/>
            <a:ext cx="216030" cy="216030"/>
          </a:xfrm>
          <a:prstGeom prst="ellipse">
            <a:avLst/>
          </a:prstGeom>
          <a:solidFill>
            <a:srgbClr val="008000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851900" y="6525430"/>
            <a:ext cx="216030" cy="216030"/>
          </a:xfrm>
          <a:prstGeom prst="ellipse">
            <a:avLst/>
          </a:prstGeom>
          <a:solidFill>
            <a:srgbClr val="008000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331550" y="1196690"/>
            <a:ext cx="216030" cy="216030"/>
          </a:xfrm>
          <a:prstGeom prst="ellipse">
            <a:avLst/>
          </a:prstGeom>
          <a:solidFill>
            <a:srgbClr val="FF0000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156220" y="908650"/>
            <a:ext cx="216030" cy="216030"/>
          </a:xfrm>
          <a:prstGeom prst="ellipse">
            <a:avLst/>
          </a:prstGeom>
          <a:solidFill>
            <a:srgbClr val="FF0000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11450" y="3356990"/>
            <a:ext cx="216030" cy="216030"/>
          </a:xfrm>
          <a:prstGeom prst="ellipse">
            <a:avLst/>
          </a:prstGeom>
          <a:solidFill>
            <a:srgbClr val="FF0000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092350" y="3284980"/>
            <a:ext cx="216030" cy="216030"/>
          </a:xfrm>
          <a:prstGeom prst="ellipse">
            <a:avLst/>
          </a:prstGeom>
          <a:solidFill>
            <a:srgbClr val="FF0000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5796170" y="116540"/>
            <a:ext cx="408540" cy="788168"/>
          </a:xfrm>
          <a:prstGeom prst="straightConnector1">
            <a:avLst/>
          </a:prstGeom>
          <a:solidFill>
            <a:schemeClr val="accent1"/>
          </a:solidFill>
          <a:ln w="85725" cap="sq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372250" y="1052670"/>
            <a:ext cx="792110" cy="360050"/>
          </a:xfrm>
          <a:prstGeom prst="straightConnector1">
            <a:avLst/>
          </a:prstGeom>
          <a:solidFill>
            <a:schemeClr val="accent1"/>
          </a:solidFill>
          <a:ln w="85725" cap="sq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5652150" y="5733320"/>
            <a:ext cx="504070" cy="936130"/>
          </a:xfrm>
          <a:prstGeom prst="straightConnector1">
            <a:avLst/>
          </a:prstGeom>
          <a:solidFill>
            <a:schemeClr val="accent1"/>
          </a:solidFill>
          <a:ln w="85725" cap="sq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1691600" y="5661310"/>
            <a:ext cx="576080" cy="1008140"/>
          </a:xfrm>
          <a:prstGeom prst="straightConnector1">
            <a:avLst/>
          </a:prstGeom>
          <a:solidFill>
            <a:schemeClr val="accent1"/>
          </a:solidFill>
          <a:ln w="85725" cap="sq" cmpd="sng" algn="ctr">
            <a:solidFill>
              <a:schemeClr val="bg2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36" name="Title 8"/>
          <p:cNvSpPr txBox="1">
            <a:spLocks/>
          </p:cNvSpPr>
          <p:nvPr/>
        </p:nvSpPr>
        <p:spPr bwMode="auto">
          <a:xfrm>
            <a:off x="7495171" y="260560"/>
            <a:ext cx="1656230" cy="172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The Large Hadron Collider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7" name="Subtitle 9"/>
          <p:cNvSpPr txBox="1">
            <a:spLocks/>
          </p:cNvSpPr>
          <p:nvPr/>
        </p:nvSpPr>
        <p:spPr>
          <a:xfrm>
            <a:off x="7262825" y="5733320"/>
            <a:ext cx="1881175" cy="97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rgbClr val="0000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Mike Lamont</a:t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for the LHC team</a:t>
            </a:r>
          </a:p>
        </p:txBody>
      </p:sp>
    </p:spTree>
    <p:extLst>
      <p:ext uri="{BB962C8B-B14F-4D97-AF65-F5344CB8AC3E}">
        <p14:creationId xmlns:p14="http://schemas.microsoft.com/office/powerpoint/2010/main" val="294859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861645" y="4292392"/>
            <a:ext cx="6145403" cy="1089989"/>
          </a:xfrm>
          <a:prstGeom prst="rect">
            <a:avLst/>
          </a:prstGeom>
          <a:solidFill>
            <a:schemeClr val="accent1">
              <a:alpha val="53000"/>
            </a:schemeClr>
          </a:solidFill>
          <a:ln w="12700" cap="sq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80808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LHC Stored Energy</a:t>
            </a:r>
            <a:endParaRPr lang="en-US" dirty="0"/>
          </a:p>
        </p:txBody>
      </p:sp>
      <p:sp>
        <p:nvSpPr>
          <p:cNvPr id="4" name="Curved Up Arrow 3"/>
          <p:cNvSpPr/>
          <p:nvPr/>
        </p:nvSpPr>
        <p:spPr bwMode="auto">
          <a:xfrm rot="16200000">
            <a:off x="7661232" y="3619261"/>
            <a:ext cx="1112284" cy="381000"/>
          </a:xfrm>
          <a:prstGeom prst="curvedUp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80808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5773" y="2082033"/>
            <a:ext cx="1042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80 kg TNT</a:t>
            </a:r>
          </a:p>
        </p:txBody>
      </p:sp>
      <p:pic>
        <p:nvPicPr>
          <p:cNvPr id="7" name="Picture 6" descr="estored_oct08-af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284" y="1057352"/>
            <a:ext cx="8276308" cy="538941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rot="10800000">
            <a:off x="7039430" y="1995715"/>
            <a:ext cx="1112761" cy="205619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374190" y="3338286"/>
            <a:ext cx="1644953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051650" y="620610"/>
            <a:ext cx="518556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Stored energy reached at 3.5 TeV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28.0 MJ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72250" y="6544856"/>
            <a:ext cx="2448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Ralph </a:t>
            </a:r>
            <a:r>
              <a:rPr lang="en-US" sz="1400" dirty="0" err="1" smtClean="0"/>
              <a:t>Assmann</a:t>
            </a:r>
            <a:endParaRPr lang="en-US" sz="14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4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Content Placeholder 1"/>
          <p:cNvSpPr>
            <a:spLocks noGrp="1"/>
          </p:cNvSpPr>
          <p:nvPr>
            <p:ph idx="1"/>
          </p:nvPr>
        </p:nvSpPr>
        <p:spPr>
          <a:xfrm>
            <a:off x="500034" y="1000108"/>
            <a:ext cx="8320556" cy="5111750"/>
          </a:xfrm>
        </p:spPr>
        <p:txBody>
          <a:bodyPr/>
          <a:lstStyle/>
          <a:p>
            <a:r>
              <a:rPr lang="en-US" dirty="0" smtClean="0"/>
              <a:t>Excellent single beam before collisions </a:t>
            </a:r>
            <a:r>
              <a:rPr lang="en-US" dirty="0" smtClean="0"/>
              <a:t>- over </a:t>
            </a:r>
            <a:r>
              <a:rPr lang="en-US" dirty="0" smtClean="0"/>
              <a:t>300 hours</a:t>
            </a:r>
          </a:p>
          <a:p>
            <a:endParaRPr lang="en-US" dirty="0" smtClean="0"/>
          </a:p>
          <a:p>
            <a:r>
              <a:rPr lang="en-US" dirty="0" smtClean="0"/>
              <a:t>Luminosity lifetime </a:t>
            </a:r>
            <a:r>
              <a:rPr lang="en-US" dirty="0" smtClean="0"/>
              <a:t>15- 20 hours, better in 2011</a:t>
            </a:r>
            <a:endParaRPr lang="en-US" dirty="0" smtClean="0"/>
          </a:p>
          <a:p>
            <a:pPr lvl="1"/>
            <a:r>
              <a:rPr lang="en-US" dirty="0" smtClean="0"/>
              <a:t>Reasonably well given by emittance growth and intensity decay</a:t>
            </a:r>
          </a:p>
          <a:p>
            <a:pPr lvl="1"/>
            <a:r>
              <a:rPr lang="en-US" dirty="0" smtClean="0"/>
              <a:t>Minimal drifts in overlap – beams very stable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Intensity lifetime ~90 hours</a:t>
            </a:r>
          </a:p>
          <a:p>
            <a:pPr lvl="1"/>
            <a:r>
              <a:rPr lang="en-US" dirty="0" smtClean="0"/>
              <a:t>Luminosity burn, losses on collimators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Emittance growth (hor. ~ 30 hours, vert. ~ 20 to 40 hours)</a:t>
            </a:r>
          </a:p>
          <a:p>
            <a:pPr lvl="1"/>
            <a:r>
              <a:rPr lang="en-US" dirty="0" smtClean="0"/>
              <a:t>Intra Beam Scattering</a:t>
            </a:r>
          </a:p>
          <a:p>
            <a:pPr lvl="1"/>
            <a:r>
              <a:rPr lang="en-US" dirty="0" smtClean="0"/>
              <a:t>and something else – at least sometimes “the hump”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Lifetimes</a:t>
            </a:r>
            <a:endParaRPr lang="en-US" dirty="0"/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AAB5F83-56E0-4D89-9AE8-69EC34697555}" type="slidenum">
              <a:rPr lang="en-US"/>
              <a:pPr/>
              <a:t>11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3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 looks good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3950"/>
            <a:ext cx="91440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6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&amp; magnetic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20610"/>
            <a:ext cx="8229600" cy="504070"/>
          </a:xfrm>
        </p:spPr>
        <p:txBody>
          <a:bodyPr/>
          <a:lstStyle/>
          <a:p>
            <a:r>
              <a:rPr lang="en-US" dirty="0" smtClean="0"/>
              <a:t>Optics stunningly stable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20" y="1196690"/>
            <a:ext cx="4896680" cy="342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95420" y="4797190"/>
            <a:ext cx="8229600" cy="172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rgbClr val="0000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Machine magnetically and optically well understood</a:t>
            </a:r>
          </a:p>
          <a:p>
            <a:pPr lvl="1"/>
            <a:r>
              <a:rPr lang="en-US" dirty="0" smtClean="0"/>
              <a:t>Excellent agreement with model and machine</a:t>
            </a:r>
          </a:p>
          <a:p>
            <a:r>
              <a:rPr lang="en-US" dirty="0" smtClean="0"/>
              <a:t>Magnetically reproducible</a:t>
            </a:r>
          </a:p>
          <a:p>
            <a:pPr lvl="1"/>
            <a:r>
              <a:rPr lang="en-US" dirty="0" smtClean="0"/>
              <a:t>Important because set-up remains valid from fill to fill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6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Cleaning at 3.5 TeV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b="1456"/>
          <a:stretch>
            <a:fillRect/>
          </a:stretch>
        </p:blipFill>
        <p:spPr>
          <a:xfrm>
            <a:off x="0" y="1371600"/>
            <a:ext cx="9074150" cy="487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691600" y="256488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24410" y="2780910"/>
            <a:ext cx="583789" cy="3075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IR8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0" y="2539615"/>
            <a:ext cx="583789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IR1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35620" y="2996940"/>
            <a:ext cx="583789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IR2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10" y="3501010"/>
            <a:ext cx="583789" cy="308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IR5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715594" y="2621036"/>
            <a:ext cx="10060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Momentum Cleaning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105894" y="2391036"/>
            <a:ext cx="180157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Dump Protection Col.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691600" y="112468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(beam1, vertical beam loss, intermediate settings)</a:t>
            </a:r>
            <a:endParaRPr lang="en-US" i="1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91600" y="764630"/>
            <a:ext cx="612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Making sure the hierarchy is respected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79640" y="6237390"/>
            <a:ext cx="612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Beam cleaning efficiencies ≥ </a:t>
            </a:r>
            <a:r>
              <a:rPr lang="en-US" dirty="0">
                <a:solidFill>
                  <a:srgbClr val="FF0000"/>
                </a:solidFill>
              </a:rPr>
              <a:t>99.98%</a:t>
            </a:r>
            <a:r>
              <a:rPr lang="en-US" dirty="0"/>
              <a:t> ~ as </a:t>
            </a:r>
            <a:r>
              <a:rPr lang="en-US" dirty="0" smtClean="0"/>
              <a:t>designed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8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Content Placeholder 1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5111750"/>
          </a:xfrm>
        </p:spPr>
        <p:txBody>
          <a:bodyPr/>
          <a:lstStyle/>
          <a:p>
            <a:r>
              <a:rPr lang="en-US" sz="2800" dirty="0" smtClean="0"/>
              <a:t>Excellent single beam lifetime</a:t>
            </a:r>
          </a:p>
          <a:p>
            <a:r>
              <a:rPr lang="en-US" sz="2800" dirty="0" smtClean="0"/>
              <a:t>Ramp &amp; squeeze essentially without loss</a:t>
            </a:r>
          </a:p>
          <a:p>
            <a:pPr lvl="1"/>
            <a:r>
              <a:rPr lang="en-US" dirty="0" smtClean="0"/>
              <a:t>No quenches with beam above 450 GeV</a:t>
            </a:r>
          </a:p>
          <a:p>
            <a:pPr lvl="1"/>
            <a:r>
              <a:rPr lang="en-US" dirty="0" smtClean="0"/>
              <a:t>Excellent performance of Machine Protection</a:t>
            </a:r>
          </a:p>
          <a:p>
            <a:r>
              <a:rPr lang="en-US" sz="2800" dirty="0" smtClean="0"/>
              <a:t>Optics close to model (and correctable)</a:t>
            </a:r>
          </a:p>
          <a:p>
            <a:r>
              <a:rPr lang="en-US" sz="2800" dirty="0" smtClean="0"/>
              <a:t>Excellent reproducibility</a:t>
            </a:r>
          </a:p>
          <a:p>
            <a:r>
              <a:rPr lang="en-US" sz="2800" dirty="0" smtClean="0"/>
              <a:t>Aperture as expected</a:t>
            </a:r>
          </a:p>
          <a:p>
            <a:r>
              <a:rPr lang="en-US" sz="2800" dirty="0" smtClean="0"/>
              <a:t>Better than nominal from injectors</a:t>
            </a:r>
          </a:p>
          <a:p>
            <a:pPr lvl="1"/>
            <a:r>
              <a:rPr lang="en-US" dirty="0" smtClean="0"/>
              <a:t>Emittances, bunch intensity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Beam-beam: can collide nominal bunch currents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With smaller that nominal </a:t>
            </a:r>
            <a:r>
              <a:rPr lang="en-US" dirty="0" smtClean="0">
                <a:solidFill>
                  <a:srgbClr val="FF0000"/>
                </a:solidFill>
              </a:rPr>
              <a:t>emittances – surprise!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2010 - summary</a:t>
            </a:r>
            <a:endParaRPr lang="en-US" dirty="0"/>
          </a:p>
        </p:txBody>
      </p:sp>
      <p:sp>
        <p:nvSpPr>
          <p:cNvPr id="138244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553E8C6-24D5-4F04-A1C8-0D75D67B5BF4}" type="slidenum">
              <a:rPr lang="en-US"/>
              <a:pPr/>
              <a:t>15</a:t>
            </a:fld>
            <a:endParaRPr lang="en-US"/>
          </a:p>
        </p:txBody>
      </p:sp>
      <p:sp>
        <p:nvSpPr>
          <p:cNvPr id="138243" name="TextBox 6"/>
          <p:cNvSpPr txBox="1">
            <a:spLocks noChangeArrowheads="1"/>
          </p:cNvSpPr>
          <p:nvPr/>
        </p:nvSpPr>
        <p:spPr bwMode="auto">
          <a:xfrm>
            <a:off x="1908175" y="6021388"/>
            <a:ext cx="6624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008000"/>
                </a:solidFill>
              </a:rPr>
              <a:t>And surprisingly good availability…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1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smtClean="0">
                <a:solidFill>
                  <a:srgbClr val="CC00FF"/>
                </a:solidFill>
              </a:rPr>
              <a:t>Overall LHC efficiency in 2010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fld id="{B2470867-FA86-477B-9065-4E3A6B3AB987}" type="slidenum">
              <a:rPr lang="en-US"/>
              <a:pPr algn="l">
                <a:defRPr/>
              </a:pPr>
              <a:t>16</a:t>
            </a:fld>
            <a:endParaRPr lang="en-US"/>
          </a:p>
        </p:txBody>
      </p:sp>
      <p:graphicFrame>
        <p:nvGraphicFramePr>
          <p:cNvPr id="9231" name="Object 15"/>
          <p:cNvGraphicFramePr>
            <a:graphicFrameLocks noChangeAspect="1"/>
          </p:cNvGraphicFramePr>
          <p:nvPr/>
        </p:nvGraphicFramePr>
        <p:xfrm>
          <a:off x="563563" y="1008063"/>
          <a:ext cx="5443537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7" name="Chart" r:id="rId3" imgW="0" imgH="0" progId="MSGraph.Chart.8">
                  <p:embed/>
                </p:oleObj>
              </mc:Choice>
              <mc:Fallback>
                <p:oleObj name="Chart" r:id="rId3" imgW="0" imgH="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008063"/>
                        <a:ext cx="5443537" cy="5257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Rectangle 3"/>
          <p:cNvSpPr>
            <a:spLocks/>
          </p:cNvSpPr>
          <p:nvPr/>
        </p:nvSpPr>
        <p:spPr bwMode="auto">
          <a:xfrm>
            <a:off x="312738" y="6142038"/>
            <a:ext cx="9715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  <a:sym typeface="Helvetica" pitchFamily="34" charset="0"/>
              </a:rPr>
              <a:t>W. Venturini</a:t>
            </a:r>
          </a:p>
        </p:txBody>
      </p:sp>
      <p:sp>
        <p:nvSpPr>
          <p:cNvPr id="9235" name="Rectangle 4"/>
          <p:cNvSpPr>
            <a:spLocks/>
          </p:cNvSpPr>
          <p:nvPr/>
        </p:nvSpPr>
        <p:spPr bwMode="auto">
          <a:xfrm>
            <a:off x="5940190" y="836640"/>
            <a:ext cx="2874962" cy="137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alibri" pitchFamily="34" charset="0"/>
                <a:ea typeface="ＭＳ Ｐゴシック"/>
                <a:cs typeface="Gill Sans"/>
              </a:rPr>
              <a:t>65%</a:t>
            </a:r>
            <a:br>
              <a:rPr lang="en-US" sz="4400" dirty="0">
                <a:solidFill>
                  <a:schemeClr val="tx1"/>
                </a:solidFill>
                <a:latin typeface="Calibri" pitchFamily="34" charset="0"/>
                <a:ea typeface="ＭＳ Ｐゴシック"/>
                <a:cs typeface="Gill Sans"/>
              </a:rPr>
            </a:br>
            <a:r>
              <a:rPr lang="en-US" sz="4400" dirty="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Gill Sans"/>
              </a:rPr>
              <a:t>availability</a:t>
            </a:r>
            <a:endParaRPr lang="en-US" sz="4400" dirty="0">
              <a:solidFill>
                <a:schemeClr val="tx1"/>
              </a:solidFill>
              <a:latin typeface="Calibri" pitchFamily="34" charset="0"/>
              <a:ea typeface="ＭＳ Ｐゴシック"/>
              <a:cs typeface="Gill Sans"/>
            </a:endParaRPr>
          </a:p>
        </p:txBody>
      </p:sp>
      <p:sp>
        <p:nvSpPr>
          <p:cNvPr id="29701" name="Rectangle 5"/>
          <p:cNvSpPr>
            <a:spLocks/>
          </p:cNvSpPr>
          <p:nvPr/>
        </p:nvSpPr>
        <p:spPr bwMode="auto">
          <a:xfrm rot="19799636">
            <a:off x="5382876" y="4792896"/>
            <a:ext cx="3416177" cy="990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Helvetica" pitchFamily="34" charset="0"/>
                <a:ea typeface="ＭＳ Ｐゴシック"/>
                <a:cs typeface="Helvetica" pitchFamily="34" charset="0"/>
                <a:sym typeface="Helvetica" pitchFamily="34" charset="0"/>
              </a:rPr>
              <a:t>Not bad</a:t>
            </a:r>
            <a:r>
              <a:rPr lang="en-US" dirty="0" smtClean="0">
                <a:solidFill>
                  <a:srgbClr val="0000FF"/>
                </a:solidFill>
                <a:latin typeface="Helvetica" pitchFamily="34" charset="0"/>
                <a:ea typeface="ＭＳ Ｐゴシック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Helvetica" pitchFamily="34" charset="0"/>
                <a:ea typeface="ＭＳ Ｐゴシック"/>
                <a:cs typeface="Helvetica" pitchFamily="34" charset="0"/>
                <a:sym typeface="Helvetica" pitchFamily="34" charset="0"/>
              </a:rPr>
              <a:t>for the first year of operation!</a:t>
            </a:r>
          </a:p>
        </p:txBody>
      </p:sp>
      <p:sp>
        <p:nvSpPr>
          <p:cNvPr id="29702" name="AutoShape 6"/>
          <p:cNvSpPr>
            <a:spLocks/>
          </p:cNvSpPr>
          <p:nvPr/>
        </p:nvSpPr>
        <p:spPr bwMode="auto">
          <a:xfrm>
            <a:off x="1600200" y="1839913"/>
            <a:ext cx="3951288" cy="3797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2147483647 h 21600"/>
              <a:gd name="T34" fmla="*/ 2147483647 w 21600"/>
              <a:gd name="T35" fmla="*/ 2147483647 h 21600"/>
              <a:gd name="T36" fmla="*/ 2147483647 w 21600"/>
              <a:gd name="T37" fmla="*/ 2147483647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2147483647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1600"/>
              <a:gd name="T82" fmla="*/ 0 h 21600"/>
              <a:gd name="T83" fmla="*/ 21600 w 21600"/>
              <a:gd name="T84" fmla="*/ 21600 h 2160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1600" h="21600">
                <a:moveTo>
                  <a:pt x="10709" y="10405"/>
                </a:moveTo>
                <a:lnTo>
                  <a:pt x="6719" y="0"/>
                </a:lnTo>
                <a:lnTo>
                  <a:pt x="5355" y="631"/>
                </a:lnTo>
                <a:lnTo>
                  <a:pt x="4294" y="1419"/>
                </a:lnTo>
                <a:lnTo>
                  <a:pt x="3166" y="2466"/>
                </a:lnTo>
                <a:lnTo>
                  <a:pt x="2021" y="3941"/>
                </a:lnTo>
                <a:lnTo>
                  <a:pt x="960" y="5781"/>
                </a:lnTo>
                <a:lnTo>
                  <a:pt x="354" y="7515"/>
                </a:lnTo>
                <a:lnTo>
                  <a:pt x="0" y="9722"/>
                </a:lnTo>
                <a:lnTo>
                  <a:pt x="51" y="11351"/>
                </a:lnTo>
                <a:lnTo>
                  <a:pt x="404" y="13558"/>
                </a:lnTo>
                <a:lnTo>
                  <a:pt x="1212" y="15502"/>
                </a:lnTo>
                <a:lnTo>
                  <a:pt x="2273" y="17289"/>
                </a:lnTo>
                <a:lnTo>
                  <a:pt x="3132" y="18393"/>
                </a:lnTo>
                <a:lnTo>
                  <a:pt x="4597" y="19601"/>
                </a:lnTo>
                <a:lnTo>
                  <a:pt x="6011" y="20442"/>
                </a:lnTo>
                <a:lnTo>
                  <a:pt x="8487" y="21335"/>
                </a:lnTo>
                <a:lnTo>
                  <a:pt x="11368" y="21600"/>
                </a:lnTo>
                <a:lnTo>
                  <a:pt x="13589" y="21178"/>
                </a:lnTo>
                <a:lnTo>
                  <a:pt x="15609" y="20337"/>
                </a:lnTo>
                <a:lnTo>
                  <a:pt x="17024" y="19391"/>
                </a:lnTo>
                <a:lnTo>
                  <a:pt x="18388" y="18288"/>
                </a:lnTo>
                <a:lnTo>
                  <a:pt x="19852" y="16651"/>
                </a:lnTo>
                <a:lnTo>
                  <a:pt x="20948" y="14924"/>
                </a:lnTo>
                <a:lnTo>
                  <a:pt x="21600" y="13341"/>
                </a:lnTo>
                <a:lnTo>
                  <a:pt x="10709" y="10405"/>
                </a:lnTo>
                <a:close/>
                <a:moveTo>
                  <a:pt x="10709" y="10405"/>
                </a:moveTo>
              </a:path>
            </a:pathLst>
          </a:custGeom>
          <a:noFill/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5716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5" grpId="0" animBg="1"/>
      <p:bldP spid="29701" grpId="0" animBg="1" autoUpdateAnimBg="0"/>
      <p:bldP spid="2970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430" y="1556740"/>
            <a:ext cx="8229600" cy="4229142"/>
          </a:xfrm>
        </p:spPr>
        <p:txBody>
          <a:bodyPr/>
          <a:lstStyle/>
          <a:p>
            <a:r>
              <a:rPr lang="en-US" dirty="0"/>
              <a:t>Very fast commissioning plan worked:</a:t>
            </a:r>
          </a:p>
          <a:p>
            <a:pPr lvl="1"/>
            <a:r>
              <a:rPr lang="en-US" dirty="0"/>
              <a:t>Collisions within 50 hours of first injection</a:t>
            </a:r>
          </a:p>
          <a:p>
            <a:pPr lvl="1"/>
            <a:r>
              <a:rPr lang="en-US" dirty="0"/>
              <a:t>Profited of the experience of the proton run</a:t>
            </a:r>
          </a:p>
          <a:p>
            <a:pPr lvl="1"/>
            <a:r>
              <a:rPr lang="en-US" dirty="0"/>
              <a:t>Stable beams within 4 days (… and physics)</a:t>
            </a:r>
          </a:p>
          <a:p>
            <a:pPr lvl="1"/>
            <a:r>
              <a:rPr lang="en-US" dirty="0"/>
              <a:t>Rapid progression in number of bunches</a:t>
            </a:r>
          </a:p>
          <a:p>
            <a:endParaRPr lang="en-US" dirty="0"/>
          </a:p>
          <a:p>
            <a:r>
              <a:rPr lang="en-US" dirty="0"/>
              <a:t>The LHC worked with </a:t>
            </a:r>
            <a:r>
              <a:rPr lang="en-US" dirty="0" err="1"/>
              <a:t>Pb</a:t>
            </a:r>
            <a:r>
              <a:rPr lang="en-US" dirty="0"/>
              <a:t> beams</a:t>
            </a:r>
          </a:p>
          <a:p>
            <a:pPr lvl="1"/>
            <a:r>
              <a:rPr lang="en-US" dirty="0"/>
              <a:t>No rapidly decaying, invisible beams </a:t>
            </a:r>
          </a:p>
          <a:p>
            <a:pPr lvl="1"/>
            <a:r>
              <a:rPr lang="en-US" dirty="0"/>
              <a:t>No </a:t>
            </a:r>
            <a:r>
              <a:rPr lang="en-US" dirty="0" smtClean="0"/>
              <a:t>quenches</a:t>
            </a:r>
            <a:endParaRPr lang="en-US" dirty="0"/>
          </a:p>
          <a:p>
            <a:pPr lvl="1"/>
            <a:r>
              <a:rPr lang="en-US" dirty="0" smtClean="0"/>
              <a:t>Some </a:t>
            </a:r>
            <a:r>
              <a:rPr lang="en-US" dirty="0"/>
              <a:t>new losses and radiation </a:t>
            </a: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Pb</a:t>
            </a:r>
            <a:r>
              <a:rPr lang="en-US" dirty="0" smtClean="0"/>
              <a:t> run 2010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pic>
        <p:nvPicPr>
          <p:cNvPr id="7" name="Picture 1" descr="Z:\PPOINT\2011\ion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70" y="188550"/>
            <a:ext cx="2831358" cy="819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5311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3568" y="1052736"/>
          <a:ext cx="7848872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57468"/>
                <a:gridCol w="379140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Integrated Luminosity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 </a:t>
                      </a:r>
                      <a:r>
                        <a:rPr lang="en-GB" sz="1600" dirty="0" smtClean="0">
                          <a:latin typeface="Symbol" pitchFamily="18" charset="2"/>
                        </a:rPr>
                        <a:t>m</a:t>
                      </a:r>
                      <a:r>
                        <a:rPr lang="en-GB" sz="1600" dirty="0" smtClean="0"/>
                        <a:t>b</a:t>
                      </a:r>
                      <a:r>
                        <a:rPr lang="en-GB" sz="1600" baseline="30000" dirty="0" smtClean="0"/>
                        <a:t>-1</a:t>
                      </a:r>
                      <a:endParaRPr lang="en-GB" sz="1600" baseline="30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Peak Stable Luminosity Delivered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3.04x10</a:t>
                      </a:r>
                      <a:r>
                        <a:rPr lang="en-GB" sz="1600" baseline="30000" dirty="0" smtClean="0"/>
                        <a:t>25 </a:t>
                      </a:r>
                      <a:r>
                        <a:rPr lang="en-GB" sz="1600" dirty="0" smtClean="0"/>
                        <a:t>cm</a:t>
                      </a:r>
                      <a:r>
                        <a:rPr lang="en-GB" sz="1600" baseline="30000" dirty="0" smtClean="0"/>
                        <a:t>-2</a:t>
                      </a:r>
                      <a:r>
                        <a:rPr lang="en-GB" sz="1600" dirty="0" smtClean="0"/>
                        <a:t>s</a:t>
                      </a:r>
                      <a:r>
                        <a:rPr lang="en-GB" sz="1600" baseline="30000" dirty="0" smtClean="0"/>
                        <a:t>-1</a:t>
                      </a:r>
                      <a:endParaRPr lang="en-GB" sz="1600" baseline="30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Maximum</a:t>
                      </a:r>
                      <a:r>
                        <a:rPr lang="en-GB" sz="1600" baseline="0" dirty="0" smtClean="0"/>
                        <a:t> number of bunches in collision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137</a:t>
                      </a:r>
                      <a:endParaRPr lang="en-GB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Average bunch population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1.2x10</a:t>
                      </a:r>
                      <a:r>
                        <a:rPr lang="en-GB" sz="1600" baseline="30000" dirty="0" smtClean="0"/>
                        <a:t>8 </a:t>
                      </a:r>
                      <a:r>
                        <a:rPr lang="en-GB" sz="1600" dirty="0" smtClean="0"/>
                        <a:t>ions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(&gt;60% above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 nominal)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Pb</a:t>
            </a:r>
            <a:r>
              <a:rPr lang="en-GB" dirty="0" smtClean="0"/>
              <a:t> run 2010 - Achievements</a:t>
            </a:r>
            <a:endParaRPr lang="en-GB" dirty="0"/>
          </a:p>
        </p:txBody>
      </p:sp>
      <p:pic>
        <p:nvPicPr>
          <p:cNvPr id="2115586" name="Picture 2" descr="Z:\PPOINT\2011\ions20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10" y="2636890"/>
            <a:ext cx="3888432" cy="3892277"/>
          </a:xfrm>
          <a:prstGeom prst="rect">
            <a:avLst/>
          </a:prstGeom>
          <a:noFill/>
        </p:spPr>
      </p:pic>
      <p:pic>
        <p:nvPicPr>
          <p:cNvPr id="2115588" name="Picture 4" descr="http://lpc-afs.web.cern.ch/lpc-afs/LHC/plu_days_logy_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0" y="2780910"/>
            <a:ext cx="3938588" cy="3816424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06/06/2011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00E2-7C3C-44DF-B819-3704051FCF21}" type="slidenum">
              <a:rPr lang="en-US" smtClean="0"/>
              <a:pPr/>
              <a:t>18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" name="Picture 1" descr="Z:\PPOINT\2011\ion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220" y="188550"/>
            <a:ext cx="2831358" cy="819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504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5057" name="Picture 1" descr="Z:\PPOINT\2011\collimationion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05123"/>
            <a:ext cx="8229600" cy="51065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Pb</a:t>
            </a:r>
            <a:r>
              <a:rPr lang="en-GB" dirty="0" smtClean="0"/>
              <a:t> run 2010: </a:t>
            </a:r>
            <a:r>
              <a:rPr lang="en-US" dirty="0" smtClean="0"/>
              <a:t>Collimation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>
            <a:off x="-324544" y="2996952"/>
            <a:ext cx="1800200" cy="720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251520" y="5589240"/>
            <a:ext cx="4608512" cy="646331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1800" dirty="0" smtClean="0">
                <a:solidFill>
                  <a:srgbClr val="FFFF00"/>
                </a:solidFill>
              </a:rPr>
              <a:t>Generally according to predictions (i.e. efficiency is a factor 100-500 worse than p).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6588224" y="5949280"/>
            <a:ext cx="1944216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J. Jowett </a:t>
            </a:r>
            <a:endParaRPr lang="en-GB" sz="1400" b="1" dirty="0">
              <a:solidFill>
                <a:srgbClr val="FFFF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20-6-2011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00E2-7C3C-44DF-B819-3704051FCF21}" type="slidenum">
              <a:rPr lang="en-US" smtClean="0"/>
              <a:pPr/>
              <a:t>19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GB" dirty="0"/>
          </a:p>
        </p:txBody>
      </p:sp>
      <p:pic>
        <p:nvPicPr>
          <p:cNvPr id="11" name="Picture 1" descr="Z:\PPOINT\2011\ion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5138" y="0"/>
            <a:ext cx="2831358" cy="819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033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Introduction</a:t>
            </a:r>
          </a:p>
          <a:p>
            <a:r>
              <a:rPr lang="en-US" sz="3600" dirty="0" smtClean="0"/>
              <a:t>Performance in 2010</a:t>
            </a:r>
          </a:p>
          <a:p>
            <a:r>
              <a:rPr lang="en-US" sz="3600" dirty="0" smtClean="0"/>
              <a:t>Progress in 2011</a:t>
            </a:r>
          </a:p>
          <a:p>
            <a:r>
              <a:rPr lang="en-US" sz="3600" dirty="0" smtClean="0"/>
              <a:t>Looking ahead </a:t>
            </a:r>
          </a:p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pic>
        <p:nvPicPr>
          <p:cNvPr id="7" name="Picture 6" descr="Screen shot 2011-06-19 at 9.24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20" y="2636890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PROBLEMS</a:t>
            </a:r>
            <a:r>
              <a:rPr lang="en-US" dirty="0"/>
              <a:t> </a:t>
            </a:r>
            <a:r>
              <a:rPr lang="en-US" dirty="0" smtClean="0"/>
              <a:t>– TWO OF them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1C38A6-77F0-4FCF-B06D-A581D0D4EF2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5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400" y="836640"/>
            <a:ext cx="8641200" cy="331246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Many sudden </a:t>
            </a:r>
            <a:r>
              <a:rPr lang="en-US" dirty="0">
                <a:solidFill>
                  <a:srgbClr val="FF0000"/>
                </a:solidFill>
              </a:rPr>
              <a:t>local losses </a:t>
            </a:r>
            <a:r>
              <a:rPr lang="en-US" dirty="0" smtClean="0"/>
              <a:t>have </a:t>
            </a:r>
            <a:r>
              <a:rPr lang="en-US" dirty="0"/>
              <a:t>been recorded. 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quench, but preventive dumps</a:t>
            </a:r>
          </a:p>
          <a:p>
            <a:r>
              <a:rPr lang="en-US" dirty="0"/>
              <a:t>Rise time </a:t>
            </a:r>
            <a:r>
              <a:rPr lang="en-US" dirty="0" smtClean="0"/>
              <a:t>around of the order 1 </a:t>
            </a:r>
            <a:r>
              <a:rPr lang="en-US" dirty="0" err="1" smtClean="0"/>
              <a:t>ms</a:t>
            </a:r>
            <a:r>
              <a:rPr lang="en-US" dirty="0" err="1"/>
              <a:t>.</a:t>
            </a:r>
            <a:endParaRPr lang="en-US" dirty="0"/>
          </a:p>
          <a:p>
            <a:r>
              <a:rPr lang="en-US" dirty="0"/>
              <a:t>Potential explanation: </a:t>
            </a:r>
            <a:r>
              <a:rPr lang="en-US" dirty="0">
                <a:solidFill>
                  <a:srgbClr val="FF0000"/>
                </a:solidFill>
              </a:rPr>
              <a:t>dust particles falling into beam </a:t>
            </a:r>
            <a:r>
              <a:rPr lang="en-US" dirty="0"/>
              <a:t>creating scatter losses and showers propagating </a:t>
            </a:r>
            <a:r>
              <a:rPr lang="en-US" dirty="0" smtClean="0"/>
              <a:t>downstream</a:t>
            </a:r>
          </a:p>
          <a:p>
            <a:r>
              <a:rPr lang="en-US" dirty="0" smtClean="0"/>
              <a:t>Distributed around the ring – arcs, inner triplets, IRs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UFOs – </a:t>
            </a:r>
            <a:r>
              <a:rPr lang="en-US" dirty="0"/>
              <a:t>u</a:t>
            </a:r>
            <a:r>
              <a:rPr lang="en-US" dirty="0" smtClean="0"/>
              <a:t>nidentified falling objects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pic>
        <p:nvPicPr>
          <p:cNvPr id="7" name="Picture 6" descr="Screen shot 2010-12-12 at 11.57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9" y="3938583"/>
            <a:ext cx="9144000" cy="291941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0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 descr="ecloudsch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6640"/>
            <a:ext cx="8915400" cy="32686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cloud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3860" y="764630"/>
            <a:ext cx="540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Schematic of electron cloud build up in LHC arc beam pipe due to photoemission and secondary emission [F. Ruggiero]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55470" y="836640"/>
            <a:ext cx="1872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eflection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50" y="4149100"/>
            <a:ext cx="3888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Secondary emission yield [SEY]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901555" y="4625690"/>
            <a:ext cx="8229600" cy="22323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rgbClr val="0000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Vacuum pressure rise  (background in experiments)</a:t>
            </a:r>
          </a:p>
          <a:p>
            <a:r>
              <a:rPr lang="en-US" dirty="0" smtClean="0"/>
              <a:t>Single-bunch instability</a:t>
            </a:r>
          </a:p>
          <a:p>
            <a:r>
              <a:rPr lang="en-US" dirty="0" smtClean="0"/>
              <a:t>Multi-bunch instability</a:t>
            </a:r>
          </a:p>
          <a:p>
            <a:r>
              <a:rPr lang="en-US" dirty="0" smtClean="0"/>
              <a:t>Incoherent emittance growth</a:t>
            </a:r>
          </a:p>
          <a:p>
            <a:r>
              <a:rPr lang="en-US" dirty="0" smtClean="0"/>
              <a:t>Heat load in cold arcs (quenches in the limit)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3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5616780"/>
          </a:xfrm>
        </p:spPr>
        <p:txBody>
          <a:bodyPr/>
          <a:lstStyle/>
          <a:p>
            <a:r>
              <a:rPr lang="en-US" dirty="0" smtClean="0"/>
              <a:t>Vacuum activity started off in regions with common beam pipe at 450 GeV as we pushed up the number of bunches with 150 ns spacing</a:t>
            </a:r>
          </a:p>
          <a:p>
            <a:pPr lvl="1"/>
            <a:r>
              <a:rPr lang="en-US" dirty="0" smtClean="0"/>
              <a:t>Test solenoids cured problem – electron cloud</a:t>
            </a:r>
          </a:p>
          <a:p>
            <a:r>
              <a:rPr lang="en-US" dirty="0" smtClean="0"/>
              <a:t>Tried 50 ns bunch spacing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Things really kicked off</a:t>
            </a:r>
          </a:p>
          <a:p>
            <a:pPr lvl="1"/>
            <a:r>
              <a:rPr lang="en-US" dirty="0" smtClean="0"/>
              <a:t>High vacuum activity in warm regions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Significant </a:t>
            </a:r>
            <a:r>
              <a:rPr lang="en-US" dirty="0" smtClean="0">
                <a:solidFill>
                  <a:srgbClr val="FF0000"/>
                </a:solidFill>
              </a:rPr>
              <a:t>heat load in cold regions</a:t>
            </a:r>
          </a:p>
          <a:p>
            <a:pPr lvl="1"/>
            <a:r>
              <a:rPr lang="en-US" dirty="0" smtClean="0"/>
              <a:t>Instabilities and beam size growth observed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Surface conditioning (‘scrubbing’) observed</a:t>
            </a:r>
          </a:p>
          <a:p>
            <a:pPr lvl="2"/>
            <a:r>
              <a:rPr lang="en-US" dirty="0" smtClean="0"/>
              <a:t>Gas desorption rates and SEY drop</a:t>
            </a:r>
          </a:p>
          <a:p>
            <a:pPr lvl="2"/>
            <a:r>
              <a:rPr lang="en-US" dirty="0" smtClean="0"/>
              <a:t>Time constant &lt; 1 day</a:t>
            </a:r>
          </a:p>
          <a:p>
            <a:r>
              <a:rPr lang="en-US" dirty="0" smtClean="0"/>
              <a:t>Situation a lot cleaner with 75 ns</a:t>
            </a:r>
          </a:p>
          <a:p>
            <a:pPr lvl="1"/>
            <a:r>
              <a:rPr lang="en-US" dirty="0" smtClean="0"/>
              <a:t>incoherent effects seen – emittance blow-up</a:t>
            </a:r>
          </a:p>
          <a:p>
            <a:pPr lvl="1"/>
            <a:r>
              <a:rPr lang="en-US" dirty="0" smtClean="0"/>
              <a:t>800+ bunches injected into both beams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in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0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5111750"/>
          </a:xfrm>
        </p:spPr>
        <p:txBody>
          <a:bodyPr/>
          <a:lstStyle/>
          <a:p>
            <a:r>
              <a:rPr lang="en-US" dirty="0"/>
              <a:t>2010 observations are certainly due to ~ 2 &lt; SEY </a:t>
            </a:r>
            <a:r>
              <a:rPr lang="en-US" dirty="0" smtClean="0"/>
              <a:t>&lt; </a:t>
            </a:r>
            <a:r>
              <a:rPr lang="en-US" dirty="0"/>
              <a:t>2.5, whereas 1.7 was usually the max value studied in the </a:t>
            </a:r>
            <a:r>
              <a:rPr lang="en-US" dirty="0" smtClean="0"/>
              <a:t>past</a:t>
            </a:r>
          </a:p>
          <a:p>
            <a:endParaRPr lang="en-US" dirty="0" smtClean="0"/>
          </a:p>
          <a:p>
            <a:r>
              <a:rPr lang="en-US" dirty="0" smtClean="0"/>
              <a:t>Scrubbing </a:t>
            </a:r>
            <a:r>
              <a:rPr lang="en-US" dirty="0"/>
              <a:t>with large </a:t>
            </a:r>
            <a:r>
              <a:rPr lang="en-US" dirty="0" smtClean="0"/>
              <a:t>emittance, </a:t>
            </a:r>
            <a:r>
              <a:rPr lang="en-US" dirty="0"/>
              <a:t>high </a:t>
            </a:r>
            <a:r>
              <a:rPr lang="en-US" dirty="0" smtClean="0"/>
              <a:t>intensity 50 </a:t>
            </a:r>
            <a:r>
              <a:rPr lang="en-US" dirty="0"/>
              <a:t>ns </a:t>
            </a:r>
            <a:r>
              <a:rPr lang="en-US" dirty="0" smtClean="0"/>
              <a:t>beam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ime </a:t>
            </a:r>
            <a:r>
              <a:rPr lang="en-US" dirty="0" smtClean="0"/>
              <a:t>around 10 days including preparation and validation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Lots </a:t>
            </a:r>
            <a:r>
              <a:rPr lang="en-US" dirty="0"/>
              <a:t>of wire wrapped around warm bits during the technical stop (solenoids)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Scrubbing strategy for 2011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ADED-51EB-4F42-B5F1-2ACE1DF1E14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6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Solenoids </a:t>
            </a:r>
            <a:r>
              <a:rPr lang="en-US" dirty="0"/>
              <a:t>between DFBX and D1 in </a:t>
            </a:r>
            <a:r>
              <a:rPr lang="en-US" dirty="0" smtClean="0"/>
              <a:t>IR1R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304"/>
            <a:ext cx="9144000" cy="584569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9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430" y="980660"/>
            <a:ext cx="8229600" cy="460864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Motivation is clear!</a:t>
            </a:r>
          </a:p>
          <a:p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1 </a:t>
            </a:r>
            <a:r>
              <a:rPr lang="en-US" dirty="0">
                <a:latin typeface="Arial" charset="0"/>
              </a:rPr>
              <a:t>fb</a:t>
            </a:r>
            <a:r>
              <a:rPr lang="en-US" baseline="30000" dirty="0">
                <a:latin typeface="Arial" charset="0"/>
              </a:rPr>
              <a:t>-1</a:t>
            </a:r>
            <a:r>
              <a:rPr lang="en-US" dirty="0">
                <a:latin typeface="Arial" charset="0"/>
              </a:rPr>
              <a:t> delivered to each of IP1, IP5 and IP8 at 3.5 </a:t>
            </a:r>
            <a:r>
              <a:rPr lang="en-US" dirty="0" smtClean="0">
                <a:latin typeface="Arial" charset="0"/>
              </a:rPr>
              <a:t>TeV</a:t>
            </a:r>
          </a:p>
          <a:p>
            <a:r>
              <a:rPr lang="en-US" dirty="0">
                <a:latin typeface="Arial" charset="0"/>
              </a:rPr>
              <a:t>C</a:t>
            </a:r>
            <a:r>
              <a:rPr lang="en-US" dirty="0" smtClean="0">
                <a:latin typeface="Arial" charset="0"/>
              </a:rPr>
              <a:t>hallenge </a:t>
            </a:r>
            <a:r>
              <a:rPr lang="en-US" dirty="0">
                <a:latin typeface="Arial" charset="0"/>
              </a:rPr>
              <a:t>to deliver </a:t>
            </a:r>
            <a:r>
              <a:rPr lang="en-US" dirty="0" smtClean="0">
                <a:latin typeface="Arial" charset="0"/>
              </a:rPr>
              <a:t>1 fb</a:t>
            </a:r>
            <a:r>
              <a:rPr lang="en-US" baseline="30000" dirty="0">
                <a:latin typeface="Arial" charset="0"/>
              </a:rPr>
              <a:t>-1</a:t>
            </a:r>
            <a:r>
              <a:rPr lang="en-US" dirty="0">
                <a:latin typeface="Arial" charset="0"/>
              </a:rPr>
              <a:t> to </a:t>
            </a:r>
            <a:r>
              <a:rPr lang="en-US" dirty="0" smtClean="0">
                <a:latin typeface="Arial" charset="0"/>
              </a:rPr>
              <a:t>IP8</a:t>
            </a:r>
          </a:p>
          <a:p>
            <a:pPr lvl="1"/>
            <a:r>
              <a:rPr lang="en-US" dirty="0" smtClean="0">
                <a:latin typeface="Arial" charset="0"/>
              </a:rPr>
              <a:t>Maximum luminosity </a:t>
            </a:r>
            <a:r>
              <a:rPr lang="en-US" dirty="0">
                <a:latin typeface="Arial" charset="0"/>
              </a:rPr>
              <a:t>: from 2e32 to 3e32 </a:t>
            </a:r>
            <a:r>
              <a:rPr lang="en-US" dirty="0" smtClean="0">
                <a:latin typeface="Arial" charset="0"/>
              </a:rPr>
              <a:t>cm</a:t>
            </a:r>
            <a:r>
              <a:rPr lang="en-US" baseline="30000" dirty="0" smtClean="0">
                <a:latin typeface="Arial" charset="0"/>
              </a:rPr>
              <a:t>-2</a:t>
            </a:r>
            <a:r>
              <a:rPr lang="en-US" dirty="0" smtClean="0">
                <a:latin typeface="Arial" charset="0"/>
              </a:rPr>
              <a:t> s</a:t>
            </a:r>
            <a:r>
              <a:rPr lang="en-US" baseline="30000" dirty="0" smtClean="0">
                <a:latin typeface="Arial" charset="0"/>
              </a:rPr>
              <a:t>-1</a:t>
            </a:r>
            <a:endParaRPr lang="en-US" baseline="30000" dirty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Luminosity leveling via separation required to get close</a:t>
            </a:r>
          </a:p>
          <a:p>
            <a:r>
              <a:rPr lang="en-US" dirty="0" smtClean="0">
                <a:latin typeface="Arial" charset="0"/>
              </a:rPr>
              <a:t>Alice</a:t>
            </a:r>
          </a:p>
          <a:p>
            <a:pPr lvl="1"/>
            <a:r>
              <a:rPr lang="de-DE" dirty="0">
                <a:latin typeface="Arial" charset="0"/>
              </a:rPr>
              <a:t>pp </a:t>
            </a:r>
            <a:r>
              <a:rPr lang="de-DE" dirty="0" err="1">
                <a:latin typeface="Arial" charset="0"/>
              </a:rPr>
              <a:t>run</a:t>
            </a:r>
            <a:r>
              <a:rPr lang="de-DE" dirty="0">
                <a:latin typeface="Arial" charset="0"/>
              </a:rPr>
              <a:t>:  5e29 &lt; L &lt; </a:t>
            </a:r>
            <a:r>
              <a:rPr lang="de-DE" dirty="0" smtClean="0">
                <a:latin typeface="Arial" charset="0"/>
              </a:rPr>
              <a:t>5e30  </a:t>
            </a:r>
            <a:r>
              <a:rPr lang="en-US" dirty="0">
                <a:latin typeface="Arial" charset="0"/>
              </a:rPr>
              <a:t>cm</a:t>
            </a:r>
            <a:r>
              <a:rPr lang="en-US" baseline="30000" dirty="0">
                <a:latin typeface="Arial" charset="0"/>
              </a:rPr>
              <a:t>-2</a:t>
            </a:r>
            <a:r>
              <a:rPr lang="en-US" dirty="0">
                <a:latin typeface="Arial" charset="0"/>
              </a:rPr>
              <a:t> s</a:t>
            </a:r>
            <a:r>
              <a:rPr lang="en-US" baseline="30000" dirty="0">
                <a:latin typeface="Arial" charset="0"/>
              </a:rPr>
              <a:t>-</a:t>
            </a:r>
            <a:r>
              <a:rPr lang="en-US" baseline="30000" dirty="0" smtClean="0">
                <a:latin typeface="Arial" charset="0"/>
              </a:rPr>
              <a:t>1</a:t>
            </a:r>
            <a:r>
              <a:rPr lang="de-DE" dirty="0" smtClean="0">
                <a:latin typeface="Arial" charset="0"/>
              </a:rPr>
              <a:t>, </a:t>
            </a:r>
            <a:r>
              <a:rPr lang="de-DE" dirty="0">
                <a:latin typeface="Arial" charset="0"/>
              </a:rPr>
              <a:t>µ &lt; </a:t>
            </a:r>
            <a:r>
              <a:rPr lang="de-DE" dirty="0" smtClean="0">
                <a:latin typeface="Arial" charset="0"/>
              </a:rPr>
              <a:t>0.05</a:t>
            </a:r>
            <a:endParaRPr lang="en-US" dirty="0" smtClean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2011: main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LHC status</a:t>
            </a:r>
            <a:endParaRPr lang="en-US" dirty="0"/>
          </a:p>
        </p:txBody>
      </p:sp>
      <p:pic>
        <p:nvPicPr>
          <p:cNvPr id="9" name="Picture 5" descr="D:\Massi\MyTalks\Chamonix11\space-Trave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70" y="116540"/>
            <a:ext cx="348297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 bwMode="auto">
          <a:xfrm>
            <a:off x="5436120" y="242086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rgbClr val="0000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0"/>
              <a:buNone/>
            </a:pPr>
            <a:r>
              <a:rPr lang="en-US" sz="1600" dirty="0" smtClean="0">
                <a:latin typeface="Arial" charset="0"/>
              </a:rPr>
              <a:t>fast, secure and far-reaching</a:t>
            </a:r>
            <a:endParaRPr lang="en-US" sz="1600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440" y="5949350"/>
            <a:ext cx="8065120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8000"/>
                </a:solidFill>
              </a:rPr>
              <a:t>Decided on beta* = 1.5 m in Atlas, CMS; 3 m in LHCb; 10 m in Alice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3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5381302"/>
          </a:xfrm>
        </p:spPr>
        <p:txBody>
          <a:bodyPr/>
          <a:lstStyle/>
          <a:p>
            <a:r>
              <a:rPr lang="en-US" dirty="0" smtClean="0"/>
              <a:t>Beam commissioning: 3 weeks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xit - stable beams with low </a:t>
            </a:r>
            <a:r>
              <a:rPr lang="en-US" dirty="0">
                <a:solidFill>
                  <a:srgbClr val="FF0000"/>
                </a:solidFill>
              </a:rPr>
              <a:t>number of bunches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Ramp-up to ~200 bunches (75 ns): 2 weeks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Multi-bunch injection commissioning continued</a:t>
            </a:r>
          </a:p>
          <a:p>
            <a:pPr lvl="1"/>
            <a:r>
              <a:rPr lang="en-US" dirty="0" smtClean="0"/>
              <a:t>Stable beams </a:t>
            </a:r>
          </a:p>
          <a:p>
            <a:r>
              <a:rPr lang="en-US" dirty="0" smtClean="0"/>
              <a:t>Technical Stop: 4+1 days</a:t>
            </a:r>
          </a:p>
          <a:p>
            <a:r>
              <a:rPr lang="en-US" dirty="0" smtClean="0"/>
              <a:t>Scrubbing run: 10 days </a:t>
            </a:r>
            <a:r>
              <a:rPr lang="en-US" dirty="0" smtClean="0">
                <a:solidFill>
                  <a:srgbClr val="FF0000"/>
                </a:solidFill>
              </a:rPr>
              <a:t>including 50 ns injection comm.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Intermediate </a:t>
            </a:r>
            <a:r>
              <a:rPr lang="en-US" dirty="0">
                <a:solidFill>
                  <a:srgbClr val="008000"/>
                </a:solidFill>
              </a:rPr>
              <a:t>energy run – 5 </a:t>
            </a:r>
            <a:r>
              <a:rPr lang="en-US" dirty="0" smtClean="0">
                <a:solidFill>
                  <a:srgbClr val="008000"/>
                </a:solidFill>
              </a:rPr>
              <a:t>days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Resume 75 ns operation and increase </a:t>
            </a:r>
            <a:r>
              <a:rPr lang="en-US" dirty="0" smtClean="0"/>
              <a:t>no. bunches: 3 weeks</a:t>
            </a:r>
            <a:endParaRPr lang="en-US" dirty="0"/>
          </a:p>
          <a:p>
            <a:pPr lvl="1"/>
            <a:r>
              <a:rPr lang="en-US" dirty="0" smtClean="0"/>
              <a:t>300 </a:t>
            </a:r>
            <a:r>
              <a:rPr lang="en-US" dirty="0"/>
              <a:t>– 400 – 600 – 800 – </a:t>
            </a:r>
            <a:r>
              <a:rPr lang="en-US" dirty="0" smtClean="0"/>
              <a:t>930 </a:t>
            </a:r>
            <a:r>
              <a:rPr lang="en-US" dirty="0"/>
              <a:t>- </a:t>
            </a:r>
            <a:r>
              <a:rPr lang="en-US" dirty="0" smtClean="0"/>
              <a:t>MPS </a:t>
            </a:r>
            <a:r>
              <a:rPr lang="en-US" dirty="0"/>
              <a:t>and OP qualification </a:t>
            </a:r>
          </a:p>
          <a:p>
            <a:r>
              <a:rPr lang="en-US" dirty="0"/>
              <a:t>Physics operation 75 </a:t>
            </a:r>
            <a:r>
              <a:rPr lang="en-US" dirty="0" smtClean="0"/>
              <a:t>ns:  ~930 bunches</a:t>
            </a:r>
          </a:p>
          <a:p>
            <a:r>
              <a:rPr lang="en-US" dirty="0" smtClean="0"/>
              <a:t>50 ns </a:t>
            </a:r>
            <a:r>
              <a:rPr lang="en-US" dirty="0" smtClean="0"/>
              <a:t>remains an option if things look </a:t>
            </a:r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</a:t>
            </a:r>
            <a:r>
              <a:rPr lang="en-US" dirty="0" smtClean="0"/>
              <a:t>scenario for 2011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LHC status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 bwMode="auto">
          <a:xfrm>
            <a:off x="7092350" y="5661310"/>
            <a:ext cx="1855506" cy="794802"/>
          </a:xfrm>
          <a:prstGeom prst="left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We ar</a:t>
            </a:r>
            <a:r>
              <a:rPr lang="en-US" dirty="0" smtClean="0"/>
              <a:t>e here!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LHC schedule Q1/Q2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650"/>
            <a:ext cx="9144000" cy="541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4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– </a:t>
            </a:r>
            <a:r>
              <a:rPr lang="en-US" dirty="0" smtClean="0"/>
              <a:t>recommissioning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50561"/>
              </p:ext>
            </p:extLst>
          </p:nvPr>
        </p:nvGraphicFramePr>
        <p:xfrm>
          <a:off x="539440" y="980660"/>
          <a:ext cx="8137130" cy="3220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56230"/>
                <a:gridCol w="64809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February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First beam, circulating beams established.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 collisions at 3.5 TeV, beta*=1.5 </a:t>
                      </a:r>
                      <a:r>
                        <a:rPr lang="en-US" dirty="0" smtClean="0"/>
                        <a:t>m </a:t>
                      </a:r>
                      <a:r>
                        <a:rPr lang="en-US" dirty="0" smtClean="0"/>
                        <a:t>with pilot beams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Nominal bunches at 3.5 TeV, start collimator set-up,</a:t>
                      </a:r>
                      <a:r>
                        <a:rPr lang="en-US" baseline="0" dirty="0" smtClean="0"/>
                        <a:t> injection and beam dump set-up &amp; validation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 stable beams, 3 bunches per beam, initial luminosity 1.6e30 cm-2s-1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 bunches per beam, initial luminosity ~3e31 cm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64 bunches per beam, initial luminosity ~6e31 cm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1.45e32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cm</a:t>
                      </a:r>
                      <a:r>
                        <a:rPr lang="en-US" sz="2400" b="1" baseline="30000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sz="2400" b="1" baseline="300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2400" b="1" baseline="30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with 75 ns</a:t>
                      </a:r>
                      <a:endParaRPr lang="en-US" sz="2400" b="1" baseline="30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450" y="4869200"/>
            <a:ext cx="8353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Fast </a:t>
            </a:r>
            <a:r>
              <a:rPr lang="en-US" dirty="0" smtClean="0"/>
              <a:t>re</a:t>
            </a:r>
            <a:r>
              <a:rPr lang="en-US" dirty="0" smtClean="0"/>
              <a:t>-commissioning, improvements across the board.</a:t>
            </a:r>
          </a:p>
          <a:p>
            <a:pPr algn="l"/>
            <a:r>
              <a:rPr lang="en-US" dirty="0" smtClean="0"/>
              <a:t>Operation cycle now well optimized: faster ramp &amp; squeeze, much fewer manual actions required by shift crews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6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CERN’s injector complex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630"/>
            <a:ext cx="9144000" cy="561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5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still beautiful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7504" y="990600"/>
            <a:ext cx="4896544" cy="5135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Beta beating corrected down to 5-10%!!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Confirmed stability of the optics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‘Final’ </a:t>
            </a:r>
            <a:r>
              <a:rPr lang="en-US" sz="2000" dirty="0" smtClean="0">
                <a:latin typeface="Symbol" charset="2"/>
              </a:rPr>
              <a:t>b</a:t>
            </a:r>
            <a:r>
              <a:rPr lang="en-US" sz="2000" dirty="0" smtClean="0"/>
              <a:t>* values from K-modulation: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Errors around 4-10%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Symbol" charset="2"/>
                <a:cs typeface="Times New Roman" charset="0"/>
              </a:rPr>
              <a:t>Aperture: global &gt; 12 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</a:rPr>
              <a:t>s, </a:t>
            </a:r>
            <a:r>
              <a:rPr lang="en-US" sz="2000" dirty="0" smtClean="0">
                <a:solidFill>
                  <a:srgbClr val="000000"/>
                </a:solidFill>
              </a:rPr>
              <a:t>triplet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</a:rPr>
              <a:t> &gt; </a:t>
            </a:r>
            <a:r>
              <a:rPr lang="en-US" sz="2000" dirty="0" smtClean="0">
                <a:solidFill>
                  <a:srgbClr val="000000"/>
                </a:solidFill>
              </a:rPr>
              <a:t>14.5 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</a:rPr>
              <a:t>s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5763" y="855663"/>
            <a:ext cx="8410575" cy="1958975"/>
          </a:xfrm>
          <a:prstGeom prst="rect">
            <a:avLst/>
          </a:prstGeom>
        </p:spPr>
        <p:txBody>
          <a:bodyPr/>
          <a:lstStyle/>
          <a:p>
            <a:pPr marL="800100" lvl="1" indent="-342900">
              <a:spcBef>
                <a:spcPct val="200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  <a:defRPr/>
            </a:pPr>
            <a:endParaRPr lang="en-US" i="1" kern="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0" name="Picture 5" descr="beta-beat-b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1297" y="875669"/>
            <a:ext cx="4277393" cy="302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4466" y="3717032"/>
            <a:ext cx="3656171" cy="260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95536" y="2492896"/>
          <a:ext cx="4608513" cy="1828800"/>
        </p:xfrm>
        <a:graphic>
          <a:graphicData uri="http://schemas.openxmlformats.org/drawingml/2006/table">
            <a:tbl>
              <a:tblPr/>
              <a:tblGrid>
                <a:gridCol w="1536171"/>
                <a:gridCol w="1536171"/>
                <a:gridCol w="1536171"/>
              </a:tblGrid>
              <a:tr h="313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Beam/plane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IR5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IR1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3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B1H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13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B2H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13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B1V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13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B2V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20-6-2011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69CE-C518-4232-8F83-9A837676E319}" type="slidenum">
              <a:rPr lang="en-US" smtClean="0"/>
              <a:pPr/>
              <a:t>30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89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Scrubbing run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51520" y="990600"/>
            <a:ext cx="4464496" cy="5135563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/>
              <a:t>Impressive progression in spite of several technical problems not related to the scrubbing (&gt; 3 days lost).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endParaRPr lang="en-US" sz="1000" dirty="0" smtClean="0"/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/>
              <a:t>5 days of scrubbing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endParaRPr lang="en-US" sz="1000" dirty="0" smtClean="0"/>
          </a:p>
          <a:p>
            <a:pPr lvl="0"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cs typeface="Times New Roman" charset="0"/>
              </a:rPr>
              <a:t>All solenoid off (experiments and vacuum solenoids at warm sections)</a:t>
            </a:r>
            <a:endParaRPr lang="en-US" sz="2000" dirty="0" smtClean="0"/>
          </a:p>
          <a:p>
            <a:pPr>
              <a:buSzPct val="100000"/>
              <a:defRPr/>
            </a:pPr>
            <a:endParaRPr lang="en-US" sz="2000" dirty="0" smtClean="0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860032" y="1412776"/>
          <a:ext cx="4110686" cy="2150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438"/>
                <a:gridCol w="2232248"/>
              </a:tblGrid>
              <a:tr h="3583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 marL="289773" marR="289773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Bunches</a:t>
                      </a:r>
                      <a:r>
                        <a:rPr lang="en-US" sz="1600" baseline="0" dirty="0" smtClean="0"/>
                        <a:t> B1+B2</a:t>
                      </a:r>
                      <a:endParaRPr lang="en-US" sz="1600" dirty="0" smtClean="0"/>
                    </a:p>
                  </a:txBody>
                  <a:tcPr marL="289773" marR="289773" marT="45719" marB="45719"/>
                </a:tc>
              </a:tr>
              <a:tr h="3583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Tue 5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April</a:t>
                      </a:r>
                      <a:endParaRPr lang="en-US" sz="1600" dirty="0"/>
                    </a:p>
                  </a:txBody>
                  <a:tcPr marL="289773" marR="289773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300+300</a:t>
                      </a:r>
                      <a:endParaRPr lang="en-US" sz="1600" dirty="0"/>
                    </a:p>
                  </a:txBody>
                  <a:tcPr marL="289773" marR="289773" marT="45719" marB="45719"/>
                </a:tc>
              </a:tr>
              <a:tr h="3583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Wed 6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April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L="289773" marR="289773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408+336</a:t>
                      </a:r>
                      <a:endParaRPr lang="en-US" sz="1600" dirty="0"/>
                    </a:p>
                  </a:txBody>
                  <a:tcPr marL="289773" marR="289773" marT="45719" marB="45719"/>
                </a:tc>
              </a:tr>
              <a:tr h="3583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Sat</a:t>
                      </a:r>
                      <a:r>
                        <a:rPr lang="en-US" sz="1600" baseline="0" dirty="0" smtClean="0"/>
                        <a:t> 8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baseline="0" dirty="0" smtClean="0"/>
                        <a:t> April</a:t>
                      </a:r>
                      <a:endParaRPr lang="en-US" sz="1600" dirty="0"/>
                    </a:p>
                  </a:txBody>
                  <a:tcPr marL="289773" marR="289773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588+588</a:t>
                      </a:r>
                      <a:endParaRPr lang="en-US" sz="1600" dirty="0"/>
                    </a:p>
                  </a:txBody>
                  <a:tcPr marL="289773" marR="289773" marT="45719" marB="45719"/>
                </a:tc>
              </a:tr>
              <a:tr h="3583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Sun 9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April</a:t>
                      </a:r>
                      <a:endParaRPr lang="en-US" sz="1600" dirty="0"/>
                    </a:p>
                  </a:txBody>
                  <a:tcPr marL="289773" marR="289773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804+804</a:t>
                      </a:r>
                      <a:endParaRPr lang="en-US" sz="1600" dirty="0"/>
                    </a:p>
                  </a:txBody>
                  <a:tcPr marL="289773" marR="289773" marT="45719" marB="45719"/>
                </a:tc>
              </a:tr>
              <a:tr h="3583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 10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April</a:t>
                      </a:r>
                      <a:endParaRPr lang="en-US" sz="1600" dirty="0"/>
                    </a:p>
                  </a:txBody>
                  <a:tcPr marL="289773" marR="289773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1020+1020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289773" marR="289773" marT="45719" marB="45719"/>
                </a:tc>
              </a:tr>
            </a:tbl>
          </a:graphicData>
        </a:graphic>
      </p:graphicFrame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251520" y="4149080"/>
            <a:ext cx="85689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Careful increase in intensity (in steps of 200 bunches) monitoring cryogenics, vacuum, machine protection and particularly RF</a:t>
            </a:r>
          </a:p>
          <a:p>
            <a:pPr marL="342900" indent="-342900" eaLnBrk="1" hangingPunct="1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lang="en-US" sz="1000" dirty="0" smtClean="0"/>
          </a:p>
          <a:p>
            <a:pPr marL="342900" indent="-342900" eaLnBrk="1" hangingPunct="1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/>
              <a:t>Limited to 72 bunches/train by injection performance</a:t>
            </a:r>
          </a:p>
          <a:p>
            <a:pPr marL="342900" indent="-342900" eaLnBrk="1" hangingPunct="1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lang="en-US" sz="1000" dirty="0" smtClean="0">
              <a:solidFill>
                <a:srgbClr val="FF0000"/>
              </a:solidFill>
              <a:cs typeface="Times New Roman" charset="0"/>
              <a:sym typeface="Wingdings" charset="2"/>
            </a:endParaRPr>
          </a:p>
          <a:p>
            <a:pPr marL="342900" indent="-342900" algn="l" eaLnBrk="1" hangingPunct="1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cs typeface="Times New Roman" charset="0"/>
                <a:sym typeface="Wingdings" charset="2"/>
              </a:rPr>
              <a:t>R</a:t>
            </a:r>
            <a:r>
              <a:rPr lang="en-US" sz="2000" dirty="0" smtClean="0">
                <a:solidFill>
                  <a:srgbClr val="FF0000"/>
                </a:solidFill>
                <a:cs typeface="Times New Roman" charset="0"/>
                <a:sym typeface="Wingdings" charset="2"/>
              </a:rPr>
              <a:t>eached </a:t>
            </a:r>
            <a:r>
              <a:rPr lang="en-US" sz="2000" dirty="0" smtClean="0">
                <a:solidFill>
                  <a:srgbClr val="FF0000"/>
                </a:solidFill>
                <a:cs typeface="Times New Roman" charset="0"/>
                <a:sym typeface="Wingdings" charset="2"/>
              </a:rPr>
              <a:t>1020 bunches per beam at the end of the scrubbing run  more than 10</a:t>
            </a:r>
            <a:r>
              <a:rPr lang="en-US" sz="2000" baseline="30000" dirty="0" smtClean="0">
                <a:solidFill>
                  <a:srgbClr val="FF0000"/>
                </a:solidFill>
                <a:cs typeface="Times New Roman" charset="0"/>
                <a:sym typeface="Wingdings" charset="2"/>
              </a:rPr>
              <a:t>14</a:t>
            </a:r>
            <a:r>
              <a:rPr lang="en-US" sz="2000" dirty="0" smtClean="0">
                <a:solidFill>
                  <a:srgbClr val="FF0000"/>
                </a:solidFill>
                <a:cs typeface="Times New Roman" charset="0"/>
                <a:sym typeface="Wingdings" charset="2"/>
              </a:rPr>
              <a:t> protons per ring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20-6-2011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69CE-C518-4232-8F83-9A837676E319}" type="slidenum">
              <a:rPr lang="en-US" smtClean="0"/>
              <a:pPr/>
              <a:t>31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03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Scrubbing: effect on beam</a:t>
            </a:r>
          </a:p>
        </p:txBody>
      </p:sp>
      <p:sp>
        <p:nvSpPr>
          <p:cNvPr id="133127" name="TextBox 8"/>
          <p:cNvSpPr txBox="1">
            <a:spLocks noChangeArrowheads="1"/>
          </p:cNvSpPr>
          <p:nvPr/>
        </p:nvSpPr>
        <p:spPr bwMode="auto">
          <a:xfrm>
            <a:off x="827480" y="764630"/>
            <a:ext cx="417646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tarted </a:t>
            </a:r>
            <a:r>
              <a:rPr lang="en-US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like </a:t>
            </a:r>
            <a:r>
              <a:rPr lang="en-US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this </a:t>
            </a:r>
            <a:r>
              <a:rPr lang="en-US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– 300 bunches</a:t>
            </a:r>
            <a:endParaRPr lang="en-US" sz="1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20-6-2011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00E2-7C3C-44DF-B819-3704051FCF21}" type="slidenum">
              <a:rPr lang="en-US" smtClean="0"/>
              <a:pPr/>
              <a:t>32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GB" dirty="0"/>
          </a:p>
        </p:txBody>
      </p:sp>
      <p:pic>
        <p:nvPicPr>
          <p:cNvPr id="1731586" name="Picture 2" descr="Z:\PPOINT\2011\testbe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1268760"/>
            <a:ext cx="5968082" cy="2332355"/>
          </a:xfrm>
          <a:prstGeom prst="rect">
            <a:avLst/>
          </a:prstGeom>
          <a:noFill/>
        </p:spPr>
      </p:pic>
      <p:pic>
        <p:nvPicPr>
          <p:cNvPr id="1731587" name="Picture 3" descr="Z:\PPOINT\2011\testaf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73016"/>
            <a:ext cx="6149724" cy="2287892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35870" y="5949350"/>
            <a:ext cx="4716016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804 bunches some hours of scrubbing</a:t>
            </a:r>
            <a:endParaRPr lang="en-US" sz="1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05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Scrubbing: Heat-loads in the arcs</a:t>
            </a:r>
            <a:endParaRPr lang="fr-FR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36636"/>
            <a:ext cx="4038600" cy="264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236636"/>
            <a:ext cx="4038600" cy="264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395536" y="1052736"/>
            <a:ext cx="8218488" cy="114381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Impressive reduction of the heat load in few hours: results consistent with </a:t>
            </a:r>
            <a:r>
              <a:rPr lang="en-US" dirty="0" smtClean="0">
                <a:solidFill>
                  <a:srgbClr val="FF0000"/>
                </a:solidFill>
              </a:rPr>
              <a:t>SEY reduction from 2.5 to &lt;1.8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64288" y="5013176"/>
            <a:ext cx="15240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L. Tavian</a:t>
            </a:r>
            <a:endParaRPr lang="en-GB" sz="1400" b="1" dirty="0">
              <a:solidFill>
                <a:srgbClr val="FFFF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20-6-2011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69CE-C518-4232-8F83-9A837676E319}" type="slidenum">
              <a:rPr lang="en-US" smtClean="0"/>
              <a:pPr/>
              <a:t>33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971500" y="5517290"/>
            <a:ext cx="748904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Decision taken to go with 50 ns bunch spacing after encouraging scrubbing </a:t>
            </a:r>
            <a:r>
              <a:rPr lang="en-US" sz="3200" dirty="0" smtClean="0">
                <a:solidFill>
                  <a:srgbClr val="FF0000"/>
                </a:solidFill>
              </a:rPr>
              <a:t>run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4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430" y="1916790"/>
            <a:ext cx="8229600" cy="3797082"/>
          </a:xfrm>
        </p:spPr>
        <p:txBody>
          <a:bodyPr/>
          <a:lstStyle/>
          <a:p>
            <a:r>
              <a:rPr lang="en-US" dirty="0" smtClean="0"/>
              <a:t>Running with higher total beam intensity requires </a:t>
            </a:r>
            <a:r>
              <a:rPr lang="en-US" dirty="0"/>
              <a:t>much finer control of the beam </a:t>
            </a:r>
            <a:r>
              <a:rPr lang="en-US" dirty="0" smtClean="0"/>
              <a:t>parameters plus…  </a:t>
            </a:r>
          </a:p>
          <a:p>
            <a:r>
              <a:rPr lang="en-US" dirty="0" smtClean="0"/>
              <a:t>More </a:t>
            </a:r>
            <a:r>
              <a:rPr lang="en-US" dirty="0"/>
              <a:t>UFOs</a:t>
            </a:r>
          </a:p>
          <a:p>
            <a:r>
              <a:rPr lang="en-US" dirty="0" smtClean="0"/>
              <a:t>More SEUs </a:t>
            </a:r>
          </a:p>
          <a:p>
            <a:r>
              <a:rPr lang="en-GB" dirty="0" smtClean="0"/>
              <a:t>RF </a:t>
            </a:r>
            <a:r>
              <a:rPr lang="en-GB" dirty="0"/>
              <a:t>Power Couplers </a:t>
            </a:r>
            <a:r>
              <a:rPr lang="en-GB" dirty="0" smtClean="0"/>
              <a:t>(present </a:t>
            </a:r>
            <a:r>
              <a:rPr lang="en-GB" dirty="0"/>
              <a:t>limitation)</a:t>
            </a:r>
          </a:p>
          <a:p>
            <a:r>
              <a:rPr lang="en-GB" dirty="0"/>
              <a:t>RF wave-guide flashover (linked to UFOs)</a:t>
            </a:r>
          </a:p>
          <a:p>
            <a:r>
              <a:rPr lang="en-GB" dirty="0"/>
              <a:t>HOM heating of Injection kickers, </a:t>
            </a:r>
            <a:r>
              <a:rPr lang="en-GB" dirty="0" err="1"/>
              <a:t>cryo</a:t>
            </a:r>
            <a:r>
              <a:rPr lang="en-GB" dirty="0"/>
              <a:t>, collimators.. (total intensity and bunch length dependence)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Next step – increasing the number of bunches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7680" y="1196690"/>
            <a:ext cx="42485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Issues include: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174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UFO’s</a:t>
            </a:r>
            <a:r>
              <a:rPr lang="en-US" dirty="0" smtClean="0"/>
              <a:t>: coming thick and fast</a:t>
            </a:r>
            <a:endParaRPr lang="en-US" dirty="0" smtClean="0"/>
          </a:p>
        </p:txBody>
      </p:sp>
      <p:pic>
        <p:nvPicPr>
          <p:cNvPr id="69635" name="Picture 1" descr="https://ab-dep-op-elogbook.web.cern.ch/ab-dep-op-elogbook/elogbook/attach.php?attachId=1148152&amp;type=png&amp;fname=201104131457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00113"/>
            <a:ext cx="8366125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31550" y="6165380"/>
            <a:ext cx="6840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</a:t>
            </a:r>
            <a:r>
              <a:rPr lang="en-US" dirty="0" smtClean="0"/>
              <a:t>90 in 90 minutes – happily most below threshold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4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 around injection region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18190" t="29102" r="37845" b="28421"/>
          <a:stretch>
            <a:fillRect/>
          </a:stretch>
        </p:blipFill>
        <p:spPr bwMode="auto">
          <a:xfrm>
            <a:off x="4217158" y="2532626"/>
            <a:ext cx="4722125" cy="364981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400" y="1124680"/>
            <a:ext cx="85691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679 UFOs </a:t>
            </a:r>
            <a:r>
              <a:rPr lang="en-GB" sz="2800" dirty="0"/>
              <a:t>around the </a:t>
            </a:r>
            <a:r>
              <a:rPr lang="en-GB" sz="2800" dirty="0" smtClean="0"/>
              <a:t>injection kickers</a:t>
            </a:r>
            <a:br>
              <a:rPr lang="en-GB" sz="2800" dirty="0" smtClean="0"/>
            </a:br>
            <a:r>
              <a:rPr lang="en-GB" sz="2800" dirty="0" smtClean="0"/>
              <a:t> </a:t>
            </a:r>
            <a:r>
              <a:rPr lang="en-GB" sz="2800" dirty="0"/>
              <a:t>caused </a:t>
            </a:r>
            <a:r>
              <a:rPr lang="en-GB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beam dumps.</a:t>
            </a: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3410" y="3861060"/>
            <a:ext cx="3600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of the UFOs around the </a:t>
            </a:r>
            <a:br>
              <a:rPr lang="en-US" dirty="0"/>
            </a:br>
            <a:r>
              <a:rPr lang="en-US" dirty="0" smtClean="0"/>
              <a:t>kickers </a:t>
            </a:r>
            <a:r>
              <a:rPr lang="en-US" dirty="0"/>
              <a:t>occur before going to</a:t>
            </a:r>
            <a:br>
              <a:rPr lang="en-US" dirty="0"/>
            </a:br>
            <a:r>
              <a:rPr lang="en-US" dirty="0"/>
              <a:t>stable beams.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3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Radiation to electronics (SEUs etc.)</a:t>
            </a:r>
            <a:endParaRPr lang="en-GB" dirty="0"/>
          </a:p>
        </p:txBody>
      </p:sp>
      <p:sp>
        <p:nvSpPr>
          <p:cNvPr id="77" name="Text Box 58"/>
          <p:cNvSpPr txBox="1">
            <a:spLocks noChangeArrowheads="1"/>
          </p:cNvSpPr>
          <p:nvPr/>
        </p:nvSpPr>
        <p:spPr bwMode="auto">
          <a:xfrm>
            <a:off x="3438525" y="2800350"/>
            <a:ext cx="836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Verdana" pitchFamily="96" charset="0"/>
              </a:rPr>
              <a:t>US85</a:t>
            </a:r>
            <a:endParaRPr lang="en-US" sz="1400" b="1">
              <a:solidFill>
                <a:schemeClr val="bg1"/>
              </a:solidFill>
              <a:latin typeface="Verdana" pitchFamily="96" charset="0"/>
              <a:sym typeface="Wingdings" pitchFamily="96" charset="2"/>
            </a:endParaRPr>
          </a:p>
        </p:txBody>
      </p:sp>
      <p:sp>
        <p:nvSpPr>
          <p:cNvPr id="5130" name="Rectangle 79"/>
          <p:cNvSpPr>
            <a:spLocks noChangeArrowheads="1"/>
          </p:cNvSpPr>
          <p:nvPr/>
        </p:nvSpPr>
        <p:spPr bwMode="auto">
          <a:xfrm>
            <a:off x="8075613" y="2924175"/>
            <a:ext cx="539750" cy="43656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pic>
        <p:nvPicPr>
          <p:cNvPr id="2111490" name="Picture 2" descr="Z:\PPOINT\2011\SEUUS85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470" y="836640"/>
            <a:ext cx="7770424" cy="5135563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20-6-2011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00E2-7C3C-44DF-B819-3704051FCF21}" type="slidenum">
              <a:rPr lang="en-US" smtClean="0"/>
              <a:pPr/>
              <a:t>37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187530" y="6093370"/>
            <a:ext cx="662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Cryogenics controls implicated (among others)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8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Collimation loss of hierarchy at 450 GeV</a:t>
            </a:r>
          </a:p>
          <a:p>
            <a:pPr lvl="1"/>
            <a:r>
              <a:rPr lang="en-US" dirty="0" smtClean="0"/>
              <a:t>Orbit. Regular loss maps performed</a:t>
            </a:r>
            <a:endParaRPr lang="en-US" dirty="0"/>
          </a:p>
          <a:p>
            <a:r>
              <a:rPr lang="en-US" dirty="0"/>
              <a:t>72 (108/144) </a:t>
            </a:r>
            <a:r>
              <a:rPr lang="en-US" dirty="0" smtClean="0"/>
              <a:t>bunches from SPS</a:t>
            </a:r>
            <a:endParaRPr lang="en-US" dirty="0"/>
          </a:p>
          <a:p>
            <a:pPr lvl="1"/>
            <a:r>
              <a:rPr lang="en-US" dirty="0" smtClean="0"/>
              <a:t>Beam quality from injector very important</a:t>
            </a:r>
          </a:p>
          <a:p>
            <a:pPr lvl="1"/>
            <a:r>
              <a:rPr lang="en-US" dirty="0"/>
              <a:t>144 bunches per injection from SPS &gt; 1 MJ down the lines</a:t>
            </a:r>
          </a:p>
          <a:p>
            <a:r>
              <a:rPr lang="en-US" dirty="0" smtClean="0"/>
              <a:t>High temperature superconducting current lead quenched </a:t>
            </a:r>
            <a:r>
              <a:rPr lang="en-US" dirty="0"/>
              <a:t>(7th April) </a:t>
            </a:r>
            <a:endParaRPr lang="en-US" dirty="0" smtClean="0"/>
          </a:p>
          <a:p>
            <a:pPr lvl="1"/>
            <a:r>
              <a:rPr lang="en-US" dirty="0" smtClean="0"/>
              <a:t>Invoked quench </a:t>
            </a:r>
            <a:r>
              <a:rPr lang="en-US" dirty="0"/>
              <a:t>of 11 </a:t>
            </a:r>
            <a:r>
              <a:rPr lang="en-US" dirty="0" smtClean="0"/>
              <a:t>magnets</a:t>
            </a:r>
            <a:endParaRPr lang="en-US" dirty="0"/>
          </a:p>
          <a:p>
            <a:r>
              <a:rPr lang="en-US" dirty="0"/>
              <a:t>Injection Kicker Flashover (18th April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Not pretty, heavy beam loss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intensity – machine protection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8180" y="6021360"/>
            <a:ext cx="201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However…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79512" y="3429001"/>
            <a:ext cx="4104456" cy="64807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Luminosity lifetime &gt; 20 hours</a:t>
            </a:r>
            <a:endParaRPr lang="en-US" sz="2000" dirty="0"/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Lifetimes during a fill (1092 bunches)</a:t>
            </a:r>
            <a:endParaRPr lang="en-US" dirty="0" smtClean="0"/>
          </a:p>
        </p:txBody>
      </p:sp>
      <p:pic>
        <p:nvPicPr>
          <p:cNvPr id="1800196" name="Picture 4" descr="Z:\PPOINT\2011\lifeti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6069" y="908720"/>
            <a:ext cx="6307931" cy="2280608"/>
          </a:xfrm>
          <a:prstGeom prst="rect">
            <a:avLst/>
          </a:prstGeom>
          <a:noFill/>
        </p:spPr>
      </p:pic>
      <p:pic>
        <p:nvPicPr>
          <p:cNvPr id="1800197" name="Picture 5" descr="Z:\PPOINT\2011\fill1815_llif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4170045" cy="2996565"/>
          </a:xfrm>
          <a:prstGeom prst="rect">
            <a:avLst/>
          </a:prstGeom>
          <a:noFill/>
        </p:spPr>
      </p:pic>
      <p:sp>
        <p:nvSpPr>
          <p:cNvPr id="12" name="Content Placeholder 14"/>
          <p:cNvSpPr txBox="1">
            <a:spLocks/>
          </p:cNvSpPr>
          <p:nvPr/>
        </p:nvSpPr>
        <p:spPr bwMode="auto">
          <a:xfrm>
            <a:off x="152400" y="1143001"/>
            <a:ext cx="2771800" cy="20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good lifetime during the whole process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Hardly visible when we go in collision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796136" y="5301208"/>
            <a:ext cx="15240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c/o ATLAS</a:t>
            </a:r>
            <a:endParaRPr lang="en-GB" sz="1400" b="1" dirty="0">
              <a:solidFill>
                <a:srgbClr val="FFFF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20-6-2011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00E2-7C3C-44DF-B819-3704051FCF21}" type="slidenum">
              <a:rPr lang="en-US" smtClean="0"/>
              <a:pPr/>
              <a:t>39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60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layout and accelerator systems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10"/>
            <a:ext cx="9144000" cy="593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0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IP8 Luminosity leveling operational</a:t>
            </a:r>
          </a:p>
        </p:txBody>
      </p:sp>
      <p:pic>
        <p:nvPicPr>
          <p:cNvPr id="8" name="Picture 1" descr="https://ab-dep-op-elogbook.web.cern.ch/ab-dep-op-elogbook/elogbook/attach.php?attachId=1148982&amp;type=png&amp;fname=2011041517210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512" y="1988840"/>
            <a:ext cx="4323531" cy="337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20-6-2011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69CE-C518-4232-8F83-9A837676E319}" type="slidenum">
              <a:rPr lang="en-US" smtClean="0"/>
              <a:pPr/>
              <a:t>40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721345" name="Picture 1" descr="Z:\PPOINT\2011\levelling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60848"/>
            <a:ext cx="4405312" cy="28971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440" y="836640"/>
            <a:ext cx="7345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  <a:r>
              <a:rPr lang="en-US" sz="2800" dirty="0" smtClean="0"/>
              <a:t>eeded </a:t>
            </a:r>
            <a:r>
              <a:rPr lang="en-US" sz="2800" dirty="0"/>
              <a:t>to get to 1 fb</a:t>
            </a:r>
            <a:r>
              <a:rPr lang="en-US" sz="2800" baseline="30000" dirty="0"/>
              <a:t>-1</a:t>
            </a:r>
            <a:r>
              <a:rPr lang="en-US" sz="2800" dirty="0"/>
              <a:t> in LHCb given the limit in peak </a:t>
            </a:r>
            <a:r>
              <a:rPr lang="en-US" sz="2800" dirty="0" smtClean="0"/>
              <a:t>luminosity</a:t>
            </a:r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6012200" y="1628750"/>
            <a:ext cx="936130" cy="21603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3277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/>
          </p:cNvSpPr>
          <p:nvPr/>
        </p:nvSpPr>
        <p:spPr bwMode="auto">
          <a:xfrm>
            <a:off x="3268980" y="777240"/>
            <a:ext cx="5783580" cy="4994910"/>
          </a:xfrm>
          <a:prstGeom prst="roundRect">
            <a:avLst>
              <a:gd name="adj" fmla="val 3431"/>
            </a:avLst>
          </a:prstGeom>
          <a:solidFill>
            <a:srgbClr val="FFFDEE"/>
          </a:solidFill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0" name="AutoShape 2"/>
          <p:cNvSpPr>
            <a:spLocks/>
          </p:cNvSpPr>
          <p:nvPr/>
        </p:nvSpPr>
        <p:spPr bwMode="auto">
          <a:xfrm>
            <a:off x="182880" y="1108710"/>
            <a:ext cx="2891790" cy="4000500"/>
          </a:xfrm>
          <a:prstGeom prst="roundRect">
            <a:avLst>
              <a:gd name="adj" fmla="val 5926"/>
            </a:avLst>
          </a:prstGeom>
          <a:solidFill>
            <a:srgbClr val="FFFDEE"/>
          </a:solidFill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LHC precision front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948690"/>
            <a:ext cx="5577840" cy="31446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/>
          </p:cNvSpPr>
          <p:nvPr/>
        </p:nvSpPr>
        <p:spPr bwMode="auto">
          <a:xfrm>
            <a:off x="5520690" y="1545223"/>
            <a:ext cx="1229504" cy="338554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90"/>
              </a:spcBef>
            </a:pPr>
            <a:r>
              <a:rPr lang="en-US" sz="2200" b="1" dirty="0" err="1">
                <a:solidFill>
                  <a:srgbClr val="141313"/>
                </a:solidFill>
                <a:latin typeface="Times" charset="0"/>
                <a:cs typeface="Times" charset="0"/>
                <a:sym typeface="Times" charset="0"/>
              </a:rPr>
              <a:t>VdM</a:t>
            </a:r>
            <a:r>
              <a:rPr lang="en-US" sz="2200" b="1" dirty="0">
                <a:solidFill>
                  <a:srgbClr val="141313"/>
                </a:solidFill>
                <a:latin typeface="Times" charset="0"/>
                <a:cs typeface="Times" charset="0"/>
                <a:sym typeface="Times" charset="0"/>
              </a:rPr>
              <a:t> scan</a:t>
            </a:r>
          </a:p>
        </p:txBody>
      </p:sp>
      <p:sp>
        <p:nvSpPr>
          <p:cNvPr id="13320" name="Rectangle 6"/>
          <p:cNvSpPr>
            <a:spLocks/>
          </p:cNvSpPr>
          <p:nvPr/>
        </p:nvSpPr>
        <p:spPr bwMode="auto">
          <a:xfrm>
            <a:off x="4583430" y="2505789"/>
            <a:ext cx="519373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90"/>
              </a:spcBef>
            </a:pPr>
            <a:r>
              <a:rPr lang="en-US" sz="1600" b="1" dirty="0">
                <a:solidFill>
                  <a:srgbClr val="141313"/>
                </a:solidFill>
                <a:latin typeface="Times" charset="0"/>
                <a:cs typeface="Times" charset="0"/>
                <a:sym typeface="Times" charset="0"/>
              </a:rPr>
              <a:t>IP1 H</a:t>
            </a:r>
          </a:p>
        </p:txBody>
      </p:sp>
      <p:sp>
        <p:nvSpPr>
          <p:cNvPr id="13321" name="Rectangle 7"/>
          <p:cNvSpPr>
            <a:spLocks/>
          </p:cNvSpPr>
          <p:nvPr/>
        </p:nvSpPr>
        <p:spPr bwMode="auto">
          <a:xfrm>
            <a:off x="7372350" y="2620089"/>
            <a:ext cx="50283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90"/>
              </a:spcBef>
            </a:pPr>
            <a:r>
              <a:rPr lang="en-US" sz="1600" b="1" dirty="0">
                <a:solidFill>
                  <a:srgbClr val="141313"/>
                </a:solidFill>
                <a:latin typeface="Times" charset="0"/>
                <a:cs typeface="Times" charset="0"/>
                <a:sym typeface="Times" charset="0"/>
              </a:rPr>
              <a:t>IP1 V</a:t>
            </a:r>
          </a:p>
        </p:txBody>
      </p:sp>
      <p:sp>
        <p:nvSpPr>
          <p:cNvPr id="13322" name="Rectangle 8"/>
          <p:cNvSpPr>
            <a:spLocks/>
          </p:cNvSpPr>
          <p:nvPr/>
        </p:nvSpPr>
        <p:spPr bwMode="auto">
          <a:xfrm>
            <a:off x="331470" y="1291590"/>
            <a:ext cx="2503170" cy="40816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endParaRPr lang="en-US" sz="1900" b="1" dirty="0">
              <a:solidFill>
                <a:srgbClr val="141313"/>
              </a:solidFill>
              <a:latin typeface="Times" charset="0"/>
              <a:cs typeface="Times" charset="0"/>
              <a:sym typeface="Times" charset="0"/>
            </a:endParaRPr>
          </a:p>
          <a:p>
            <a:pPr algn="l">
              <a:buClr>
                <a:srgbClr val="CC006A"/>
              </a:buClr>
              <a:buSzPct val="125000"/>
              <a:buFont typeface="Times" charset="0"/>
              <a:buChar char="•"/>
            </a:pPr>
            <a:r>
              <a:rPr lang="en-US" sz="1900" b="1" dirty="0">
                <a:solidFill>
                  <a:srgbClr val="CC006A"/>
                </a:solidFill>
                <a:latin typeface="Times" charset="0"/>
                <a:cs typeface="Times" charset="0"/>
                <a:sym typeface="Times" charset="0"/>
              </a:rPr>
              <a:t> absolute luminosity </a:t>
            </a:r>
            <a:r>
              <a:rPr lang="en-US" sz="1900" b="1" dirty="0" smtClean="0">
                <a:solidFill>
                  <a:srgbClr val="CC006A"/>
                </a:solidFill>
                <a:latin typeface="Times" charset="0"/>
                <a:cs typeface="Times" charset="0"/>
                <a:sym typeface="Times" charset="0"/>
              </a:rPr>
              <a:t>normalization</a:t>
            </a:r>
            <a:endParaRPr lang="en-US" sz="1900" b="1" dirty="0">
              <a:solidFill>
                <a:srgbClr val="141313"/>
              </a:solidFill>
              <a:latin typeface="Times" charset="0"/>
              <a:cs typeface="Times" charset="0"/>
              <a:sym typeface="Times" charset="0"/>
            </a:endParaRPr>
          </a:p>
          <a:p>
            <a:pPr algn="l">
              <a:lnSpc>
                <a:spcPct val="120000"/>
              </a:lnSpc>
              <a:buClr>
                <a:srgbClr val="004A22"/>
              </a:buClr>
              <a:buSzPct val="125000"/>
              <a:buFont typeface="Times" charset="0"/>
              <a:buChar char="•"/>
            </a:pPr>
            <a:r>
              <a:rPr lang="en-US" sz="1900" b="1" dirty="0">
                <a:solidFill>
                  <a:srgbClr val="004A22"/>
                </a:solidFill>
                <a:latin typeface="Times" charset="0"/>
                <a:cs typeface="Times" charset="0"/>
                <a:sym typeface="Times" charset="0"/>
              </a:rPr>
              <a:t> low, well understood </a:t>
            </a:r>
            <a:r>
              <a:rPr lang="en-US" sz="1900" b="1" dirty="0" smtClean="0">
                <a:solidFill>
                  <a:srgbClr val="004A22"/>
                </a:solidFill>
                <a:latin typeface="Times" charset="0"/>
                <a:cs typeface="Times" charset="0"/>
                <a:sym typeface="Times" charset="0"/>
              </a:rPr>
              <a:t>backgrounds</a:t>
            </a:r>
            <a:endParaRPr lang="en-US" sz="1900" b="1" dirty="0">
              <a:solidFill>
                <a:srgbClr val="141313"/>
              </a:solidFill>
              <a:latin typeface="Times" charset="0"/>
              <a:cs typeface="Times" charset="0"/>
              <a:sym typeface="Times" charset="0"/>
            </a:endParaRPr>
          </a:p>
          <a:p>
            <a:pPr algn="l">
              <a:lnSpc>
                <a:spcPct val="120000"/>
              </a:lnSpc>
              <a:buClr>
                <a:srgbClr val="141313"/>
              </a:buClr>
              <a:buSzPct val="125000"/>
              <a:buFont typeface="Times" charset="0"/>
              <a:buChar char="•"/>
            </a:pPr>
            <a:r>
              <a:rPr lang="en-US" sz="1900" b="1" dirty="0">
                <a:solidFill>
                  <a:srgbClr val="141313"/>
                </a:solidFill>
                <a:latin typeface="Times" charset="0"/>
                <a:cs typeface="Times" charset="0"/>
                <a:sym typeface="Times" charset="0"/>
              </a:rPr>
              <a:t> precision optics for ATLAS-ALFA  and TOTEM</a:t>
            </a:r>
          </a:p>
        </p:txBody>
      </p:sp>
      <p:sp>
        <p:nvSpPr>
          <p:cNvPr id="13323" name="Rectangle 9"/>
          <p:cNvSpPr>
            <a:spLocks/>
          </p:cNvSpPr>
          <p:nvPr/>
        </p:nvSpPr>
        <p:spPr bwMode="auto">
          <a:xfrm>
            <a:off x="4270518" y="4304143"/>
            <a:ext cx="4034822" cy="76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90"/>
              </a:spcBef>
            </a:pPr>
            <a:r>
              <a:rPr lang="en-US" sz="1600" b="1" dirty="0">
                <a:solidFill>
                  <a:srgbClr val="CC006A"/>
                </a:solidFill>
                <a:latin typeface="Times" charset="0"/>
                <a:cs typeface="Times" charset="0"/>
                <a:sym typeface="Times" charset="0"/>
              </a:rPr>
              <a:t>precise measurement of the luminous region +</a:t>
            </a:r>
          </a:p>
          <a:p>
            <a:pPr>
              <a:spcBef>
                <a:spcPts val="90"/>
              </a:spcBef>
            </a:pPr>
            <a:r>
              <a:rPr lang="en-US" sz="1600" b="1" dirty="0">
                <a:solidFill>
                  <a:srgbClr val="CC006A"/>
                </a:solidFill>
                <a:latin typeface="Times" charset="0"/>
                <a:cs typeface="Times" charset="0"/>
                <a:sym typeface="Times" charset="0"/>
              </a:rPr>
              <a:t>beam intensity  --&gt;   absolute luminosity and </a:t>
            </a:r>
          </a:p>
          <a:p>
            <a:pPr>
              <a:spcBef>
                <a:spcPts val="90"/>
              </a:spcBef>
            </a:pPr>
            <a:r>
              <a:rPr lang="en-US" sz="1600" b="1" dirty="0">
                <a:solidFill>
                  <a:srgbClr val="CC006A"/>
                </a:solidFill>
                <a:latin typeface="Times" charset="0"/>
                <a:cs typeface="Times" charset="0"/>
                <a:sym typeface="Times" charset="0"/>
              </a:rPr>
              <a:t>cross section calibration </a:t>
            </a:r>
          </a:p>
        </p:txBody>
      </p:sp>
      <p:sp>
        <p:nvSpPr>
          <p:cNvPr id="13324" name="Rectangle 10"/>
          <p:cNvSpPr>
            <a:spLocks/>
          </p:cNvSpPr>
          <p:nvPr/>
        </p:nvSpPr>
        <p:spPr bwMode="auto">
          <a:xfrm>
            <a:off x="5191141" y="5340429"/>
            <a:ext cx="193783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90"/>
              </a:spcBef>
            </a:pPr>
            <a:r>
              <a:rPr lang="en-US" sz="1600" b="1" dirty="0">
                <a:solidFill>
                  <a:srgbClr val="CC006A"/>
                </a:solidFill>
                <a:latin typeface="Times" charset="0"/>
                <a:cs typeface="Times" charset="0"/>
                <a:sym typeface="Times" charset="0"/>
              </a:rPr>
              <a:t>currently ~  5 % level</a:t>
            </a:r>
            <a:r>
              <a:rPr lang="en-US" sz="1600" b="1" dirty="0" smtClean="0">
                <a:solidFill>
                  <a:srgbClr val="CC006A"/>
                </a:solidFill>
                <a:latin typeface="Times" charset="0"/>
                <a:cs typeface="Times" charset="0"/>
                <a:sym typeface="Times" charset="0"/>
              </a:rPr>
              <a:t>,</a:t>
            </a:r>
            <a:endParaRPr lang="en-US" sz="1600" b="1" dirty="0">
              <a:solidFill>
                <a:srgbClr val="CC006A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483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40" y="764630"/>
            <a:ext cx="8299760" cy="58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 we’ve been producing some luminosity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1600" y="5517290"/>
            <a:ext cx="5715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2800" dirty="0" err="1" smtClean="0"/>
              <a:t>Luminosity</a:t>
            </a:r>
            <a:r>
              <a:rPr lang="fr-CH" sz="2800" dirty="0" smtClean="0"/>
              <a:t> 1.2-1.3 x10</a:t>
            </a:r>
            <a:r>
              <a:rPr lang="fr-CH" sz="2800" baseline="30000" dirty="0" smtClean="0"/>
              <a:t>33</a:t>
            </a:r>
            <a:r>
              <a:rPr lang="fr-CH" sz="2800" dirty="0" smtClean="0"/>
              <a:t>cm</a:t>
            </a:r>
            <a:r>
              <a:rPr lang="fr-CH" sz="2800" baseline="30000" dirty="0" smtClean="0"/>
              <a:t>-2</a:t>
            </a:r>
            <a:r>
              <a:rPr lang="fr-CH" sz="2800" dirty="0" smtClean="0"/>
              <a:t>s</a:t>
            </a:r>
            <a:r>
              <a:rPr lang="fr-CH" sz="2800" baseline="30000" dirty="0" smtClean="0"/>
              <a:t>-1</a:t>
            </a:r>
            <a:endParaRPr lang="en-GB" sz="2800" baseline="30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59540" y="4869200"/>
            <a:ext cx="669693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Back to back fills with 1092 bunches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840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Peak Luminosity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status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20-6-2011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70" y="836640"/>
            <a:ext cx="8242113" cy="592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9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02208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8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Weekly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status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20-6-2011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704850"/>
            <a:ext cx="7580313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6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LHCb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1" y="764630"/>
            <a:ext cx="9144000" cy="578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099293"/>
              </p:ext>
            </p:extLst>
          </p:nvPr>
        </p:nvGraphicFramePr>
        <p:xfrm>
          <a:off x="251400" y="1340710"/>
          <a:ext cx="8353160" cy="3962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98221"/>
                <a:gridCol w="235493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Integrated Luminosity to date (IR1-5/IR8)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1.06 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fb</a:t>
                      </a:r>
                      <a:r>
                        <a:rPr lang="en-GB" sz="200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0.36 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fb</a:t>
                      </a:r>
                      <a:r>
                        <a:rPr lang="en-GB" sz="200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GB" sz="20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Peak Stable Luminosity Delivered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1.26x10</a:t>
                      </a:r>
                      <a:r>
                        <a:rPr lang="en-GB" sz="2000" baseline="30000" dirty="0" smtClean="0"/>
                        <a:t>33 </a:t>
                      </a:r>
                      <a:r>
                        <a:rPr lang="en-GB" sz="2000" dirty="0" smtClean="0"/>
                        <a:t>cm</a:t>
                      </a:r>
                      <a:r>
                        <a:rPr lang="en-GB" sz="2000" baseline="30000" dirty="0" smtClean="0"/>
                        <a:t>-2</a:t>
                      </a:r>
                      <a:r>
                        <a:rPr lang="en-GB" sz="2000" dirty="0" smtClean="0"/>
                        <a:t>s</a:t>
                      </a:r>
                      <a:r>
                        <a:rPr lang="en-GB" sz="2000" baseline="30000" dirty="0" smtClean="0"/>
                        <a:t>-1</a:t>
                      </a:r>
                      <a:endParaRPr lang="en-GB" sz="2000" baseline="30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Maximum</a:t>
                      </a:r>
                      <a:r>
                        <a:rPr lang="en-GB" sz="2000" baseline="0" dirty="0" smtClean="0"/>
                        <a:t> number of bunches at 450 </a:t>
                      </a:r>
                      <a:r>
                        <a:rPr lang="en-GB" sz="2000" baseline="0" dirty="0" err="1" smtClean="0"/>
                        <a:t>GeV</a:t>
                      </a:r>
                      <a:r>
                        <a:rPr lang="en-GB" sz="2000" baseline="0" dirty="0" smtClean="0"/>
                        <a:t>/c</a:t>
                      </a:r>
                      <a:endParaRPr lang="en-GB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1308</a:t>
                      </a:r>
                      <a:endParaRPr lang="en-GB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Maximum</a:t>
                      </a:r>
                      <a:r>
                        <a:rPr lang="en-GB" sz="2000" baseline="0" dirty="0" smtClean="0"/>
                        <a:t> number of bunches in collision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1092</a:t>
                      </a:r>
                      <a:endParaRPr lang="en-GB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Maximum intensity in collision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1.3x10</a:t>
                      </a:r>
                      <a:r>
                        <a:rPr lang="en-GB" sz="2000" baseline="30000" dirty="0" smtClean="0"/>
                        <a:t>14 </a:t>
                      </a:r>
                      <a:r>
                        <a:rPr lang="en-GB" sz="2000" dirty="0" smtClean="0"/>
                        <a:t>p/beam</a:t>
                      </a:r>
                      <a:endParaRPr lang="en-GB" sz="2000" baseline="30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Maximum</a:t>
                      </a:r>
                      <a:r>
                        <a:rPr lang="en-GB" sz="2000" baseline="0" dirty="0" smtClean="0"/>
                        <a:t> stored energy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73 MJ/beam</a:t>
                      </a:r>
                      <a:endParaRPr lang="en-GB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Average bunch population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1.2x10</a:t>
                      </a:r>
                      <a:r>
                        <a:rPr lang="en-GB" sz="2000" baseline="30000" dirty="0" smtClean="0"/>
                        <a:t>11 </a:t>
                      </a:r>
                      <a:r>
                        <a:rPr lang="en-GB" sz="2000" dirty="0" smtClean="0"/>
                        <a:t>p</a:t>
                      </a:r>
                      <a:endParaRPr lang="en-GB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Emittance</a:t>
                      </a:r>
                      <a:r>
                        <a:rPr lang="en-GB" sz="2000" dirty="0" smtClean="0"/>
                        <a:t> in collision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~2.5 </a:t>
                      </a:r>
                      <a:r>
                        <a:rPr lang="en-GB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en-GB" sz="2000" dirty="0" smtClean="0"/>
                        <a:t>m</a:t>
                      </a:r>
                      <a:endParaRPr lang="en-GB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Maximum Luminosity Delivered in one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56 </a:t>
                      </a:r>
                      <a:r>
                        <a:rPr lang="en-GB" sz="2000" dirty="0" smtClean="0"/>
                        <a:t>pb</a:t>
                      </a:r>
                      <a:r>
                        <a:rPr lang="en-GB" sz="2000" baseline="30000" dirty="0" smtClean="0"/>
                        <a:t>-1</a:t>
                      </a:r>
                      <a:endParaRPr lang="en-GB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Maximum Luminosity Delivered in </a:t>
                      </a:r>
                      <a:r>
                        <a:rPr lang="en-GB" sz="2000" dirty="0" smtClean="0"/>
                        <a:t>one week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239 </a:t>
                      </a:r>
                      <a:r>
                        <a:rPr lang="en-US" sz="2000" dirty="0" smtClean="0"/>
                        <a:t>pb</a:t>
                      </a:r>
                      <a:r>
                        <a:rPr lang="en-US" sz="2000" baseline="30000" dirty="0" smtClean="0"/>
                        <a:t>-1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20-6-2011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00E2-7C3C-44DF-B819-3704051FCF21}" type="slidenum">
              <a:rPr lang="en-US" smtClean="0"/>
              <a:pPr/>
              <a:t>47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56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</a:t>
            </a:r>
            <a:r>
              <a:rPr lang="en-US" dirty="0" smtClean="0"/>
              <a:t>23 – the week before last!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status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20-6-2011</a:t>
            </a:r>
            <a:endParaRPr lang="en-US" dirty="0">
              <a:solidFill>
                <a:srgbClr val="00007D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419150"/>
              </p:ext>
            </p:extLst>
          </p:nvPr>
        </p:nvGraphicFramePr>
        <p:xfrm>
          <a:off x="179390" y="764630"/>
          <a:ext cx="8713210" cy="5262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642"/>
                <a:gridCol w="1742642"/>
                <a:gridCol w="1742642"/>
                <a:gridCol w="937080"/>
                <a:gridCol w="25482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Fill number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in stable beams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lumi</a:t>
                      </a:r>
                      <a:r>
                        <a:rPr lang="en-US" baseline="0" dirty="0" smtClean="0"/>
                        <a:t> [pb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]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 of dump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 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trip of RQ6.L2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Mon-Tues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14h21m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RTQX2.R1</a:t>
                      </a:r>
                      <a:r>
                        <a:rPr lang="en-US" baseline="0" dirty="0" smtClean="0"/>
                        <a:t> - FGC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Tue-Wed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1856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10h50m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Alice dipole trip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Wed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1858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Big UFO IP2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Wed-Thu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1859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3h56m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Electrical glitch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1862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11h12m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Trip RSQSX 400</a:t>
                      </a:r>
                      <a:r>
                        <a:rPr lang="en-US" baseline="0" dirty="0" smtClean="0"/>
                        <a:t> V PS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Thu</a:t>
                      </a:r>
                      <a:r>
                        <a:rPr lang="en-US" baseline="0" dirty="0" smtClean="0"/>
                        <a:t> - Sat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1863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9h43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PLC</a:t>
                      </a:r>
                      <a:r>
                        <a:rPr lang="en-US" baseline="0" dirty="0" smtClean="0"/>
                        <a:t> DFB-</a:t>
                      </a:r>
                      <a:r>
                        <a:rPr lang="en-US" baseline="0" dirty="0" err="1" smtClean="0"/>
                        <a:t>cryo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MS </a:t>
                      </a:r>
                      <a:r>
                        <a:rPr lang="en-US" dirty="0" smtClean="0"/>
                        <a:t>L1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</a:t>
                      </a:r>
                      <a:r>
                        <a:rPr lang="en-US" baseline="0" dirty="0" smtClean="0"/>
                        <a:t> - Sun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6h48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D2.L1 bus bar quench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r>
                        <a:rPr lang="en-US" baseline="0" dirty="0" smtClean="0"/>
                        <a:t> - Mon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13h36m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Collimator controls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1866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GB" dirty="0" smtClean="0"/>
                        <a:t>Total Voltage </a:t>
                      </a:r>
                      <a:r>
                        <a:rPr lang="en-GB" dirty="0" err="1" smtClean="0"/>
                        <a:t>Intlk</a:t>
                      </a:r>
                      <a:r>
                        <a:rPr lang="en-GB" dirty="0" smtClean="0"/>
                        <a:t> B1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 14</a:t>
                      </a:r>
                      <a:r>
                        <a:rPr lang="en-US" baseline="30000" dirty="0" smtClean="0"/>
                        <a:t>th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1867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8h14m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RF module trip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2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Week 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status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20-6-2011</a:t>
            </a:r>
            <a:endParaRPr lang="en-US">
              <a:solidFill>
                <a:srgbClr val="00007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00" y="836640"/>
            <a:ext cx="7128990" cy="56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9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- reminder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485971"/>
              </p:ext>
            </p:extLst>
          </p:nvPr>
        </p:nvGraphicFramePr>
        <p:xfrm>
          <a:off x="539440" y="836640"/>
          <a:ext cx="5864225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6" name="Equation" r:id="rId3" imgW="1663700" imgH="457200" progId="Equation.3">
                  <p:embed/>
                </p:oleObj>
              </mc:Choice>
              <mc:Fallback>
                <p:oleObj name="Equation" r:id="rId3" imgW="1663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40" y="836640"/>
                        <a:ext cx="5864225" cy="161131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830842"/>
              </p:ext>
            </p:extLst>
          </p:nvPr>
        </p:nvGraphicFramePr>
        <p:xfrm>
          <a:off x="827480" y="2852920"/>
          <a:ext cx="6768940" cy="3540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8141"/>
                <a:gridCol w="57607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</a:t>
                      </a:r>
                      <a:endParaRPr lang="en-US" sz="2000" dirty="0"/>
                    </a:p>
                  </a:txBody>
                  <a:tcPr>
                    <a:solidFill>
                      <a:srgbClr val="DEB6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particles per bunch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</a:t>
                      </a:r>
                      <a:r>
                        <a:rPr lang="en-US" sz="2000" baseline="-25000" dirty="0" smtClean="0"/>
                        <a:t>b</a:t>
                      </a:r>
                      <a:endParaRPr lang="en-US" sz="2000" baseline="-25000" dirty="0"/>
                    </a:p>
                  </a:txBody>
                  <a:tcPr>
                    <a:solidFill>
                      <a:srgbClr val="DEB6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bunches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</a:t>
                      </a:r>
                      <a:endParaRPr lang="en-US" sz="2000" dirty="0"/>
                    </a:p>
                  </a:txBody>
                  <a:tcPr>
                    <a:solidFill>
                      <a:srgbClr val="DEB6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Revolution frequency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rgbClr val="DEB6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 size at interaction point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</a:t>
                      </a:r>
                      <a:endParaRPr lang="en-US" sz="2000" dirty="0"/>
                    </a:p>
                  </a:txBody>
                  <a:tcPr>
                    <a:solidFill>
                      <a:srgbClr val="DEB6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Reduction</a:t>
                      </a:r>
                      <a:r>
                        <a:rPr lang="en-US" baseline="0" dirty="0" smtClean="0"/>
                        <a:t> factor due to crossing angle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rgbClr val="DEB6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Emittance</a:t>
                      </a:r>
                      <a:r>
                        <a:rPr lang="en-US" baseline="0" dirty="0" smtClean="0"/>
                        <a:t> – area in phase space occupied by beam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rgbClr val="DEB6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r>
                        <a:rPr lang="en-US" baseline="0" dirty="0" smtClean="0"/>
                        <a:t> normalized emittance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rgbClr val="DEB6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Beta function at IP – defines beam</a:t>
                      </a:r>
                      <a:r>
                        <a:rPr lang="en-US" baseline="0" dirty="0" smtClean="0"/>
                        <a:t> envelope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Screen shot 2011-06-19 at 3.53.5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0" y="5229250"/>
            <a:ext cx="168851" cy="288040"/>
          </a:xfrm>
          <a:prstGeom prst="rect">
            <a:avLst/>
          </a:prstGeom>
        </p:spPr>
      </p:pic>
      <p:pic>
        <p:nvPicPr>
          <p:cNvPr id="10" name="Picture 9" descr="Screen shot 2011-06-19 at 3.53.2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0" y="5589300"/>
            <a:ext cx="288040" cy="360050"/>
          </a:xfrm>
          <a:prstGeom prst="rect">
            <a:avLst/>
          </a:prstGeom>
        </p:spPr>
      </p:pic>
      <p:pic>
        <p:nvPicPr>
          <p:cNvPr id="12" name="Picture 11" descr="Screen shot 2011-06-19 at 3.52.4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0" y="4437140"/>
            <a:ext cx="389510" cy="365662"/>
          </a:xfrm>
          <a:prstGeom prst="rect">
            <a:avLst/>
          </a:prstGeom>
        </p:spPr>
      </p:pic>
      <p:pic>
        <p:nvPicPr>
          <p:cNvPr id="13" name="Picture 12" descr="Screen shot 2011-06-19 at 3.56.12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0" y="6021360"/>
            <a:ext cx="288040" cy="363479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403500"/>
              </p:ext>
            </p:extLst>
          </p:nvPr>
        </p:nvGraphicFramePr>
        <p:xfrm>
          <a:off x="6732300" y="1268700"/>
          <a:ext cx="1769616" cy="73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7" name="Equation" r:id="rId9" imgW="673100" imgH="279400" progId="Equation.3">
                  <p:embed/>
                </p:oleObj>
              </mc:Choice>
              <mc:Fallback>
                <p:oleObj name="Equation" r:id="rId9" imgW="673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32300" y="1268700"/>
                        <a:ext cx="1769616" cy="734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692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Week 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status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20-6-2011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3" y="1133475"/>
            <a:ext cx="6923087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1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not always easy!  A day in June.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1550" b="29102"/>
          <a:stretch/>
        </p:blipFill>
        <p:spPr>
          <a:xfrm>
            <a:off x="0" y="3717040"/>
            <a:ext cx="9160381" cy="201628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status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20-6-2011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7696455">
            <a:off x="6869714" y="2094267"/>
            <a:ext cx="2793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7D"/>
                </a:solidFill>
                <a:latin typeface="Arial" charset="0"/>
              </a:rPr>
              <a:t>Collimator temperature</a:t>
            </a:r>
            <a:endParaRPr lang="en-US" sz="2000" dirty="0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7696455">
            <a:off x="6565801" y="292805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7D"/>
                </a:solidFill>
                <a:latin typeface="Arial" charset="0"/>
              </a:rPr>
              <a:t>RF arc</a:t>
            </a:r>
            <a:endParaRPr lang="en-US" sz="2000" dirty="0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7696455">
            <a:off x="4492385" y="2161038"/>
            <a:ext cx="2645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7D"/>
                </a:solidFill>
                <a:latin typeface="Arial" charset="0"/>
              </a:rPr>
              <a:t>QPS noise </a:t>
            </a:r>
            <a:r>
              <a:rPr lang="en-US" sz="2000" dirty="0" smtClean="0">
                <a:solidFill>
                  <a:srgbClr val="00007D"/>
                </a:solidFill>
                <a:latin typeface="Arial" charset="0"/>
                <a:sym typeface="Wingdings"/>
              </a:rPr>
              <a:t> quench</a:t>
            </a:r>
            <a:endParaRPr lang="en-US" sz="2000" dirty="0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7696455">
            <a:off x="3756154" y="2775585"/>
            <a:ext cx="1196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7D"/>
                </a:solidFill>
                <a:latin typeface="Arial" charset="0"/>
              </a:rPr>
              <a:t>UFO IR2</a:t>
            </a:r>
            <a:endParaRPr lang="en-US" sz="2000" dirty="0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7696455">
            <a:off x="202181" y="2720170"/>
            <a:ext cx="125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dirty="0" err="1" smtClean="0">
                <a:solidFill>
                  <a:srgbClr val="00007D"/>
                </a:solidFill>
                <a:latin typeface="Arial" charset="0"/>
              </a:rPr>
              <a:t>Cryo</a:t>
            </a:r>
            <a:r>
              <a:rPr lang="en-US" sz="2000" dirty="0" smtClean="0">
                <a:solidFill>
                  <a:srgbClr val="00007D"/>
                </a:solidFill>
                <a:latin typeface="Arial" charset="0"/>
              </a:rPr>
              <a:t> S56</a:t>
            </a:r>
            <a:endParaRPr lang="en-US" sz="2000" dirty="0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7696455">
            <a:off x="1870504" y="2729580"/>
            <a:ext cx="125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dirty="0" err="1" smtClean="0">
                <a:solidFill>
                  <a:srgbClr val="00007D"/>
                </a:solidFill>
                <a:latin typeface="Arial" charset="0"/>
              </a:rPr>
              <a:t>Cryo</a:t>
            </a:r>
            <a:r>
              <a:rPr lang="en-US" sz="2000" dirty="0" smtClean="0">
                <a:solidFill>
                  <a:srgbClr val="00007D"/>
                </a:solidFill>
                <a:latin typeface="Arial" charset="0"/>
              </a:rPr>
              <a:t> S34</a:t>
            </a:r>
            <a:endParaRPr lang="en-US" sz="2000" dirty="0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7696455">
            <a:off x="767167" y="2003162"/>
            <a:ext cx="2828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7D"/>
                </a:solidFill>
                <a:latin typeface="Arial" charset="0"/>
              </a:rPr>
              <a:t>Injection </a:t>
            </a:r>
            <a:r>
              <a:rPr lang="en-US" sz="1400" dirty="0" smtClean="0">
                <a:solidFill>
                  <a:srgbClr val="00007D"/>
                </a:solidFill>
                <a:latin typeface="Arial" charset="0"/>
              </a:rPr>
              <a:t>preparation for 144b</a:t>
            </a:r>
            <a:endParaRPr lang="en-US" sz="1400" dirty="0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51900" y="6021360"/>
            <a:ext cx="4248590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And let’s not mention last week.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3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for 2011 (protons)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79512" y="990601"/>
            <a:ext cx="4536504" cy="301446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110 more days </a:t>
            </a:r>
            <a:r>
              <a:rPr lang="en-US" sz="2000" dirty="0" smtClean="0"/>
              <a:t>at &gt;10</a:t>
            </a:r>
            <a:r>
              <a:rPr lang="en-US" sz="2000" baseline="30000" dirty="0" smtClean="0"/>
              <a:t>33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and an efficiency for </a:t>
            </a:r>
            <a:r>
              <a:rPr lang="en-US" sz="2000" dirty="0" smtClean="0"/>
              <a:t>physics </a:t>
            </a:r>
            <a:r>
              <a:rPr lang="en-US" sz="2000" dirty="0" smtClean="0"/>
              <a:t>(</a:t>
            </a:r>
            <a:r>
              <a:rPr lang="en-US" sz="2000" dirty="0" err="1" smtClean="0"/>
              <a:t>Hubner</a:t>
            </a:r>
            <a:r>
              <a:rPr lang="en-US" sz="2000" dirty="0" smtClean="0"/>
              <a:t> factor) of 0.2 gives </a:t>
            </a:r>
            <a:r>
              <a:rPr lang="en-US" sz="2000" dirty="0" smtClean="0">
                <a:solidFill>
                  <a:srgbClr val="FF0000"/>
                </a:solidFill>
              </a:rPr>
              <a:t>anoth</a:t>
            </a:r>
            <a:r>
              <a:rPr lang="en-US" sz="2000" dirty="0" smtClean="0">
                <a:solidFill>
                  <a:srgbClr val="FF0000"/>
                </a:solidFill>
              </a:rPr>
              <a:t>er </a:t>
            </a:r>
            <a:r>
              <a:rPr lang="en-US" sz="2000" dirty="0" smtClean="0">
                <a:solidFill>
                  <a:srgbClr val="FF0000"/>
                </a:solidFill>
              </a:rPr>
              <a:t>2 to 3 </a:t>
            </a:r>
            <a:r>
              <a:rPr lang="en-US" sz="2000" dirty="0" smtClean="0">
                <a:solidFill>
                  <a:srgbClr val="FF0000"/>
                </a:solidFill>
              </a:rPr>
              <a:t>fb</a:t>
            </a:r>
            <a:r>
              <a:rPr lang="en-US" sz="2000" baseline="30000" dirty="0" smtClean="0">
                <a:solidFill>
                  <a:srgbClr val="FF0000"/>
                </a:solidFill>
              </a:rPr>
              <a:t>-1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Main </a:t>
            </a:r>
            <a:r>
              <a:rPr lang="en-US" sz="2000" dirty="0" smtClean="0"/>
              <a:t>known unknowns: </a:t>
            </a:r>
            <a:r>
              <a:rPr lang="en-US" sz="2000" dirty="0" smtClean="0"/>
              <a:t>UFOs and </a:t>
            </a:r>
            <a:r>
              <a:rPr lang="en-US" sz="2000" dirty="0" smtClean="0"/>
              <a:t>SEU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20-6-2011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E2B3-E854-4C29-8681-F630C3A968EA}" type="slidenum">
              <a:rPr lang="en-US" smtClean="0"/>
              <a:pPr/>
              <a:t>52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980728"/>
            <a:ext cx="4299656" cy="255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470" y="4365130"/>
            <a:ext cx="7345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 ns studies to come during MDs (to sort out injection and beam stability issues) and possibly an operational development period to validate scrubbing and future operation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3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for 2011 (</a:t>
            </a:r>
            <a:r>
              <a:rPr lang="en-US" dirty="0" err="1" smtClean="0"/>
              <a:t>Pb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430" y="1412720"/>
            <a:ext cx="8229600" cy="466120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Number of bunches vs. </a:t>
            </a:r>
            <a:r>
              <a:rPr lang="en-US" sz="2000" dirty="0" smtClean="0"/>
              <a:t>bunch </a:t>
            </a:r>
            <a:r>
              <a:rPr lang="en-US" sz="2000" dirty="0" smtClean="0"/>
              <a:t>population</a:t>
            </a:r>
          </a:p>
          <a:p>
            <a:pPr lvl="1"/>
            <a:r>
              <a:rPr lang="en-US" sz="1800" dirty="0" smtClean="0"/>
              <a:t>Possibility to reach 540 bunches but likely limited to nominal bunch population</a:t>
            </a:r>
          </a:p>
          <a:p>
            <a:pPr lvl="1">
              <a:buNone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Optics</a:t>
            </a:r>
          </a:p>
          <a:p>
            <a:pPr lvl="1"/>
            <a:r>
              <a:rPr lang="en-US" sz="1800" dirty="0" smtClean="0"/>
              <a:t>Take over ATLAS and CMS </a:t>
            </a:r>
            <a:r>
              <a:rPr lang="el-GR" sz="1800" dirty="0" smtClean="0"/>
              <a:t>β</a:t>
            </a:r>
            <a:r>
              <a:rPr lang="en-US" sz="1800" dirty="0" smtClean="0"/>
              <a:t>* from </a:t>
            </a:r>
            <a:r>
              <a:rPr lang="en-US" sz="1800" dirty="0" smtClean="0"/>
              <a:t>protons</a:t>
            </a:r>
            <a:endParaRPr lang="en-US" sz="1600" dirty="0" smtClean="0"/>
          </a:p>
          <a:p>
            <a:pPr lvl="1"/>
            <a:r>
              <a:rPr lang="en-US" sz="1800" dirty="0" smtClean="0"/>
              <a:t>Squeeze ALICE to same value </a:t>
            </a:r>
            <a:r>
              <a:rPr lang="el-GR" sz="1800" dirty="0" smtClean="0"/>
              <a:t>β</a:t>
            </a:r>
            <a:r>
              <a:rPr lang="en-US" sz="1800" dirty="0" smtClean="0"/>
              <a:t>*= 1.5 </a:t>
            </a:r>
            <a:r>
              <a:rPr lang="en-US" sz="1800" dirty="0" smtClean="0"/>
              <a:t>m  - </a:t>
            </a:r>
            <a:r>
              <a:rPr lang="en-US" sz="1600" dirty="0" smtClean="0"/>
              <a:t>2 </a:t>
            </a:r>
            <a:r>
              <a:rPr lang="en-US" sz="1600" dirty="0" smtClean="0"/>
              <a:t>days </a:t>
            </a:r>
            <a:r>
              <a:rPr lang="en-US" sz="1600" dirty="0" smtClean="0"/>
              <a:t>setup</a:t>
            </a:r>
          </a:p>
          <a:p>
            <a:pPr lvl="2"/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Could reach peak luminosities in the range of </a:t>
            </a:r>
            <a:r>
              <a:rPr lang="en-US" sz="2000" dirty="0" smtClean="0"/>
              <a:t>1 to 1.4</a:t>
            </a:r>
            <a:r>
              <a:rPr lang="en-US" sz="2000" dirty="0" smtClean="0"/>
              <a:t>×10</a:t>
            </a:r>
            <a:r>
              <a:rPr lang="en-US" sz="2000" baseline="30000" dirty="0" smtClean="0"/>
              <a:t>26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and integrate 30 to 50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b</a:t>
            </a:r>
            <a:r>
              <a:rPr lang="en-US" sz="2000" baseline="30000" dirty="0" smtClean="0"/>
              <a:t>-1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Short run more sensitive to any prolonged machine </a:t>
            </a:r>
            <a:r>
              <a:rPr lang="en-US" sz="2000" dirty="0" smtClean="0"/>
              <a:t>problems</a:t>
            </a:r>
            <a:endParaRPr lang="en-US" sz="2000" dirty="0" smtClean="0"/>
          </a:p>
          <a:p>
            <a:pPr lvl="2"/>
            <a:endParaRPr lang="en-US" sz="1600" dirty="0" smtClean="0"/>
          </a:p>
          <a:p>
            <a:endParaRPr lang="en-US" sz="20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20-6-2011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00E2-7C3C-44DF-B819-3704051FCF21}" type="slidenum">
              <a:rPr lang="en-US" smtClean="0"/>
              <a:pPr/>
              <a:t>53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GB" dirty="0"/>
          </a:p>
        </p:txBody>
      </p:sp>
      <p:pic>
        <p:nvPicPr>
          <p:cNvPr id="11" name="Picture 1" descr="Z:\PPOINT\2011\ion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90" y="620610"/>
            <a:ext cx="2831358" cy="819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46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p-</a:t>
            </a:r>
            <a:r>
              <a:rPr lang="en-US" dirty="0" err="1" smtClean="0"/>
              <a:t>Pb</a:t>
            </a:r>
            <a:r>
              <a:rPr lang="en-US" dirty="0" smtClean="0"/>
              <a:t> in 2011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3650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Important to resolve uncertainties regarding feasibility, </a:t>
            </a:r>
            <a:r>
              <a:rPr lang="en-US" dirty="0" err="1" smtClean="0"/>
              <a:t>Pb</a:t>
            </a:r>
            <a:r>
              <a:rPr lang="en-US" dirty="0" smtClean="0"/>
              <a:t> intensity limit from unequal revolution frequencies at injection, ramp</a:t>
            </a:r>
          </a:p>
          <a:p>
            <a:pPr lvl="1"/>
            <a:r>
              <a:rPr lang="en-US" dirty="0" smtClean="0"/>
              <a:t>Modulation of long-range beam-</a:t>
            </a:r>
            <a:r>
              <a:rPr lang="en-US" dirty="0" smtClean="0"/>
              <a:t>beam, </a:t>
            </a:r>
            <a:r>
              <a:rPr lang="en-US" dirty="0" smtClean="0"/>
              <a:t>transverse feedback, tune-control …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Crucial questions are related to injection and ramping</a:t>
            </a:r>
          </a:p>
          <a:p>
            <a:pPr lvl="1"/>
            <a:r>
              <a:rPr lang="en-US" dirty="0" smtClean="0"/>
              <a:t>Effects of protons (say 10% of nominal) on one </a:t>
            </a:r>
            <a:r>
              <a:rPr lang="en-US" dirty="0" err="1" smtClean="0"/>
              <a:t>Pb</a:t>
            </a:r>
            <a:r>
              <a:rPr lang="en-US" dirty="0" smtClean="0"/>
              <a:t> bunch </a:t>
            </a:r>
          </a:p>
          <a:p>
            <a:pPr lvl="1"/>
            <a:r>
              <a:rPr lang="en-US" dirty="0" smtClean="0"/>
              <a:t>Inject few </a:t>
            </a:r>
            <a:r>
              <a:rPr lang="en-US" dirty="0" err="1" smtClean="0"/>
              <a:t>Pb</a:t>
            </a:r>
            <a:r>
              <a:rPr lang="en-US" dirty="0" smtClean="0"/>
              <a:t> bunches against some convenient p filling scheme </a:t>
            </a:r>
          </a:p>
          <a:p>
            <a:pPr lvl="1"/>
            <a:r>
              <a:rPr lang="en-US" dirty="0" smtClean="0"/>
              <a:t>Possible in 2011 </a:t>
            </a:r>
            <a:r>
              <a:rPr lang="en-US" dirty="0" smtClean="0"/>
              <a:t>(OK </a:t>
            </a:r>
            <a:r>
              <a:rPr lang="en-US" dirty="0" smtClean="0"/>
              <a:t>in 2012)</a:t>
            </a:r>
          </a:p>
          <a:p>
            <a:pPr lvl="1"/>
            <a:r>
              <a:rPr lang="en-US" dirty="0" smtClean="0"/>
              <a:t>Detailed planning of MD being worked out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049" name="Picture 1" descr="Z:\PPOINT\2011\p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790" y="692620"/>
            <a:ext cx="2456485" cy="969184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20-6-2011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00E2-7C3C-44DF-B819-3704051FCF21}" type="slidenum">
              <a:rPr lang="en-US" smtClean="0"/>
              <a:pPr/>
              <a:t>54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96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Physics data-taking until end of </a:t>
            </a:r>
            <a:r>
              <a:rPr lang="en-US" dirty="0" smtClean="0"/>
              <a:t>2012</a:t>
            </a:r>
          </a:p>
          <a:p>
            <a:r>
              <a:rPr lang="en-US" dirty="0"/>
              <a:t>Following measurements of the copper stabilizers resistances during the Christmas stop, we will re-evaluate the maximum energy for 2012 (Chamonix 2012)</a:t>
            </a:r>
          </a:p>
          <a:p>
            <a:r>
              <a:rPr lang="en-US" dirty="0" smtClean="0"/>
              <a:t>Baseline is probably 50 ns</a:t>
            </a:r>
          </a:p>
          <a:p>
            <a:pPr lvl="1"/>
            <a:r>
              <a:rPr lang="en-US" dirty="0" smtClean="0"/>
              <a:t>Better emittances from injectors with potential to push lower, better </a:t>
            </a:r>
            <a:r>
              <a:rPr lang="en-US" dirty="0"/>
              <a:t>performance for a given total beam </a:t>
            </a:r>
            <a:r>
              <a:rPr lang="en-US" dirty="0" smtClean="0"/>
              <a:t>intensity</a:t>
            </a:r>
          </a:p>
          <a:p>
            <a:pPr lvl="1"/>
            <a:r>
              <a:rPr lang="en-US" dirty="0" smtClean="0"/>
              <a:t>Possible to push up bunch intensity</a:t>
            </a:r>
          </a:p>
          <a:p>
            <a:pPr lvl="1"/>
            <a:r>
              <a:rPr lang="en-US" dirty="0" smtClean="0"/>
              <a:t>But first see what 25 ns brings…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9490" y="5373270"/>
            <a:ext cx="756105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up making predictions of integrated luminosity!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980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30929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LHC is a beautiful </a:t>
            </a:r>
            <a:r>
              <a:rPr lang="en-US" dirty="0">
                <a:solidFill>
                  <a:srgbClr val="FF0000"/>
                </a:solidFill>
              </a:rPr>
              <a:t>machine (although some times temperamental</a:t>
            </a:r>
            <a:r>
              <a:rPr lang="en-US" dirty="0" smtClean="0">
                <a:solidFill>
                  <a:srgbClr val="FF0000"/>
                </a:solidFill>
              </a:rPr>
              <a:t>) – a real testament to those that built it.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High intensity was known to require more careful control of the machine parameters and to potentially bring a host of other issues into play</a:t>
            </a:r>
          </a:p>
          <a:p>
            <a:pPr lvl="1"/>
            <a:r>
              <a:rPr lang="en-US" dirty="0"/>
              <a:t>Work very much in progress</a:t>
            </a:r>
          </a:p>
          <a:p>
            <a:r>
              <a:rPr lang="en-US" dirty="0"/>
              <a:t>50 ns has proven to be a good choice </a:t>
            </a:r>
            <a:r>
              <a:rPr lang="en-US" dirty="0" smtClean="0"/>
              <a:t>- more </a:t>
            </a:r>
            <a:r>
              <a:rPr lang="en-US" dirty="0"/>
              <a:t>potential</a:t>
            </a:r>
          </a:p>
          <a:p>
            <a:r>
              <a:rPr lang="en-US" dirty="0"/>
              <a:t>&gt; 1 fb-1 delivered to ATLAS and CMS </a:t>
            </a:r>
          </a:p>
          <a:p>
            <a:r>
              <a:rPr lang="en-US" dirty="0"/>
              <a:t>~0.36 fb-1 delivered to LHCb </a:t>
            </a:r>
          </a:p>
          <a:p>
            <a:r>
              <a:rPr lang="en-US" dirty="0"/>
              <a:t>How much higher in peak luminosity we can go for ATLAS and CMS will depend on extent of UFOs, SEUs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Aiming for 1380 bunches…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2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420" y="980660"/>
            <a:ext cx="8229600" cy="3168440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ay </a:t>
            </a:r>
            <a:r>
              <a:rPr lang="en-US" dirty="0" smtClean="0"/>
              <a:t>the foundations for 2011 and the delivery of 1 fb</a:t>
            </a:r>
            <a:r>
              <a:rPr lang="en-US" baseline="30000" dirty="0" smtClean="0"/>
              <a:t>-1</a:t>
            </a:r>
            <a:r>
              <a:rPr lang="en-US" dirty="0" smtClean="0"/>
              <a:t>. Peak luminosity target 1x10</a:t>
            </a:r>
            <a:r>
              <a:rPr lang="en-US" baseline="30000" dirty="0" smtClean="0"/>
              <a:t>32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Gain solid operational experience of injecting, ramping, squeezing and establishing stable beams</a:t>
            </a:r>
          </a:p>
          <a:p>
            <a:r>
              <a:rPr lang="en-US" dirty="0"/>
              <a:t>S</a:t>
            </a:r>
            <a:r>
              <a:rPr lang="en-US" dirty="0" smtClean="0"/>
              <a:t>teady running at or around 1 MJ for an extended period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safe, phased increase in </a:t>
            </a:r>
            <a:r>
              <a:rPr lang="en-US" dirty="0" smtClean="0">
                <a:solidFill>
                  <a:srgbClr val="FF0000"/>
                </a:solidFill>
              </a:rPr>
              <a:t>intensity up to around 30 MJ per beam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– main aims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50" y="4581160"/>
            <a:ext cx="69215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3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parameters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250394"/>
              </p:ext>
            </p:extLst>
          </p:nvPr>
        </p:nvGraphicFramePr>
        <p:xfrm>
          <a:off x="539440" y="836640"/>
          <a:ext cx="7921101" cy="5362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367"/>
                <a:gridCol w="2640367"/>
                <a:gridCol w="2640367"/>
              </a:tblGrid>
              <a:tr h="360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/>
                </a:tc>
              </a:tr>
              <a:tr h="45671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Energy [TeV]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 </a:t>
                      </a:r>
                      <a:endParaRPr lang="en-US" sz="2000" dirty="0"/>
                    </a:p>
                  </a:txBody>
                  <a:tcPr anchor="ctr"/>
                </a:tc>
              </a:tr>
              <a:tr h="55051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beta* [m]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3.5, 3.5, 3.5, 3.5</a:t>
                      </a:r>
                      <a:r>
                        <a:rPr lang="en-US" sz="2000" dirty="0" smtClean="0"/>
                        <a:t>  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0.55, 10, 0.55, </a:t>
                      </a:r>
                      <a:r>
                        <a:rPr lang="en-US" sz="2000" baseline="0" dirty="0" smtClean="0"/>
                        <a:t>10</a:t>
                      </a:r>
                      <a:endParaRPr lang="en-US" sz="2000" dirty="0"/>
                    </a:p>
                  </a:txBody>
                  <a:tcPr anchor="ctr"/>
                </a:tc>
              </a:tr>
              <a:tr h="58633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Emittance [</a:t>
                      </a:r>
                      <a:r>
                        <a:rPr lang="en-US" sz="2000" dirty="0" err="1" smtClean="0"/>
                        <a:t>mm.mrad</a:t>
                      </a:r>
                      <a:r>
                        <a:rPr lang="en-US" sz="2000" dirty="0" smtClean="0"/>
                        <a:t>]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2.0 – 3.5  start of fill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3.75 </a:t>
                      </a:r>
                      <a:endParaRPr lang="en-US" sz="2000" dirty="0"/>
                    </a:p>
                  </a:txBody>
                  <a:tcPr anchor="ctr"/>
                </a:tc>
              </a:tr>
              <a:tr h="86746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Transverse</a:t>
                      </a:r>
                      <a:r>
                        <a:rPr lang="en-US" sz="2000" baseline="0" dirty="0" smtClean="0"/>
                        <a:t> beam size at IP [microns]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~60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16.7 </a:t>
                      </a:r>
                      <a:endParaRPr lang="en-US" sz="2000" dirty="0"/>
                    </a:p>
                  </a:txBody>
                  <a:tcPr anchor="ctr"/>
                </a:tc>
              </a:tr>
              <a:tr h="5576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Bunch </a:t>
                      </a:r>
                      <a:r>
                        <a:rPr lang="en-US" sz="2000" dirty="0" smtClean="0"/>
                        <a:t>intensity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1.2e11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1.15e11</a:t>
                      </a:r>
                      <a:endParaRPr lang="en-US" sz="2000" dirty="0"/>
                    </a:p>
                  </a:txBody>
                  <a:tcPr anchor="ctr"/>
                </a:tc>
              </a:tr>
              <a:tr h="82331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</a:t>
                      </a:r>
                      <a:r>
                        <a:rPr lang="en-US" sz="2000" baseline="0" dirty="0" smtClean="0"/>
                        <a:t> of</a:t>
                      </a:r>
                      <a:r>
                        <a:rPr lang="en-US" sz="2000" dirty="0" smtClean="0"/>
                        <a:t> bunches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368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348 collisions/IP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2808</a:t>
                      </a:r>
                      <a:endParaRPr lang="en-US" sz="2000" dirty="0"/>
                    </a:p>
                  </a:txBody>
                  <a:tcPr anchor="ctr"/>
                </a:tc>
              </a:tr>
              <a:tr h="45409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Stored</a:t>
                      </a:r>
                      <a:r>
                        <a:rPr lang="en-US" sz="2000" baseline="0" dirty="0" smtClean="0"/>
                        <a:t> energy [MJ]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360</a:t>
                      </a:r>
                      <a:endParaRPr lang="en-US" sz="2000" dirty="0"/>
                    </a:p>
                  </a:txBody>
                  <a:tcPr anchor="ctr"/>
                </a:tc>
              </a:tr>
              <a:tr h="68153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Peak luminosity</a:t>
                      </a:r>
                    </a:p>
                    <a:p>
                      <a:r>
                        <a:rPr lang="en-US" sz="2000" dirty="0" smtClean="0"/>
                        <a:t>[cm</a:t>
                      </a:r>
                      <a:r>
                        <a:rPr lang="en-US" sz="2000" baseline="30000" dirty="0" smtClean="0"/>
                        <a:t>-2</a:t>
                      </a:r>
                      <a:r>
                        <a:rPr lang="en-US" sz="2000" dirty="0" smtClean="0"/>
                        <a:t>s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dirty="0" smtClean="0"/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2e32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1e34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5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smtClean="0">
                <a:solidFill>
                  <a:srgbClr val="CC00FF"/>
                </a:solidFill>
              </a:rPr>
              <a:t>Luminosity: 3 running periods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fld id="{6EFD373A-ADE1-41D3-B781-AC9B826D2D9F}" type="slidenum">
              <a:rPr lang="en-US"/>
              <a:pPr algn="l">
                <a:defRPr/>
              </a:pPr>
              <a:t>8</a:t>
            </a:fld>
            <a:endParaRPr lang="en-US"/>
          </a:p>
        </p:txBody>
      </p:sp>
      <p:pic>
        <p:nvPicPr>
          <p:cNvPr id="12185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" y="776288"/>
            <a:ext cx="697547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5665788" y="1885950"/>
            <a:ext cx="1455737" cy="2093913"/>
            <a:chOff x="0" y="0"/>
            <a:chExt cx="1303" cy="1876"/>
          </a:xfrm>
        </p:grpSpPr>
        <p:sp>
          <p:nvSpPr>
            <p:cNvPr id="121874" name="AutoShape 4"/>
            <p:cNvSpPr>
              <a:spLocks/>
            </p:cNvSpPr>
            <p:nvPr/>
          </p:nvSpPr>
          <p:spPr bwMode="auto">
            <a:xfrm rot="3751534">
              <a:off x="-239" y="530"/>
              <a:ext cx="1374" cy="296"/>
            </a:xfrm>
            <a:prstGeom prst="leftArrow">
              <a:avLst>
                <a:gd name="adj1" fmla="val 22398"/>
                <a:gd name="adj2" fmla="val 34298"/>
              </a:avLst>
            </a:prstGeom>
            <a:solidFill>
              <a:srgbClr val="9999FF"/>
            </a:solidFill>
            <a:ln w="12700">
              <a:solidFill>
                <a:srgbClr val="0000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21875" name="Rectangle 5"/>
            <p:cNvSpPr>
              <a:spLocks/>
            </p:cNvSpPr>
            <p:nvPr/>
          </p:nvSpPr>
          <p:spPr bwMode="auto">
            <a:xfrm>
              <a:off x="533" y="1346"/>
              <a:ext cx="770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>
                <a:spcBef>
                  <a:spcPts val="850"/>
                </a:spcBef>
              </a:pPr>
              <a:r>
                <a:rPr lang="en-US" sz="1500">
                  <a:solidFill>
                    <a:srgbClr val="00007D"/>
                  </a:solidFill>
                  <a:latin typeface="Helvetica" pitchFamily="34" charset="0"/>
                  <a:ea typeface="ＭＳ Ｐゴシック"/>
                  <a:cs typeface="Helvetica" pitchFamily="34" charset="0"/>
                  <a:sym typeface="Helvetica" pitchFamily="34" charset="0"/>
                </a:rPr>
                <a:t>Bunch trains</a:t>
              </a:r>
            </a:p>
          </p:txBody>
        </p:sp>
      </p:grpSp>
      <p:grpSp>
        <p:nvGrpSpPr>
          <p:cNvPr id="36870" name="Group 6"/>
          <p:cNvGrpSpPr>
            <a:grpSpLocks/>
          </p:cNvGrpSpPr>
          <p:nvPr/>
        </p:nvGrpSpPr>
        <p:grpSpPr bwMode="auto">
          <a:xfrm>
            <a:off x="3479800" y="3186113"/>
            <a:ext cx="2222500" cy="2068512"/>
            <a:chOff x="0" y="0"/>
            <a:chExt cx="1990" cy="1853"/>
          </a:xfrm>
        </p:grpSpPr>
        <p:sp>
          <p:nvSpPr>
            <p:cNvPr id="121872" name="Rectangle 7"/>
            <p:cNvSpPr>
              <a:spLocks/>
            </p:cNvSpPr>
            <p:nvPr/>
          </p:nvSpPr>
          <p:spPr bwMode="auto">
            <a:xfrm>
              <a:off x="726" y="1261"/>
              <a:ext cx="1264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>
                <a:spcBef>
                  <a:spcPts val="850"/>
                </a:spcBef>
              </a:pPr>
              <a:r>
                <a:rPr lang="en-US" sz="1500">
                  <a:solidFill>
                    <a:srgbClr val="00007D"/>
                  </a:solidFill>
                  <a:latin typeface="Helvetica" pitchFamily="34" charset="0"/>
                  <a:ea typeface="ＭＳ Ｐゴシック"/>
                  <a:cs typeface="Helvetica" pitchFamily="34" charset="0"/>
                  <a:sym typeface="Helvetica" pitchFamily="34" charset="0"/>
                </a:rPr>
                <a:t>Nominal bunch commissioning</a:t>
              </a:r>
            </a:p>
          </p:txBody>
        </p:sp>
        <p:sp>
          <p:nvSpPr>
            <p:cNvPr id="121873" name="AutoShape 8"/>
            <p:cNvSpPr>
              <a:spLocks/>
            </p:cNvSpPr>
            <p:nvPr/>
          </p:nvSpPr>
          <p:spPr bwMode="auto">
            <a:xfrm rot="3211848">
              <a:off x="-160" y="493"/>
              <a:ext cx="1374" cy="296"/>
            </a:xfrm>
            <a:prstGeom prst="leftArrow">
              <a:avLst>
                <a:gd name="adj1" fmla="val 22398"/>
                <a:gd name="adj2" fmla="val 34298"/>
              </a:avLst>
            </a:prstGeom>
            <a:solidFill>
              <a:srgbClr val="9999FF"/>
            </a:solidFill>
            <a:ln w="12700">
              <a:solidFill>
                <a:srgbClr val="0000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36873" name="Group 9"/>
          <p:cNvGrpSpPr>
            <a:grpSpLocks/>
          </p:cNvGrpSpPr>
          <p:nvPr/>
        </p:nvGrpSpPr>
        <p:grpSpPr bwMode="auto">
          <a:xfrm>
            <a:off x="1803400" y="3027363"/>
            <a:ext cx="1570038" cy="2259012"/>
            <a:chOff x="0" y="0"/>
            <a:chExt cx="1406" cy="2024"/>
          </a:xfrm>
        </p:grpSpPr>
        <p:sp>
          <p:nvSpPr>
            <p:cNvPr id="121870" name="Rectangle 10"/>
            <p:cNvSpPr>
              <a:spLocks/>
            </p:cNvSpPr>
            <p:nvPr/>
          </p:nvSpPr>
          <p:spPr bwMode="auto">
            <a:xfrm>
              <a:off x="0" y="0"/>
              <a:ext cx="1392" cy="2024"/>
            </a:xfrm>
            <a:prstGeom prst="rect">
              <a:avLst/>
            </a:prstGeom>
            <a:solidFill>
              <a:srgbClr val="FF00FF">
                <a:alpha val="1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21871" name="Rectangle 11"/>
            <p:cNvSpPr>
              <a:spLocks/>
            </p:cNvSpPr>
            <p:nvPr/>
          </p:nvSpPr>
          <p:spPr bwMode="auto">
            <a:xfrm>
              <a:off x="294" y="1236"/>
              <a:ext cx="1112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spcBef>
                  <a:spcPts val="850"/>
                </a:spcBef>
              </a:pPr>
              <a:r>
                <a:rPr lang="en-US" sz="1700" b="1">
                  <a:solidFill>
                    <a:srgbClr val="FF00FF"/>
                  </a:solidFill>
                  <a:latin typeface="Helvetica" pitchFamily="34" charset="0"/>
                  <a:ea typeface="ＭＳ Ｐゴシック"/>
                  <a:cs typeface="Helvetica" pitchFamily="34" charset="0"/>
                  <a:sym typeface="Helvetica" pitchFamily="34" charset="0"/>
                </a:rPr>
                <a:t>Initial luminosity run</a:t>
              </a:r>
            </a:p>
          </p:txBody>
        </p:sp>
      </p:grpSp>
      <p:grpSp>
        <p:nvGrpSpPr>
          <p:cNvPr id="36876" name="Group 12"/>
          <p:cNvGrpSpPr>
            <a:grpSpLocks/>
          </p:cNvGrpSpPr>
          <p:nvPr/>
        </p:nvGrpSpPr>
        <p:grpSpPr bwMode="auto">
          <a:xfrm>
            <a:off x="4054475" y="1746250"/>
            <a:ext cx="1662113" cy="1973263"/>
            <a:chOff x="0" y="0"/>
            <a:chExt cx="1490" cy="1768"/>
          </a:xfrm>
        </p:grpSpPr>
        <p:sp>
          <p:nvSpPr>
            <p:cNvPr id="121868" name="Rectangle 13"/>
            <p:cNvSpPr>
              <a:spLocks/>
            </p:cNvSpPr>
            <p:nvPr/>
          </p:nvSpPr>
          <p:spPr bwMode="auto">
            <a:xfrm>
              <a:off x="0" y="0"/>
              <a:ext cx="1464" cy="1768"/>
            </a:xfrm>
            <a:prstGeom prst="rect">
              <a:avLst/>
            </a:prstGeom>
            <a:solidFill>
              <a:srgbClr val="0000FF">
                <a:alpha val="1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21869" name="Rectangle 14"/>
            <p:cNvSpPr>
              <a:spLocks/>
            </p:cNvSpPr>
            <p:nvPr/>
          </p:nvSpPr>
          <p:spPr bwMode="auto">
            <a:xfrm>
              <a:off x="362" y="768"/>
              <a:ext cx="1128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spcBef>
                  <a:spcPts val="850"/>
                </a:spcBef>
              </a:pPr>
              <a:r>
                <a:rPr lang="en-US" sz="1700" b="1">
                  <a:solidFill>
                    <a:srgbClr val="0000FF"/>
                  </a:solidFill>
                  <a:latin typeface="Helvetica" pitchFamily="34" charset="0"/>
                  <a:ea typeface="ＭＳ Ｐゴシック"/>
                  <a:cs typeface="Helvetica" pitchFamily="34" charset="0"/>
                  <a:sym typeface="Helvetica" pitchFamily="34" charset="0"/>
                </a:rPr>
                <a:t>Nominal bunch operation</a:t>
              </a:r>
              <a:br>
                <a:rPr lang="en-US" sz="1700" b="1">
                  <a:solidFill>
                    <a:srgbClr val="0000FF"/>
                  </a:solidFill>
                  <a:latin typeface="Helvetica" pitchFamily="34" charset="0"/>
                  <a:ea typeface="ＭＳ Ｐゴシック"/>
                  <a:cs typeface="Helvetica" pitchFamily="34" charset="0"/>
                  <a:sym typeface="Helvetica" pitchFamily="34" charset="0"/>
                </a:rPr>
              </a:br>
              <a:r>
                <a:rPr lang="en-US" sz="1700" b="1">
                  <a:solidFill>
                    <a:srgbClr val="0000FF"/>
                  </a:solidFill>
                  <a:latin typeface="Helvetica" pitchFamily="34" charset="0"/>
                  <a:ea typeface="ＭＳ Ｐゴシック"/>
                  <a:cs typeface="Helvetica" pitchFamily="34" charset="0"/>
                  <a:sym typeface="Helvetica" pitchFamily="34" charset="0"/>
                </a:rPr>
                <a:t>(up to 48)</a:t>
              </a:r>
            </a:p>
          </p:txBody>
        </p:sp>
      </p:grpSp>
      <p:grpSp>
        <p:nvGrpSpPr>
          <p:cNvPr id="36879" name="Group 15"/>
          <p:cNvGrpSpPr>
            <a:grpSpLocks/>
          </p:cNvGrpSpPr>
          <p:nvPr/>
        </p:nvGrpSpPr>
        <p:grpSpPr bwMode="auto">
          <a:xfrm>
            <a:off x="6323013" y="1098550"/>
            <a:ext cx="2725737" cy="1677988"/>
            <a:chOff x="0" y="0"/>
            <a:chExt cx="2442" cy="1504"/>
          </a:xfrm>
        </p:grpSpPr>
        <p:sp>
          <p:nvSpPr>
            <p:cNvPr id="121866" name="Rectangle 16"/>
            <p:cNvSpPr>
              <a:spLocks/>
            </p:cNvSpPr>
            <p:nvPr/>
          </p:nvSpPr>
          <p:spPr bwMode="auto">
            <a:xfrm>
              <a:off x="0" y="0"/>
              <a:ext cx="1088" cy="1504"/>
            </a:xfrm>
            <a:prstGeom prst="rect">
              <a:avLst/>
            </a:prstGeom>
            <a:solidFill>
              <a:srgbClr val="00FF00">
                <a:alpha val="1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21867" name="Rectangle 17"/>
            <p:cNvSpPr>
              <a:spLocks/>
            </p:cNvSpPr>
            <p:nvPr/>
          </p:nvSpPr>
          <p:spPr bwMode="auto">
            <a:xfrm>
              <a:off x="1162" y="164"/>
              <a:ext cx="1280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spcBef>
                  <a:spcPts val="850"/>
                </a:spcBef>
              </a:pPr>
              <a:r>
                <a:rPr lang="en-US" sz="1700" b="1">
                  <a:solidFill>
                    <a:srgbClr val="00FF00"/>
                  </a:solidFill>
                  <a:latin typeface="Helvetica" pitchFamily="34" charset="0"/>
                  <a:ea typeface="ＭＳ Ｐゴシック"/>
                  <a:cs typeface="Helvetica" pitchFamily="34" charset="0"/>
                  <a:sym typeface="Helvetica" pitchFamily="34" charset="0"/>
                </a:rPr>
                <a:t>Performance ramp-up</a:t>
              </a:r>
              <a:br>
                <a:rPr lang="en-US" sz="1700" b="1">
                  <a:solidFill>
                    <a:srgbClr val="00FF00"/>
                  </a:solidFill>
                  <a:latin typeface="Helvetica" pitchFamily="34" charset="0"/>
                  <a:ea typeface="ＭＳ Ｐゴシック"/>
                  <a:cs typeface="Helvetica" pitchFamily="34" charset="0"/>
                  <a:sym typeface="Helvetica" pitchFamily="34" charset="0"/>
                </a:rPr>
              </a:br>
              <a:r>
                <a:rPr lang="en-US" sz="1500" b="1">
                  <a:solidFill>
                    <a:srgbClr val="00FF00"/>
                  </a:solidFill>
                  <a:latin typeface="Helvetica" pitchFamily="34" charset="0"/>
                  <a:ea typeface="ＭＳ Ｐゴシック"/>
                  <a:cs typeface="Helvetica" pitchFamily="34" charset="0"/>
                  <a:sym typeface="Helvetica" pitchFamily="34" charset="0"/>
                </a:rPr>
                <a:t>(368 bunches)</a:t>
              </a:r>
            </a:p>
          </p:txBody>
        </p:sp>
      </p:grpSp>
      <p:sp>
        <p:nvSpPr>
          <p:cNvPr id="36882" name="Rectangle 18"/>
          <p:cNvSpPr>
            <a:spLocks/>
          </p:cNvSpPr>
          <p:nvPr/>
        </p:nvSpPr>
        <p:spPr bwMode="auto">
          <a:xfrm rot="-2700000">
            <a:off x="4870450" y="4221163"/>
            <a:ext cx="4429125" cy="11525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n-US" sz="1800">
                <a:solidFill>
                  <a:srgbClr val="0000FF"/>
                </a:solidFill>
                <a:latin typeface="Helvetica" pitchFamily="34" charset="0"/>
                <a:ea typeface="ＭＳ Ｐゴシック"/>
                <a:cs typeface="Helvetica" pitchFamily="34" charset="0"/>
                <a:sym typeface="Helvetica" pitchFamily="34" charset="0"/>
              </a:rPr>
              <a:t>Performance ramp-up made possible by a safe, staged commissioning.</a:t>
            </a:r>
          </a:p>
          <a:p>
            <a:pPr algn="ctr">
              <a:lnSpc>
                <a:spcPct val="120000"/>
              </a:lnSpc>
            </a:pPr>
            <a:r>
              <a:rPr lang="en-US" sz="1800">
                <a:solidFill>
                  <a:srgbClr val="0000FF"/>
                </a:solidFill>
                <a:latin typeface="Helvetica" pitchFamily="34" charset="0"/>
                <a:ea typeface="ＭＳ Ｐゴシック"/>
                <a:cs typeface="Helvetica" pitchFamily="34" charset="0"/>
                <a:sym typeface="Helvetica" pitchFamily="34" charset="0"/>
              </a:rPr>
              <a:t>Meticulous preparation for unsafe beams!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968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20-6-2011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90" y="764630"/>
            <a:ext cx="7740440" cy="5805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56470" y="692620"/>
            <a:ext cx="108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2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69335</TotalTime>
  <Words>3028</Words>
  <Application>Microsoft Macintosh PowerPoint</Application>
  <PresentationFormat>On-screen Show (4:3)</PresentationFormat>
  <Paragraphs>651</Paragraphs>
  <Slides>56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Pixel</vt:lpstr>
      <vt:lpstr>Chart</vt:lpstr>
      <vt:lpstr>Microsoft Equation</vt:lpstr>
      <vt:lpstr>PowerPoint Presentation</vt:lpstr>
      <vt:lpstr>Overview</vt:lpstr>
      <vt:lpstr>CERN’s injector complex</vt:lpstr>
      <vt:lpstr>LHC layout and accelerator systems</vt:lpstr>
      <vt:lpstr>Luminosity - reminder</vt:lpstr>
      <vt:lpstr>2010 – main aims</vt:lpstr>
      <vt:lpstr>2010 parameters</vt:lpstr>
      <vt:lpstr>Luminosity: 3 running periods</vt:lpstr>
      <vt:lpstr>Luminosity 2010</vt:lpstr>
      <vt:lpstr>Status LHC Stored Energy</vt:lpstr>
      <vt:lpstr>Lifetimes</vt:lpstr>
      <vt:lpstr>Aperture looks good</vt:lpstr>
      <vt:lpstr>Optics &amp; magnetic machine</vt:lpstr>
      <vt:lpstr>Measured Cleaning at 3.5 TeV</vt:lpstr>
      <vt:lpstr>LHC 2010 - summary</vt:lpstr>
      <vt:lpstr>Overall LHC efficiency in 2010</vt:lpstr>
      <vt:lpstr>Pb run 2010</vt:lpstr>
      <vt:lpstr>Pb run 2010 - Achievements</vt:lpstr>
      <vt:lpstr>Pb run 2010: Collimation</vt:lpstr>
      <vt:lpstr> PROBLEMS – TWO OF them</vt:lpstr>
      <vt:lpstr>UFOs – unidentified falling objects</vt:lpstr>
      <vt:lpstr>Electron cloud</vt:lpstr>
      <vt:lpstr>Experience in 2010</vt:lpstr>
      <vt:lpstr>Scrubbing strategy for 2011</vt:lpstr>
      <vt:lpstr>Solenoids between DFBX and D1 in IR1R </vt:lpstr>
      <vt:lpstr>2011: main goals</vt:lpstr>
      <vt:lpstr>Baseline scenario for 2011 </vt:lpstr>
      <vt:lpstr>2011 LHC schedule Q1/Q2</vt:lpstr>
      <vt:lpstr>2011 – recommissioning</vt:lpstr>
      <vt:lpstr>Machine still beautiful</vt:lpstr>
      <vt:lpstr>Scrubbing run</vt:lpstr>
      <vt:lpstr>Scrubbing: effect on beam</vt:lpstr>
      <vt:lpstr>Scrubbing: Heat-loads in the arcs</vt:lpstr>
      <vt:lpstr>Next step – increasing the number of bunches</vt:lpstr>
      <vt:lpstr>UFO’s: coming thick and fast</vt:lpstr>
      <vt:lpstr>UFO around injection region</vt:lpstr>
      <vt:lpstr>Radiation to electronics (SEUs etc.)</vt:lpstr>
      <vt:lpstr>Increasing intensity – machine protection</vt:lpstr>
      <vt:lpstr>Lifetimes during a fill (1092 bunches)</vt:lpstr>
      <vt:lpstr>IP8 Luminosity leveling operational</vt:lpstr>
      <vt:lpstr>LHC precision front</vt:lpstr>
      <vt:lpstr>And we’ve been producing some luminosity</vt:lpstr>
      <vt:lpstr>Peak Luminosity</vt:lpstr>
      <vt:lpstr>PowerPoint Presentation</vt:lpstr>
      <vt:lpstr>Weekly</vt:lpstr>
      <vt:lpstr>LHCb</vt:lpstr>
      <vt:lpstr>Status</vt:lpstr>
      <vt:lpstr>Week 23 – the week before last! </vt:lpstr>
      <vt:lpstr>Week 23</vt:lpstr>
      <vt:lpstr>Week 23</vt:lpstr>
      <vt:lpstr>It is not always easy!  A day in June.</vt:lpstr>
      <vt:lpstr>Outlook for 2011 (protons)</vt:lpstr>
      <vt:lpstr>Outlook for 2011 (Pb)</vt:lpstr>
      <vt:lpstr>Testing p-Pb in 2011</vt:lpstr>
      <vt:lpstr>2012</vt:lpstr>
      <vt:lpstr>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Mike Lamont</dc:creator>
  <cp:lastModifiedBy>Mike Lamont</cp:lastModifiedBy>
  <cp:revision>2101</cp:revision>
  <dcterms:created xsi:type="dcterms:W3CDTF">2010-09-15T15:13:33Z</dcterms:created>
  <dcterms:modified xsi:type="dcterms:W3CDTF">2011-06-20T07:21:28Z</dcterms:modified>
</cp:coreProperties>
</file>