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426" r:id="rId2"/>
    <p:sldId id="369" r:id="rId3"/>
    <p:sldId id="320" r:id="rId4"/>
    <p:sldId id="269" r:id="rId5"/>
    <p:sldId id="263" r:id="rId6"/>
    <p:sldId id="264" r:id="rId7"/>
    <p:sldId id="271" r:id="rId8"/>
    <p:sldId id="314" r:id="rId9"/>
    <p:sldId id="340" r:id="rId10"/>
    <p:sldId id="323" r:id="rId11"/>
    <p:sldId id="283" r:id="rId12"/>
    <p:sldId id="284" r:id="rId13"/>
    <p:sldId id="412" r:id="rId14"/>
    <p:sldId id="415" r:id="rId15"/>
    <p:sldId id="414" r:id="rId16"/>
    <p:sldId id="364" r:id="rId17"/>
    <p:sldId id="370" r:id="rId18"/>
    <p:sldId id="273" r:id="rId19"/>
    <p:sldId id="274" r:id="rId20"/>
    <p:sldId id="404" r:id="rId21"/>
    <p:sldId id="282" r:id="rId22"/>
    <p:sldId id="361" r:id="rId23"/>
    <p:sldId id="333" r:id="rId24"/>
    <p:sldId id="378" r:id="rId25"/>
    <p:sldId id="413" r:id="rId26"/>
    <p:sldId id="322" r:id="rId27"/>
    <p:sldId id="420" r:id="rId28"/>
    <p:sldId id="421" r:id="rId29"/>
    <p:sldId id="272" r:id="rId30"/>
    <p:sldId id="368" r:id="rId31"/>
    <p:sldId id="345" r:id="rId32"/>
    <p:sldId id="418" r:id="rId33"/>
    <p:sldId id="302" r:id="rId34"/>
    <p:sldId id="375" r:id="rId35"/>
    <p:sldId id="386" r:id="rId36"/>
    <p:sldId id="407" r:id="rId37"/>
    <p:sldId id="391" r:id="rId38"/>
    <p:sldId id="343" r:id="rId39"/>
    <p:sldId id="392" r:id="rId40"/>
    <p:sldId id="425" r:id="rId41"/>
    <p:sldId id="422" r:id="rId42"/>
    <p:sldId id="416" r:id="rId43"/>
    <p:sldId id="427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60" autoAdjust="0"/>
    <p:restoredTop sz="97335" autoAdjust="0"/>
  </p:normalViewPr>
  <p:slideViewPr>
    <p:cSldViewPr>
      <p:cViewPr>
        <p:scale>
          <a:sx n="95" d="100"/>
          <a:sy n="95" d="100"/>
        </p:scale>
        <p:origin x="-1848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96B4-BAC4-5842-83B5-2ECF6C53B7B9}" type="datetimeFigureOut">
              <a:rPr lang="en-US" smtClean="0"/>
              <a:t>9/4/11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B2D2C-CD4A-F548-B52F-BDD899420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8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51F9-430A-184A-A4A3-DF39AB381A88}" type="datetimeFigureOut">
              <a:rPr lang="en-US" smtClean="0"/>
              <a:t>9/4/11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8C62-F0C2-9645-A5FA-46E4D2B4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3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515D091-065E-BD47-B6A5-6273C8E67981}" type="slidenum">
              <a:rPr lang="en-US" sz="1200">
                <a:latin typeface="Arial" charset="0"/>
              </a:rPr>
              <a:pPr/>
              <a:t>3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A1597D-45FB-DD49-9628-4B4BA0AA181C}" type="slidenum">
              <a:rPr lang="en-US"/>
              <a:pPr/>
              <a:t>9</a:t>
            </a:fld>
            <a:endParaRPr lang="en-US"/>
          </a:p>
        </p:txBody>
      </p:sp>
      <p:sp>
        <p:nvSpPr>
          <p:cNvPr id="148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5738" y="688975"/>
            <a:ext cx="6488112" cy="48656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844" y="5776774"/>
            <a:ext cx="5946696" cy="267857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7C5353-9844-C74D-AE5F-1997D4330A7D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8680DA-27CE-0D47-B47A-257D34E374A4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42BF87-6499-F64B-A520-2312F68A1907}" type="slidenum">
              <a:rPr lang="en-US"/>
              <a:pPr/>
              <a:t>23</a:t>
            </a:fld>
            <a:endParaRPr lang="en-US"/>
          </a:p>
        </p:txBody>
      </p:sp>
      <p:sp>
        <p:nvSpPr>
          <p:cNvPr id="175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23F5FA3-CF58-2644-8B46-6BCA1971CB00}" type="slidenum">
              <a:rPr lang="en-US" sz="1200">
                <a:latin typeface="Arial" charset="0"/>
              </a:rPr>
              <a:pPr/>
              <a:t>26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2E587-34FC-214A-B441-974F81DB0876}" type="slidenum">
              <a:rPr lang="en-US"/>
              <a:pPr/>
              <a:t>28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28C62-F0C2-9645-A5FA-46E4D2B4013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82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1010093" y="9347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>
              <a:defRPr sz="32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tabLst>
                <a:tab pos="693738" algn="l"/>
              </a:tabLst>
              <a:defRPr sz="28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82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6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8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>
                <a:lumMod val="92000"/>
              </a:srgbClr>
            </a:gs>
            <a:gs pos="13000">
              <a:schemeClr val="bg1">
                <a:lumMod val="75000"/>
              </a:schemeClr>
            </a:gs>
            <a:gs pos="21001">
              <a:schemeClr val="bg1">
                <a:lumMod val="85000"/>
              </a:schemeClr>
            </a:gs>
            <a:gs pos="63000">
              <a:srgbClr val="FFFFFF"/>
            </a:gs>
            <a:gs pos="68000">
              <a:schemeClr val="bg1">
                <a:lumMod val="74000"/>
              </a:schemeClr>
            </a:gs>
            <a:gs pos="82001">
              <a:schemeClr val="bg1">
                <a:lumMod val="87000"/>
              </a:schemeClr>
            </a:gs>
            <a:gs pos="100000">
              <a:srgbClr val="EAEAEA">
                <a:lumMod val="7000"/>
                <a:lumOff val="93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6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wmf"/><Relationship Id="rId3" Type="http://schemas.openxmlformats.org/officeDocument/2006/relationships/image" Target="../media/image48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E:%5CCollimation%20Picture%20Gallery%5CIMG_3385.JPG" TargetMode="External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4" Type="http://schemas.openxmlformats.org/officeDocument/2006/relationships/image" Target="../media/image63.gif"/><Relationship Id="rId5" Type="http://schemas.openxmlformats.org/officeDocument/2006/relationships/image" Target="../media/image64.gif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jpeg"/><Relationship Id="rId3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elogbook.cern.ch/eLogbook/attach_viewer.jsp?attach_id=1025394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r>
              <a:rPr lang="en-US" dirty="0" smtClean="0"/>
              <a:t>The LHC from commissioning to operation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667000"/>
            <a:ext cx="6400800" cy="1752600"/>
          </a:xfrm>
        </p:spPr>
        <p:txBody>
          <a:bodyPr/>
          <a:lstStyle/>
          <a:p>
            <a:r>
              <a:rPr lang="en-US" dirty="0" smtClean="0"/>
              <a:t>Mike Lamont for the LHC team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810000"/>
            <a:ext cx="8001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89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</a:t>
            </a:r>
            <a:endParaRPr lang="en-US" dirty="0"/>
          </a:p>
        </p:txBody>
      </p:sp>
      <p:pic>
        <p:nvPicPr>
          <p:cNvPr id="7172" name="Picture 4" descr="C:\Documents and Settings\goddard\Desktop\IR8-layou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46625"/>
            <a:ext cx="8996363" cy="2111375"/>
          </a:xfrm>
          <a:prstGeom prst="rect">
            <a:avLst/>
          </a:prstGeom>
          <a:noFill/>
        </p:spPr>
      </p:pic>
      <p:sp>
        <p:nvSpPr>
          <p:cNvPr id="7181" name="AutoShape 13"/>
          <p:cNvSpPr>
            <a:spLocks/>
          </p:cNvSpPr>
          <p:nvPr/>
        </p:nvSpPr>
        <p:spPr bwMode="auto">
          <a:xfrm>
            <a:off x="7086600" y="4343400"/>
            <a:ext cx="1465262" cy="338554"/>
          </a:xfrm>
          <a:prstGeom prst="borderCallout2">
            <a:avLst>
              <a:gd name="adj1" fmla="val 107543"/>
              <a:gd name="adj2" fmla="val 47365"/>
              <a:gd name="adj3" fmla="val 247911"/>
              <a:gd name="adj4" fmla="val 30152"/>
              <a:gd name="adj5" fmla="val 404109"/>
              <a:gd name="adj6" fmla="val 12865"/>
            </a:avLst>
          </a:prstGeom>
          <a:noFill/>
          <a:ln w="12700">
            <a:solidFill>
              <a:srgbClr val="0000FF"/>
            </a:solidFill>
            <a:miter lim="800000"/>
            <a:headEnd/>
            <a:tailEnd type="oval" w="sm" len="sm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600" b="1" dirty="0">
                <a:solidFill>
                  <a:srgbClr val="00007D"/>
                </a:solidFill>
              </a:rPr>
              <a:t>5 x </a:t>
            </a:r>
            <a:r>
              <a:rPr lang="en-US" sz="1600" b="1" dirty="0" smtClean="0">
                <a:solidFill>
                  <a:srgbClr val="00007D"/>
                </a:solidFill>
              </a:rPr>
              <a:t>SEPTA</a:t>
            </a:r>
            <a:endParaRPr lang="en-US" sz="1600" dirty="0">
              <a:solidFill>
                <a:srgbClr val="00007D"/>
              </a:solidFill>
            </a:endParaRPr>
          </a:p>
        </p:txBody>
      </p:sp>
      <p:sp>
        <p:nvSpPr>
          <p:cNvPr id="7182" name="AutoShape 14"/>
          <p:cNvSpPr>
            <a:spLocks/>
          </p:cNvSpPr>
          <p:nvPr/>
        </p:nvSpPr>
        <p:spPr bwMode="auto">
          <a:xfrm>
            <a:off x="5257800" y="4343400"/>
            <a:ext cx="1465263" cy="338554"/>
          </a:xfrm>
          <a:prstGeom prst="borderCallout2">
            <a:avLst>
              <a:gd name="adj1" fmla="val 100282"/>
              <a:gd name="adj2" fmla="val 52635"/>
              <a:gd name="adj3" fmla="val 197088"/>
              <a:gd name="adj4" fmla="val 50746"/>
              <a:gd name="adj5" fmla="val 397001"/>
              <a:gd name="adj6" fmla="val 51057"/>
            </a:avLst>
          </a:prstGeom>
          <a:noFill/>
          <a:ln w="12700">
            <a:solidFill>
              <a:srgbClr val="0000FF"/>
            </a:solidFill>
            <a:miter lim="800000"/>
            <a:headEnd/>
            <a:tailEnd type="oval" w="sm" len="sm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600" b="1" dirty="0">
                <a:solidFill>
                  <a:srgbClr val="00007D"/>
                </a:solidFill>
              </a:rPr>
              <a:t>4 x </a:t>
            </a:r>
            <a:r>
              <a:rPr lang="en-US" sz="1600" b="1" dirty="0" smtClean="0">
                <a:solidFill>
                  <a:srgbClr val="00007D"/>
                </a:solidFill>
              </a:rPr>
              <a:t>KICKERS</a:t>
            </a:r>
            <a:endParaRPr lang="en-US" sz="1600" dirty="0">
              <a:solidFill>
                <a:srgbClr val="00007D"/>
              </a:solidFill>
            </a:endParaRPr>
          </a:p>
        </p:txBody>
      </p:sp>
      <p:sp>
        <p:nvSpPr>
          <p:cNvPr id="7183" name="AutoShape 15"/>
          <p:cNvSpPr>
            <a:spLocks/>
          </p:cNvSpPr>
          <p:nvPr/>
        </p:nvSpPr>
        <p:spPr bwMode="auto">
          <a:xfrm>
            <a:off x="76200" y="4419600"/>
            <a:ext cx="1573213" cy="276999"/>
          </a:xfrm>
          <a:prstGeom prst="borderCallout2">
            <a:avLst>
              <a:gd name="adj1" fmla="val 39778"/>
              <a:gd name="adj2" fmla="val 105199"/>
              <a:gd name="adj3" fmla="val 39778"/>
              <a:gd name="adj4" fmla="val 116685"/>
              <a:gd name="adj5" fmla="val 488320"/>
              <a:gd name="adj6" fmla="val 237546"/>
            </a:avLst>
          </a:prstGeom>
          <a:noFill/>
          <a:ln w="12700">
            <a:solidFill>
              <a:srgbClr val="0000FF"/>
            </a:solidFill>
            <a:miter lim="800000"/>
            <a:headEnd/>
            <a:tailEnd type="oval" w="sm" len="sm"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200" b="1" dirty="0">
                <a:solidFill>
                  <a:srgbClr val="00007D"/>
                </a:solidFill>
              </a:rPr>
              <a:t>TCDD absorber</a:t>
            </a:r>
            <a:endParaRPr lang="en-US" sz="1200" dirty="0">
              <a:solidFill>
                <a:srgbClr val="00007D"/>
              </a:solidFill>
            </a:endParaRPr>
          </a:p>
        </p:txBody>
      </p:sp>
      <p:sp>
        <p:nvSpPr>
          <p:cNvPr id="7184" name="AutoShape 16"/>
          <p:cNvSpPr>
            <a:spLocks/>
          </p:cNvSpPr>
          <p:nvPr/>
        </p:nvSpPr>
        <p:spPr bwMode="auto">
          <a:xfrm>
            <a:off x="2743200" y="4343400"/>
            <a:ext cx="1963738" cy="338554"/>
          </a:xfrm>
          <a:prstGeom prst="borderCallout2">
            <a:avLst>
              <a:gd name="adj1" fmla="val 105122"/>
              <a:gd name="adj2" fmla="val 50540"/>
              <a:gd name="adj3" fmla="val 260012"/>
              <a:gd name="adj4" fmla="val 61197"/>
              <a:gd name="adj5" fmla="val 412089"/>
              <a:gd name="adj6" fmla="val 69593"/>
            </a:avLst>
          </a:prstGeom>
          <a:noFill/>
          <a:ln w="12700">
            <a:solidFill>
              <a:srgbClr val="0000FF"/>
            </a:solidFill>
            <a:miter lim="800000"/>
            <a:headEnd/>
            <a:tailEnd type="oval" w="sm" len="sm"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600" b="1" dirty="0">
                <a:solidFill>
                  <a:srgbClr val="000090"/>
                </a:solidFill>
              </a:rPr>
              <a:t>TDI collimator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3" name="Content Placeholder 6"/>
          <p:cNvSpPr>
            <a:spLocks noGrp="1"/>
          </p:cNvSpPr>
          <p:nvPr>
            <p:ph idx="1"/>
          </p:nvPr>
        </p:nvSpPr>
        <p:spPr>
          <a:xfrm>
            <a:off x="152400" y="990600"/>
            <a:ext cx="5943600" cy="2971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Complex process – wrestle with:</a:t>
            </a:r>
          </a:p>
          <a:p>
            <a:pPr lvl="1"/>
            <a:r>
              <a:rPr lang="en-US" dirty="0" smtClean="0"/>
              <a:t>Re</a:t>
            </a:r>
            <a:r>
              <a:rPr lang="en-US" dirty="0"/>
              <a:t>-phasing, </a:t>
            </a:r>
            <a:r>
              <a:rPr lang="en-US" dirty="0" smtClean="0"/>
              <a:t>synchronization, transfer, capture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iming, injection sequencing, interlocks</a:t>
            </a:r>
          </a:p>
          <a:p>
            <a:pPr lvl="1"/>
            <a:r>
              <a:rPr lang="en-US" dirty="0" smtClean="0"/>
              <a:t>Injection Quality checks – SPS and LHC</a:t>
            </a:r>
          </a:p>
          <a:p>
            <a:pPr lvl="1"/>
            <a:r>
              <a:rPr lang="en-US" dirty="0" smtClean="0"/>
              <a:t>Abort gap keeper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Beam losses at injection, gap cleaning</a:t>
            </a:r>
          </a:p>
          <a:p>
            <a:r>
              <a:rPr lang="en-US" dirty="0" smtClean="0"/>
              <a:t>Full </a:t>
            </a:r>
            <a:r>
              <a:rPr lang="en-US" dirty="0"/>
              <a:t>program of beam based </a:t>
            </a:r>
            <a:r>
              <a:rPr lang="en-US" dirty="0" smtClean="0"/>
              <a:t>checks performed </a:t>
            </a:r>
          </a:p>
          <a:p>
            <a:pPr lvl="1"/>
            <a:r>
              <a:rPr lang="en-US" dirty="0"/>
              <a:t>Carefully </a:t>
            </a:r>
            <a:r>
              <a:rPr lang="en-US" dirty="0" smtClean="0"/>
              <a:t>positioning of </a:t>
            </a:r>
            <a:r>
              <a:rPr lang="en-US" dirty="0"/>
              <a:t>collimators and other protection devices</a:t>
            </a:r>
          </a:p>
          <a:p>
            <a:pPr lvl="1"/>
            <a:r>
              <a:rPr lang="en-US" dirty="0" smtClean="0"/>
              <a:t>Aperture, </a:t>
            </a:r>
            <a:r>
              <a:rPr lang="en-US" dirty="0"/>
              <a:t>kicker waveform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5638800"/>
            <a:ext cx="1219200" cy="53340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458200" y="5638800"/>
            <a:ext cx="533400" cy="53340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48600" y="5638800"/>
            <a:ext cx="304800" cy="53340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248400" y="5638800"/>
            <a:ext cx="304800" cy="53340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81600" y="5638800"/>
            <a:ext cx="609600" cy="53340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14600" y="5638800"/>
            <a:ext cx="1219200" cy="53340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12"/>
          <p:cNvGrpSpPr>
            <a:grpSpLocks/>
          </p:cNvGrpSpPr>
          <p:nvPr/>
        </p:nvGrpSpPr>
        <p:grpSpPr bwMode="auto">
          <a:xfrm>
            <a:off x="5791200" y="1143000"/>
            <a:ext cx="3352800" cy="2593257"/>
            <a:chOff x="1009650" y="261206"/>
            <a:chExt cx="7124700" cy="4737100"/>
          </a:xfrm>
        </p:grpSpPr>
        <p:pic>
          <p:nvPicPr>
            <p:cNvPr id="26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50" y="261206"/>
              <a:ext cx="7124700" cy="473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>
              <a:off x="1009650" y="503673"/>
              <a:ext cx="2391883" cy="758989"/>
            </a:xfrm>
            <a:prstGeom prst="rect">
              <a:avLst/>
            </a:prstGeom>
            <a:gradFill rotWithShape="1">
              <a:gsLst>
                <a:gs pos="0">
                  <a:srgbClr val="C4C4C4"/>
                </a:gs>
                <a:gs pos="35001">
                  <a:srgbClr val="D5D5D5"/>
                </a:gs>
                <a:gs pos="100000">
                  <a:srgbClr val="EFEFEF"/>
                </a:gs>
              </a:gsLst>
              <a:lin ang="16200000" scaled="1"/>
            </a:gradFill>
            <a:ln w="9525">
              <a:solidFill>
                <a:srgbClr val="575757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50" b="1" dirty="0">
                  <a:solidFill>
                    <a:schemeClr val="dk1"/>
                  </a:solidFill>
                  <a:latin typeface="+mn-lt"/>
                  <a:ea typeface="+mn-ea"/>
                  <a:cs typeface="+mn-cs"/>
                </a:rPr>
                <a:t>Transfer line collimator</a:t>
              </a:r>
            </a:p>
          </p:txBody>
        </p:sp>
        <p:sp>
          <p:nvSpPr>
            <p:cNvPr id="28" name="TextBox 27"/>
            <p:cNvSpPr txBox="1">
              <a:spLocks noChangeArrowheads="1"/>
            </p:cNvSpPr>
            <p:nvPr/>
          </p:nvSpPr>
          <p:spPr bwMode="auto">
            <a:xfrm>
              <a:off x="4572000" y="4122728"/>
              <a:ext cx="3562350" cy="758990"/>
            </a:xfrm>
            <a:prstGeom prst="rect">
              <a:avLst/>
            </a:prstGeom>
            <a:gradFill rotWithShape="1">
              <a:gsLst>
                <a:gs pos="0">
                  <a:srgbClr val="C4C4C4"/>
                </a:gs>
                <a:gs pos="35001">
                  <a:srgbClr val="D5D5D5"/>
                </a:gs>
                <a:gs pos="100000">
                  <a:srgbClr val="EFEFEF"/>
                </a:gs>
              </a:gsLst>
              <a:lin ang="16200000" scaled="1"/>
            </a:gradFill>
            <a:ln w="9525">
              <a:solidFill>
                <a:srgbClr val="575757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50" b="1" dirty="0" smtClean="0">
                  <a:solidFill>
                    <a:schemeClr val="dk1"/>
                  </a:solidFill>
                </a:rPr>
                <a:t>SC </a:t>
              </a:r>
              <a:r>
                <a:rPr lang="en-US" sz="1050" b="1" dirty="0" smtClean="0">
                  <a:solidFill>
                    <a:schemeClr val="dk1"/>
                  </a:solidFill>
                  <a:latin typeface="+mn-lt"/>
                  <a:ea typeface="+mn-ea"/>
                  <a:cs typeface="+mn-cs"/>
                </a:rPr>
                <a:t>magnets armed with </a:t>
              </a:r>
              <a:r>
                <a:rPr lang="en-US" sz="1050" b="1" dirty="0">
                  <a:solidFill>
                    <a:schemeClr val="dk1"/>
                  </a:solidFill>
                  <a:latin typeface="+mn-lt"/>
                  <a:ea typeface="+mn-ea"/>
                  <a:cs typeface="+mn-cs"/>
                </a:rPr>
                <a:t>beam loss monitors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2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Ramp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r>
              <a:rPr lang="en-US" dirty="0" smtClean="0"/>
              <a:t>Power converters (all magnet circuits), magnet model, RF, collimators, beam dump, transverse damper, orbit and tune feedback, BLM thresholds etc. </a:t>
            </a:r>
          </a:p>
          <a:p>
            <a:r>
              <a:rPr lang="en-US" dirty="0"/>
              <a:t>Reproducible and essentially without loss (after a lot of </a:t>
            </a:r>
            <a:r>
              <a:rPr lang="en-US" dirty="0" smtClean="0"/>
              <a:t>work)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 descr="CaptureLos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0733" y="18124110"/>
            <a:ext cx="16904165" cy="5312650"/>
          </a:xfrm>
          <a:prstGeom prst="rect">
            <a:avLst/>
          </a:prstGeom>
        </p:spPr>
      </p:pic>
      <p:pic>
        <p:nvPicPr>
          <p:cNvPr id="10" name="Picture 9" descr="CaptureLos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3133" y="18276510"/>
            <a:ext cx="16904165" cy="5312650"/>
          </a:xfrm>
          <a:prstGeom prst="rect">
            <a:avLst/>
          </a:prstGeom>
        </p:spPr>
      </p:pic>
      <p:pic>
        <p:nvPicPr>
          <p:cNvPr id="11" name="Picture 10" descr="CaptureLos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95533" y="18428910"/>
            <a:ext cx="16904165" cy="5312650"/>
          </a:xfrm>
          <a:prstGeom prst="rect">
            <a:avLst/>
          </a:prstGeom>
        </p:spPr>
      </p:pic>
      <p:pic>
        <p:nvPicPr>
          <p:cNvPr id="4" name="Picture 3" descr="Screen shot 2011-09-03 at 1.04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114800"/>
            <a:ext cx="4952262" cy="24821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47244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bend power converters: tracking error between sector 12 &amp; 23 in ramp to 1.1 TeV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72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2743200"/>
          </a:xfrm>
        </p:spPr>
        <p:txBody>
          <a:bodyPr>
            <a:normAutofit/>
          </a:bodyPr>
          <a:lstStyle/>
          <a:p>
            <a:r>
              <a:rPr lang="en-US" dirty="0" smtClean="0"/>
              <a:t>Programmed functions making smooth transition between matched optics</a:t>
            </a:r>
          </a:p>
          <a:p>
            <a:r>
              <a:rPr lang="en-US" dirty="0" smtClean="0"/>
              <a:t>Tune and orbit feedbacks mandatory</a:t>
            </a:r>
          </a:p>
          <a:p>
            <a:r>
              <a:rPr lang="en-US" dirty="0"/>
              <a:t>Reproducible and essentially without </a:t>
            </a:r>
            <a:r>
              <a:rPr lang="en-US" dirty="0" smtClean="0"/>
              <a:t>loss (</a:t>
            </a:r>
            <a:r>
              <a:rPr lang="en-US" dirty="0" err="1" smtClean="0"/>
              <a:t>a.l.w</a:t>
            </a:r>
            <a:r>
              <a:rPr lang="en-US" dirty="0" smtClean="0"/>
              <a:t>.)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76600"/>
            <a:ext cx="3926494" cy="3187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59832" y="6518079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TUPZ028 </a:t>
            </a:r>
            <a:r>
              <a:rPr lang="en-US" b="1" dirty="0"/>
              <a:t>Beam Based Optimization of the Squeeze at the 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60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Tune and orbit feedback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733800"/>
            <a:ext cx="8192655" cy="3022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90600"/>
            <a:ext cx="3655774" cy="26812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267200" y="1676400"/>
            <a:ext cx="4648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Mandatory in ramp and squeeze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Commissioning not without some issues but now fully operational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4343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8" y="914400"/>
            <a:ext cx="9144000" cy="5121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Nominal cycle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33400" y="1386989"/>
            <a:ext cx="1219200" cy="518011"/>
            <a:chOff x="533400" y="1386989"/>
            <a:chExt cx="1219200" cy="518011"/>
          </a:xfrm>
        </p:grpSpPr>
        <p:sp>
          <p:nvSpPr>
            <p:cNvPr id="9" name="Down Arrow 8"/>
            <p:cNvSpPr/>
            <p:nvPr/>
          </p:nvSpPr>
          <p:spPr>
            <a:xfrm>
              <a:off x="1143000" y="1752600"/>
              <a:ext cx="152400" cy="1524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386989"/>
              <a:ext cx="12192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2"/>
                  </a:solidFill>
                </a:rPr>
                <a:t>Beam dump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66800" y="3429000"/>
            <a:ext cx="19812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Ramp down/precycle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6576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100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624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1148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2672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4196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29000" y="4191000"/>
            <a:ext cx="12192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Injection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76800" y="3124200"/>
            <a:ext cx="7620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Ramp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91200" y="1524000"/>
            <a:ext cx="990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Squeeze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4" name="Up Arrow 23"/>
          <p:cNvSpPr/>
          <p:nvPr/>
        </p:nvSpPr>
        <p:spPr>
          <a:xfrm>
            <a:off x="6705600" y="1981200"/>
            <a:ext cx="152400" cy="3048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324600" y="2286000"/>
            <a:ext cx="990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Collide</a:t>
            </a:r>
            <a:endParaRPr lang="en-US" sz="1600" dirty="0">
              <a:solidFill>
                <a:schemeClr val="tx2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858000" y="1981200"/>
            <a:ext cx="18288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162800" y="1524000"/>
            <a:ext cx="1295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Stable beams</a:t>
            </a:r>
            <a:endParaRPr lang="en-US" sz="1600" dirty="0">
              <a:solidFill>
                <a:schemeClr val="tx2"/>
              </a:solidFill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204803"/>
              </p:ext>
            </p:extLst>
          </p:nvPr>
        </p:nvGraphicFramePr>
        <p:xfrm>
          <a:off x="6095999" y="3352800"/>
          <a:ext cx="2514601" cy="201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95401"/>
                <a:gridCol w="1219200"/>
              </a:tblGrid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Ramp</a:t>
                      </a:r>
                      <a:r>
                        <a:rPr lang="en-US" sz="1600" baseline="0" dirty="0" smtClean="0"/>
                        <a:t> down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35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Injection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~30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Ramp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Squeeze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Collide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Stable beams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 –</a:t>
                      </a:r>
                      <a:r>
                        <a:rPr lang="en-US" sz="1600" baseline="0" dirty="0" smtClean="0"/>
                        <a:t> 30 hours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762000" y="60960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Fastest turn around </a:t>
            </a:r>
            <a:r>
              <a:rPr lang="en-US" dirty="0"/>
              <a:t> </a:t>
            </a:r>
            <a:r>
              <a:rPr lang="en-US" dirty="0" smtClean="0"/>
              <a:t>down from 3h40m in </a:t>
            </a:r>
            <a:r>
              <a:rPr lang="en-US" dirty="0" smtClean="0"/>
              <a:t>2010 </a:t>
            </a:r>
            <a:r>
              <a:rPr lang="en-US" dirty="0" smtClean="0"/>
              <a:t>to 2h7m in 2011 after optimization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73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68362"/>
          </a:xfrm>
        </p:spPr>
        <p:txBody>
          <a:bodyPr/>
          <a:lstStyle/>
          <a:p>
            <a:r>
              <a:rPr lang="en-US" dirty="0" smtClean="0"/>
              <a:t>RF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81000" y="838200"/>
            <a:ext cx="8382000" cy="289560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RF noise </a:t>
            </a:r>
            <a:r>
              <a:rPr lang="en-GB" dirty="0" smtClean="0"/>
              <a:t>&amp; </a:t>
            </a:r>
            <a:r>
              <a:rPr lang="en-GB" dirty="0"/>
              <a:t>c</a:t>
            </a:r>
            <a:r>
              <a:rPr lang="en-GB" dirty="0" smtClean="0"/>
              <a:t>rossing </a:t>
            </a:r>
            <a:r>
              <a:rPr lang="en-GB" dirty="0"/>
              <a:t>of </a:t>
            </a:r>
            <a:r>
              <a:rPr lang="en-GB" dirty="0" smtClean="0"/>
              <a:t>50 </a:t>
            </a:r>
            <a:r>
              <a:rPr lang="en-GB" dirty="0"/>
              <a:t>Hz </a:t>
            </a:r>
            <a:r>
              <a:rPr lang="en-GB" dirty="0" smtClean="0"/>
              <a:t>by Qs in ramp – no issue.</a:t>
            </a:r>
          </a:p>
          <a:p>
            <a:r>
              <a:rPr lang="en-GB" dirty="0"/>
              <a:t>Capture losses </a:t>
            </a:r>
            <a:r>
              <a:rPr lang="en-GB" dirty="0" smtClean="0"/>
              <a:t>under </a:t>
            </a:r>
            <a:r>
              <a:rPr lang="en-GB" dirty="0" smtClean="0"/>
              <a:t>control</a:t>
            </a:r>
            <a:endParaRPr lang="en-GB" dirty="0" smtClean="0"/>
          </a:p>
          <a:p>
            <a:r>
              <a:rPr lang="en-GB" dirty="0"/>
              <a:t>Longitudinal emittance blow-up, needed for ramping of </a:t>
            </a:r>
            <a:r>
              <a:rPr lang="en-GB" dirty="0" smtClean="0"/>
              <a:t>nominal </a:t>
            </a:r>
            <a:r>
              <a:rPr lang="en-GB" dirty="0" smtClean="0"/>
              <a:t>bunch intensity</a:t>
            </a:r>
            <a:r>
              <a:rPr lang="en-GB" dirty="0" smtClean="0"/>
              <a:t>, </a:t>
            </a:r>
            <a:r>
              <a:rPr lang="en-GB" dirty="0"/>
              <a:t>rapidly commissioned</a:t>
            </a:r>
            <a:r>
              <a:rPr lang="en-GB" dirty="0" smtClean="0"/>
              <a:t>.</a:t>
            </a:r>
          </a:p>
          <a:p>
            <a:r>
              <a:rPr lang="en-GB" dirty="0"/>
              <a:t>B</a:t>
            </a:r>
            <a:r>
              <a:rPr lang="en-GB" dirty="0" smtClean="0"/>
              <a:t>eam</a:t>
            </a:r>
            <a:r>
              <a:rPr lang="en-GB" dirty="0"/>
              <a:t>-induced voltage </a:t>
            </a:r>
            <a:r>
              <a:rPr lang="en-GB" dirty="0" smtClean="0"/>
              <a:t>and </a:t>
            </a:r>
            <a:r>
              <a:rPr lang="en-GB" dirty="0"/>
              <a:t>load </a:t>
            </a:r>
            <a:r>
              <a:rPr lang="en-GB" dirty="0" smtClean="0"/>
              <a:t>power: </a:t>
            </a:r>
            <a:endParaRPr lang="en-GB" dirty="0" smtClean="0"/>
          </a:p>
          <a:p>
            <a:pPr lvl="1"/>
            <a:r>
              <a:rPr lang="en-GB" dirty="0"/>
              <a:t>h</a:t>
            </a:r>
            <a:r>
              <a:rPr lang="en-GB" dirty="0" smtClean="0"/>
              <a:t>alf </a:t>
            </a:r>
            <a:r>
              <a:rPr lang="en-GB" dirty="0" smtClean="0"/>
              <a:t>nominal intensity – dump beam on 1 klystron trip  - 5/43 fills to RF since </a:t>
            </a:r>
            <a:r>
              <a:rPr lang="en-GB" dirty="0" smtClean="0"/>
              <a:t>July 2011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15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43000" y="3657600"/>
            <a:ext cx="6926020" cy="2179000"/>
            <a:chOff x="1066800" y="3276600"/>
            <a:chExt cx="6926020" cy="2179000"/>
          </a:xfrm>
        </p:grpSpPr>
        <p:pic>
          <p:nvPicPr>
            <p:cNvPr id="7" name="Picture 6" descr="rf-ramp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3276600"/>
              <a:ext cx="6926020" cy="2179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038600" y="3505200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Bunch length in ramp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81800" y="39624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1.2 ns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77674" y="6025666"/>
            <a:ext cx="5943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MOPC054 </a:t>
            </a:r>
            <a:r>
              <a:rPr lang="en-US" sz="1600" b="1" dirty="0"/>
              <a:t>The LHC RF System Experience with Beam </a:t>
            </a:r>
            <a:r>
              <a:rPr lang="en-US" sz="1600" b="1" dirty="0" smtClean="0"/>
              <a:t>Operation</a:t>
            </a:r>
          </a:p>
          <a:p>
            <a:r>
              <a:rPr lang="en-US" sz="1600" dirty="0"/>
              <a:t>MOPC057 </a:t>
            </a:r>
            <a:r>
              <a:rPr lang="en-US" sz="1600" b="1" dirty="0"/>
              <a:t>Loss of Landau Damping in the </a:t>
            </a:r>
            <a:r>
              <a:rPr lang="en-US" sz="1600" b="1" dirty="0" smtClean="0"/>
              <a:t>LHC</a:t>
            </a:r>
          </a:p>
          <a:p>
            <a:r>
              <a:rPr lang="en-US" sz="1600" dirty="0" smtClean="0"/>
              <a:t>TUPZ010</a:t>
            </a:r>
            <a:r>
              <a:rPr lang="en-US" sz="1600" dirty="0"/>
              <a:t> </a:t>
            </a:r>
            <a:r>
              <a:rPr lang="en-US" sz="1600" b="1" dirty="0" smtClean="0"/>
              <a:t>Longitudinal </a:t>
            </a:r>
            <a:r>
              <a:rPr lang="en-US" sz="1600" b="1" dirty="0"/>
              <a:t>emittance blow-up in the </a:t>
            </a:r>
            <a:r>
              <a:rPr lang="en-US" sz="1600" b="1" dirty="0" smtClean="0"/>
              <a:t>LHC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64661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 descr="100percentQkick_damperOf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429000"/>
            <a:ext cx="4191001" cy="31382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516" name="Picture 4" descr="100percentQkick_damper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29000"/>
            <a:ext cx="4224746" cy="31629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4517" name="TextBox 5"/>
          <p:cNvSpPr txBox="1">
            <a:spLocks noChangeArrowheads="1"/>
          </p:cNvSpPr>
          <p:nvPr/>
        </p:nvSpPr>
        <p:spPr bwMode="auto">
          <a:xfrm>
            <a:off x="2438400" y="4876800"/>
            <a:ext cx="646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OFF</a:t>
            </a:r>
          </a:p>
        </p:txBody>
      </p:sp>
      <p:sp>
        <p:nvSpPr>
          <p:cNvPr id="64518" name="TextBox 6"/>
          <p:cNvSpPr txBox="1">
            <a:spLocks noChangeArrowheads="1"/>
          </p:cNvSpPr>
          <p:nvPr/>
        </p:nvSpPr>
        <p:spPr bwMode="auto">
          <a:xfrm>
            <a:off x="6019800" y="5105400"/>
            <a:ext cx="53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ON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dampers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76400" y="6400800"/>
            <a:ext cx="11537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Turn number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5638800" y="5867400"/>
            <a:ext cx="2335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Injection oscillations</a:t>
            </a:r>
            <a:endParaRPr lang="en-US" sz="1800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611450" y="1340710"/>
            <a:ext cx="288040" cy="72010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 rot="16200000">
            <a:off x="-830776" y="4945576"/>
            <a:ext cx="23356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Transverse position </a:t>
            </a:r>
            <a:endParaRPr lang="en-US" sz="1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5-9-2011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914400"/>
            <a:ext cx="6705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Injection oscillations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‘Hump’ suppression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Abort gap and injection gap cleaning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Coherent instabilities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(</a:t>
            </a:r>
            <a:r>
              <a:rPr lang="en-US" sz="3200" dirty="0"/>
              <a:t>B</a:t>
            </a:r>
            <a:r>
              <a:rPr lang="en-US" sz="3200" dirty="0" smtClean="0"/>
              <a:t>low-up for loss maps)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562600" y="29718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Vital and working well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800" y="6488668"/>
            <a:ext cx="541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MOPO012 </a:t>
            </a:r>
            <a:r>
              <a:rPr lang="en-US" b="1" dirty="0"/>
              <a:t>LHC Damper Beam Commissioning in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101177"/>
      </p:ext>
    </p:extLst>
  </p:cSld>
  <p:clrMapOvr>
    <a:masterClrMapping/>
  </p:clrMapOvr>
  <p:transition xmlns:p14="http://schemas.microsoft.com/office/powerpoint/2010/main" advTm="109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08-31 at 8.34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724400"/>
            <a:ext cx="2755756" cy="17018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pic>
        <p:nvPicPr>
          <p:cNvPr id="5" name="Picture 6" descr="ref-orbit-b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6837362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1-08-31 at 8.31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400"/>
            <a:ext cx="4781870" cy="2527300"/>
          </a:xfrm>
          <a:prstGeom prst="rect">
            <a:avLst/>
          </a:prstGeom>
        </p:spPr>
      </p:pic>
      <p:pic>
        <p:nvPicPr>
          <p:cNvPr id="9" name="Picture 8" descr="Screen shot 2011-08-31 at 8.33.5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" y="5359400"/>
            <a:ext cx="2832100" cy="1498600"/>
          </a:xfrm>
          <a:prstGeom prst="rect">
            <a:avLst/>
          </a:prstGeom>
        </p:spPr>
      </p:pic>
      <p:pic>
        <p:nvPicPr>
          <p:cNvPr id="10" name="Picture 9" descr="Screen shot 2011-08-31 at 8.33.3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99" y="609600"/>
            <a:ext cx="2845296" cy="2006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400" y="5638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Synchrotron light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2209800"/>
            <a:ext cx="2819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Beam Position  </a:t>
            </a:r>
            <a:r>
              <a:rPr lang="en-US" dirty="0"/>
              <a:t>M</a:t>
            </a:r>
            <a:r>
              <a:rPr lang="en-US" dirty="0" smtClean="0"/>
              <a:t>onitors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3657600"/>
            <a:ext cx="2209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Beam loss monitors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800" y="2438400"/>
            <a:ext cx="3289300" cy="2209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200" y="4724400"/>
            <a:ext cx="1765300" cy="17019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19800" y="3962400"/>
            <a:ext cx="2362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Base-Band-</a:t>
            </a:r>
            <a:r>
              <a:rPr lang="en-US" dirty="0" smtClean="0"/>
              <a:t>Tune (</a:t>
            </a:r>
            <a:r>
              <a:rPr lang="en-US" dirty="0"/>
              <a:t>BBQ)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Beam Instrumentation: excellent performance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895600" y="6476636"/>
            <a:ext cx="6172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FRXCA01 </a:t>
            </a:r>
            <a:r>
              <a:rPr lang="en-US" b="1" dirty="0" smtClean="0"/>
              <a:t>First </a:t>
            </a:r>
            <a:r>
              <a:rPr lang="en-US" b="1" dirty="0"/>
              <a:t>Years Experience of LHC </a:t>
            </a:r>
            <a:r>
              <a:rPr lang="en-US" b="1" dirty="0" smtClean="0"/>
              <a:t>Beam Instrumentation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553200" y="4724400"/>
            <a:ext cx="16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Wire scanner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495800" y="4953000"/>
            <a:ext cx="1752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Longitudinal density monitor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350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Aperture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4719145" cy="2590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5-9-2011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9A8FA0-5CB1-47CC-8E14-97CA62F167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4295403"/>
            <a:ext cx="8001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Aperture systematically measured (locally and globally)</a:t>
            </a:r>
          </a:p>
          <a:p>
            <a:r>
              <a:rPr lang="en-US" sz="2400" dirty="0" smtClean="0"/>
              <a:t>Better than anticipated </a:t>
            </a:r>
            <a:r>
              <a:rPr lang="en-US" sz="2400" dirty="0" err="1" smtClean="0"/>
              <a:t>w.r.t</a:t>
            </a:r>
            <a:r>
              <a:rPr lang="en-US" sz="2400" dirty="0" smtClean="0"/>
              <a:t>. </a:t>
            </a:r>
            <a:r>
              <a:rPr lang="en-US" sz="2400" dirty="0" smtClean="0"/>
              <a:t>tolerances </a:t>
            </a:r>
            <a:r>
              <a:rPr lang="en-US" sz="2400" dirty="0" smtClean="0"/>
              <a:t>on </a:t>
            </a:r>
            <a:r>
              <a:rPr lang="en-US" sz="2400" dirty="0" smtClean="0"/>
              <a:t>orbit &amp; alignment </a:t>
            </a:r>
          </a:p>
          <a:p>
            <a:endParaRPr lang="en-US" sz="2400" dirty="0"/>
          </a:p>
          <a:p>
            <a:r>
              <a:rPr lang="en-US" sz="2400" dirty="0" smtClean="0"/>
              <a:t>Aperture </a:t>
            </a:r>
            <a:r>
              <a:rPr lang="en-US" sz="2400" dirty="0"/>
              <a:t>compatible with a well-aligned machine, a well </a:t>
            </a:r>
            <a:r>
              <a:rPr lang="en-US" sz="2400" dirty="0" err="1" smtClean="0"/>
              <a:t>centred</a:t>
            </a:r>
            <a:r>
              <a:rPr lang="en-US" sz="2400" dirty="0" smtClean="0"/>
              <a:t> orbit </a:t>
            </a:r>
            <a:r>
              <a:rPr lang="en-US" sz="2400" dirty="0"/>
              <a:t>and </a:t>
            </a:r>
            <a:r>
              <a:rPr lang="en-US" sz="2400" dirty="0" smtClean="0"/>
              <a:t>close to </a:t>
            </a:r>
            <a:r>
              <a:rPr lang="en-US" sz="2400" dirty="0"/>
              <a:t>design mechanical </a:t>
            </a:r>
            <a:r>
              <a:rPr lang="en-US" sz="2400" dirty="0" smtClean="0"/>
              <a:t>aperture</a:t>
            </a:r>
            <a:endParaRPr lang="en-US" sz="2400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143000"/>
            <a:ext cx="4343400" cy="28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3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868362"/>
          </a:xfrm>
        </p:spPr>
        <p:txBody>
          <a:bodyPr/>
          <a:lstStyle/>
          <a:p>
            <a:r>
              <a:rPr lang="en-US" dirty="0" smtClean="0"/>
              <a:t>Optics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419600" cy="50407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Optics stunningly stable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4191000" cy="29350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724400" y="990600"/>
            <a:ext cx="4191000" cy="5040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/>
              <a:t>a</a:t>
            </a:r>
            <a:r>
              <a:rPr lang="en-US" dirty="0" smtClean="0"/>
              <a:t>nd well corrected</a:t>
            </a:r>
            <a:endParaRPr lang="en-US" dirty="0"/>
          </a:p>
        </p:txBody>
      </p:sp>
      <p:pic>
        <p:nvPicPr>
          <p:cNvPr id="10" name="Picture 5" descr="beta-beat-b1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00200"/>
            <a:ext cx="4207083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45720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 measurements of beating at 3.5 m</a:t>
            </a:r>
            <a:br>
              <a:rPr lang="en-US" dirty="0" smtClean="0"/>
            </a:br>
            <a:r>
              <a:rPr lang="en-US" dirty="0" smtClean="0"/>
              <a:t> 3 months apart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24400" y="45720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Local and global correction at 1.5 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05200" y="62484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WEPC028 </a:t>
            </a:r>
            <a:r>
              <a:rPr lang="en-US" b="1" dirty="0"/>
              <a:t>Record Low Beta-beat of 10% in the </a:t>
            </a:r>
            <a:r>
              <a:rPr lang="en-US" b="1" dirty="0" smtClean="0"/>
              <a:t>LHC(!)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65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09-01 at 10.08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0"/>
            <a:ext cx="10439400" cy="6879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</a:t>
            </a:r>
            <a:r>
              <a:rPr lang="en-US" dirty="0" smtClean="0">
                <a:solidFill>
                  <a:srgbClr val="FFFFFF"/>
                </a:solidFill>
              </a:rPr>
              <a:t>LHC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0"/>
            <a:ext cx="8229600" cy="28956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Very big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Very cold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Very high </a:t>
            </a:r>
            <a:r>
              <a:rPr lang="en-US" sz="4800" dirty="0" smtClean="0">
                <a:solidFill>
                  <a:srgbClr val="FFFFFF"/>
                </a:solidFill>
              </a:rPr>
              <a:t>energy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1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model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164" y="2598715"/>
            <a:ext cx="3886200" cy="425928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590800"/>
            <a:ext cx="4556760" cy="3322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343400" y="593467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based feed-forward reduces chromaticity swing from 80 to less than 10 units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04800" y="990601"/>
            <a:ext cx="8534400" cy="16764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</a:t>
            </a:r>
            <a:r>
              <a:rPr lang="en-US" dirty="0" smtClean="0"/>
              <a:t>nowledge of the magnetic machine is remarkable</a:t>
            </a:r>
          </a:p>
          <a:p>
            <a:r>
              <a:rPr lang="en-US" dirty="0" smtClean="0"/>
              <a:t>All magnet ‘transfer functions’, all harmonics including  decay and snapback</a:t>
            </a:r>
          </a:p>
          <a:p>
            <a:r>
              <a:rPr lang="en-US" dirty="0" smtClean="0"/>
              <a:t>Tunes, momentum, optics remarkably close to the model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6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Reproducibility</a:t>
            </a:r>
            <a:endParaRPr lang="en-US" dirty="0"/>
          </a:p>
        </p:txBody>
      </p:sp>
      <p:pic>
        <p:nvPicPr>
          <p:cNvPr id="4" name="Picture 3" descr="Screen shot 2011-08-27 at 1.5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057400"/>
            <a:ext cx="6441440" cy="408024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57400" y="61722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Tune corrections made by feedback during squeeze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90600" y="2286000"/>
            <a:ext cx="0" cy="3657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" y="3886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7 e-3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9906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LHC m</a:t>
            </a:r>
            <a:r>
              <a:rPr lang="en-US" sz="2400" dirty="0" smtClean="0"/>
              <a:t>agnetically </a:t>
            </a:r>
            <a:r>
              <a:rPr lang="en-US" sz="2400" dirty="0"/>
              <a:t>reproducible with rigorous pre-cycling - set-up remains valid from </a:t>
            </a:r>
            <a:r>
              <a:rPr lang="en-US" sz="2400" dirty="0" smtClean="0"/>
              <a:t>month </a:t>
            </a:r>
            <a:r>
              <a:rPr lang="en-US" sz="2400" dirty="0" smtClean="0"/>
              <a:t>to month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9374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Machine protection – the challenge</a:t>
            </a:r>
          </a:p>
        </p:txBody>
      </p:sp>
      <p:sp>
        <p:nvSpPr>
          <p:cNvPr id="3379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pic>
        <p:nvPicPr>
          <p:cNvPr id="33796" name="Picture 4"/>
          <p:cNvPicPr>
            <a:picLocks noChangeAspect="1"/>
          </p:cNvPicPr>
          <p:nvPr/>
        </p:nvPicPr>
        <p:blipFill>
          <a:blip r:embed="rId3" cstate="print"/>
          <a:srcRect t="2966"/>
          <a:stretch>
            <a:fillRect/>
          </a:stretch>
        </p:blipFill>
        <p:spPr bwMode="auto">
          <a:xfrm>
            <a:off x="0" y="1077913"/>
            <a:ext cx="9144000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54250"/>
            <a:ext cx="394652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1411310" y="1316038"/>
            <a:ext cx="858791" cy="7540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b="0" dirty="0"/>
              <a:t>Beam</a:t>
            </a:r>
          </a:p>
          <a:p>
            <a:pPr algn="ctr">
              <a:spcBef>
                <a:spcPts val="840"/>
              </a:spcBef>
            </a:pPr>
            <a:r>
              <a:rPr lang="en-US" dirty="0" smtClean="0">
                <a:solidFill>
                  <a:srgbClr val="FF0000"/>
                </a:solidFill>
              </a:rPr>
              <a:t>100 </a:t>
            </a:r>
            <a:r>
              <a:rPr lang="en-US" dirty="0">
                <a:solidFill>
                  <a:srgbClr val="FF0000"/>
                </a:solidFill>
              </a:rPr>
              <a:t>MJ</a:t>
            </a:r>
          </a:p>
        </p:txBody>
      </p:sp>
      <p:sp>
        <p:nvSpPr>
          <p:cNvPr id="33799" name="TextBox 7"/>
          <p:cNvSpPr txBox="1">
            <a:spLocks noChangeArrowheads="1"/>
          </p:cNvSpPr>
          <p:nvPr/>
        </p:nvSpPr>
        <p:spPr bwMode="auto">
          <a:xfrm>
            <a:off x="143036" y="5372100"/>
            <a:ext cx="1904680" cy="122084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b="0" dirty="0"/>
              <a:t>SC Coil:</a:t>
            </a:r>
          </a:p>
          <a:p>
            <a:pPr algn="ctr">
              <a:spcBef>
                <a:spcPts val="840"/>
              </a:spcBef>
            </a:pPr>
            <a:r>
              <a:rPr lang="en-US" b="0" dirty="0"/>
              <a:t>quench limit</a:t>
            </a:r>
            <a:endParaRPr lang="en-US" b="0" dirty="0" smtClean="0"/>
          </a:p>
          <a:p>
            <a:pPr algn="ctr">
              <a:spcBef>
                <a:spcPts val="840"/>
              </a:spcBef>
            </a:pPr>
            <a:r>
              <a:rPr lang="en-US" dirty="0" smtClean="0">
                <a:solidFill>
                  <a:srgbClr val="FF0000"/>
                </a:solidFill>
              </a:rPr>
              <a:t>15-100 </a:t>
            </a:r>
            <a:r>
              <a:rPr lang="en-US" dirty="0">
                <a:solidFill>
                  <a:srgbClr val="FF0000"/>
                </a:solidFill>
              </a:rPr>
              <a:t>mJ/cm</a:t>
            </a:r>
            <a:r>
              <a:rPr lang="en-US" baseline="300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10" name="Straight Arrow Connector 9"/>
          <p:cNvCxnSpPr>
            <a:stCxn id="33798" idx="2"/>
          </p:cNvCxnSpPr>
          <p:nvPr/>
        </p:nvCxnSpPr>
        <p:spPr bwMode="auto">
          <a:xfrm>
            <a:off x="1840706" y="2070091"/>
            <a:ext cx="792954" cy="2543183"/>
          </a:xfrm>
          <a:prstGeom prst="straightConnector1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7440000">
              <a:srgbClr val="FFFFFF">
                <a:alpha val="43000"/>
              </a:srgbClr>
            </a:outerShdw>
          </a:effectLst>
        </p:spPr>
      </p:cxnSp>
      <p:cxnSp>
        <p:nvCxnSpPr>
          <p:cNvPr id="12" name="Straight Arrow Connector 11"/>
          <p:cNvCxnSpPr>
            <a:stCxn id="33799" idx="0"/>
          </p:cNvCxnSpPr>
          <p:nvPr/>
        </p:nvCxnSpPr>
        <p:spPr bwMode="auto">
          <a:xfrm rot="5400000" flipH="1" flipV="1">
            <a:off x="1327949" y="4415637"/>
            <a:ext cx="723891" cy="1189036"/>
          </a:xfrm>
          <a:prstGeom prst="straightConnector1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9900000" algn="br">
              <a:srgbClr val="FFFFFF">
                <a:alpha val="43000"/>
              </a:srgbClr>
            </a:outerShdw>
          </a:effectLst>
        </p:spPr>
      </p:cxnSp>
      <p:cxnSp>
        <p:nvCxnSpPr>
          <p:cNvPr id="33802" name="Straight Arrow Connector 14"/>
          <p:cNvCxnSpPr>
            <a:cxnSpLocks noChangeShapeType="1"/>
          </p:cNvCxnSpPr>
          <p:nvPr/>
        </p:nvCxnSpPr>
        <p:spPr bwMode="auto">
          <a:xfrm>
            <a:off x="2400300" y="4975225"/>
            <a:ext cx="373063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2214563" y="4951413"/>
            <a:ext cx="752475" cy="3079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/>
              <a:t>56 mm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000" y="685800"/>
            <a:ext cx="3610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Situation at 3.5 TeV (in August 2011)</a:t>
            </a:r>
            <a:endParaRPr lang="en-US" dirty="0"/>
          </a:p>
        </p:txBody>
      </p:sp>
      <p:cxnSp>
        <p:nvCxnSpPr>
          <p:cNvPr id="15" name="Elbow Connector 14"/>
          <p:cNvCxnSpPr>
            <a:stCxn id="33798" idx="3"/>
            <a:endCxn id="33799" idx="3"/>
          </p:cNvCxnSpPr>
          <p:nvPr/>
        </p:nvCxnSpPr>
        <p:spPr bwMode="auto">
          <a:xfrm flipH="1">
            <a:off x="2047716" y="1693065"/>
            <a:ext cx="222385" cy="4289459"/>
          </a:xfrm>
          <a:prstGeom prst="bentConnector3">
            <a:avLst>
              <a:gd name="adj1" fmla="val -412285"/>
            </a:avLst>
          </a:prstGeom>
          <a:solidFill>
            <a:schemeClr val="accent1"/>
          </a:solidFill>
          <a:ln w="57150" cap="sq" cmpd="sng" algn="ctr">
            <a:solidFill>
              <a:srgbClr val="FF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220090" y="3068950"/>
            <a:ext cx="3505199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a single beam-induced quench at 3.5 TeV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			… YET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0"/>
          </p:nvPr>
        </p:nvSpPr>
        <p:spPr>
          <a:xfrm>
            <a:off x="34924" y="6597440"/>
            <a:ext cx="2880845" cy="287548"/>
          </a:xfrm>
        </p:spPr>
        <p:txBody>
          <a:bodyPr/>
          <a:lstStyle/>
          <a:p>
            <a:r>
              <a:rPr lang="en-US" smtClean="0"/>
              <a:t>LHC from commissioning to operations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22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257800" y="4419600"/>
            <a:ext cx="350519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11 magnet quench at 450 GeV – injection kicker flash-over</a:t>
            </a:r>
          </a:p>
        </p:txBody>
      </p:sp>
    </p:spTree>
    <p:extLst>
      <p:ext uri="{BB962C8B-B14F-4D97-AF65-F5344CB8AC3E}">
        <p14:creationId xmlns:p14="http://schemas.microsoft.com/office/powerpoint/2010/main" val="7399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2E1D4-EA00-DD44-BDB3-58D6704B8198}" type="slidenum">
              <a:rPr lang="en-US"/>
              <a:pPr/>
              <a:t>23</a:t>
            </a:fld>
            <a:endParaRPr lang="en-US"/>
          </a:p>
        </p:txBody>
      </p:sp>
      <p:sp>
        <p:nvSpPr>
          <p:cNvPr id="1755139" name="Oval 3"/>
          <p:cNvSpPr>
            <a:spLocks noChangeArrowheads="1"/>
          </p:cNvSpPr>
          <p:nvPr/>
        </p:nvSpPr>
        <p:spPr bwMode="auto">
          <a:xfrm>
            <a:off x="6096000" y="28194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0" name="Oval 4"/>
          <p:cNvSpPr>
            <a:spLocks noChangeArrowheads="1"/>
          </p:cNvSpPr>
          <p:nvPr/>
        </p:nvSpPr>
        <p:spPr bwMode="auto">
          <a:xfrm>
            <a:off x="5314950" y="28194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2" name="Oval 6"/>
          <p:cNvSpPr>
            <a:spLocks noChangeArrowheads="1"/>
          </p:cNvSpPr>
          <p:nvPr/>
        </p:nvSpPr>
        <p:spPr bwMode="auto">
          <a:xfrm>
            <a:off x="7518400" y="319722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3" name="Oval 7"/>
          <p:cNvSpPr>
            <a:spLocks noChangeArrowheads="1"/>
          </p:cNvSpPr>
          <p:nvPr/>
        </p:nvSpPr>
        <p:spPr bwMode="auto">
          <a:xfrm>
            <a:off x="7518400" y="3125788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44" name="Text Box 8"/>
          <p:cNvSpPr txBox="1">
            <a:spLocks noChangeArrowheads="1"/>
          </p:cNvSpPr>
          <p:nvPr/>
        </p:nvSpPr>
        <p:spPr bwMode="auto">
          <a:xfrm>
            <a:off x="342900" y="2841625"/>
            <a:ext cx="7246938" cy="573088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5291" tIns="0" rIns="65291" bIns="0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</a:pPr>
            <a:endParaRPr lang="en-GB" sz="1200" b="0">
              <a:solidFill>
                <a:srgbClr val="CC0000"/>
              </a:solidFill>
              <a:latin typeface="Arial" charset="0"/>
            </a:endParaRPr>
          </a:p>
          <a:p>
            <a:pPr algn="ctr"/>
            <a:r>
              <a:rPr lang="en-GB" sz="1600" b="0">
                <a:solidFill>
                  <a:srgbClr val="CC0000"/>
                </a:solidFill>
                <a:latin typeface="Arial" charset="0"/>
              </a:rPr>
              <a:t>Beam Interlock System</a:t>
            </a:r>
          </a:p>
          <a:p>
            <a:pPr algn="ctr">
              <a:lnSpc>
                <a:spcPct val="70000"/>
              </a:lnSpc>
            </a:pPr>
            <a:endParaRPr lang="en-GB" sz="1600" b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755145" name="Text Box 9"/>
          <p:cNvSpPr txBox="1">
            <a:spLocks noChangeArrowheads="1"/>
          </p:cNvSpPr>
          <p:nvPr/>
        </p:nvSpPr>
        <p:spPr bwMode="auto">
          <a:xfrm>
            <a:off x="8077200" y="2714625"/>
            <a:ext cx="987425" cy="8286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600" b="0" dirty="0">
                <a:solidFill>
                  <a:srgbClr val="CC0000"/>
                </a:solidFill>
                <a:latin typeface="Arial" charset="0"/>
              </a:rPr>
              <a:t>Beam </a:t>
            </a:r>
          </a:p>
          <a:p>
            <a:pPr algn="ctr"/>
            <a:r>
              <a:rPr lang="en-GB" sz="1600" b="0" dirty="0">
                <a:solidFill>
                  <a:srgbClr val="CC0000"/>
                </a:solidFill>
                <a:latin typeface="Arial" charset="0"/>
              </a:rPr>
              <a:t>Dumping System</a:t>
            </a:r>
            <a:r>
              <a:rPr lang="en-GB" sz="1400" b="0" dirty="0">
                <a:latin typeface="Arial" charset="0"/>
              </a:rPr>
              <a:t>  </a:t>
            </a:r>
          </a:p>
        </p:txBody>
      </p:sp>
      <p:sp>
        <p:nvSpPr>
          <p:cNvPr id="1755146" name="Text Box 10"/>
          <p:cNvSpPr txBox="1">
            <a:spLocks noChangeArrowheads="1"/>
          </p:cNvSpPr>
          <p:nvPr/>
        </p:nvSpPr>
        <p:spPr bwMode="auto">
          <a:xfrm>
            <a:off x="8126413" y="3635375"/>
            <a:ext cx="865187" cy="44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 dirty="0">
                <a:latin typeface="Arial" charset="0"/>
              </a:rPr>
              <a:t>Injection Interlock</a:t>
            </a:r>
          </a:p>
        </p:txBody>
      </p:sp>
      <p:sp>
        <p:nvSpPr>
          <p:cNvPr id="1755147" name="Text Box 11"/>
          <p:cNvSpPr txBox="1">
            <a:spLocks noChangeArrowheads="1"/>
          </p:cNvSpPr>
          <p:nvPr/>
        </p:nvSpPr>
        <p:spPr bwMode="auto">
          <a:xfrm>
            <a:off x="381000" y="3810000"/>
            <a:ext cx="137160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Powering</a:t>
            </a:r>
          </a:p>
          <a:p>
            <a:pPr algn="ctr"/>
            <a:r>
              <a:rPr lang="en-GB" sz="1200">
                <a:latin typeface="Arial" charset="0"/>
              </a:rPr>
              <a:t>Interlocks</a:t>
            </a:r>
          </a:p>
          <a:p>
            <a:pPr algn="ctr"/>
            <a:r>
              <a:rPr lang="en-GB" sz="1200">
                <a:latin typeface="Arial" charset="0"/>
              </a:rPr>
              <a:t>superconducting magnets</a:t>
            </a:r>
          </a:p>
        </p:txBody>
      </p:sp>
      <p:sp>
        <p:nvSpPr>
          <p:cNvPr id="1755148" name="Text Box 12"/>
          <p:cNvSpPr txBox="1">
            <a:spLocks noChangeArrowheads="1"/>
          </p:cNvSpPr>
          <p:nvPr/>
        </p:nvSpPr>
        <p:spPr bwMode="auto">
          <a:xfrm>
            <a:off x="1905000" y="3810000"/>
            <a:ext cx="152400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Powering</a:t>
            </a:r>
          </a:p>
          <a:p>
            <a:pPr algn="ctr"/>
            <a:r>
              <a:rPr lang="en-GB" sz="1200">
                <a:latin typeface="Arial" charset="0"/>
              </a:rPr>
              <a:t>Interlocks</a:t>
            </a:r>
          </a:p>
          <a:p>
            <a:pPr algn="ctr"/>
            <a:r>
              <a:rPr lang="en-GB" sz="1200">
                <a:latin typeface="Arial" charset="0"/>
              </a:rPr>
              <a:t>normal conducting magnets</a:t>
            </a:r>
          </a:p>
        </p:txBody>
      </p:sp>
      <p:sp>
        <p:nvSpPr>
          <p:cNvPr id="1755149" name="Text Box 13"/>
          <p:cNvSpPr txBox="1">
            <a:spLocks noChangeArrowheads="1"/>
          </p:cNvSpPr>
          <p:nvPr/>
        </p:nvSpPr>
        <p:spPr bwMode="auto">
          <a:xfrm>
            <a:off x="152400" y="5929313"/>
            <a:ext cx="1371600" cy="623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Magnet protection system</a:t>
            </a:r>
          </a:p>
          <a:p>
            <a:pPr algn="ctr"/>
            <a:r>
              <a:rPr lang="en-GB" sz="1200" b="0">
                <a:latin typeface="Arial" charset="0"/>
              </a:rPr>
              <a:t>(20000 channels)</a:t>
            </a:r>
          </a:p>
        </p:txBody>
      </p:sp>
      <p:sp>
        <p:nvSpPr>
          <p:cNvPr id="1755150" name="Text Box 14"/>
          <p:cNvSpPr txBox="1">
            <a:spLocks noChangeArrowheads="1"/>
          </p:cNvSpPr>
          <p:nvPr/>
        </p:nvSpPr>
        <p:spPr bwMode="auto">
          <a:xfrm>
            <a:off x="1676400" y="5943600"/>
            <a:ext cx="827088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Power </a:t>
            </a:r>
          </a:p>
          <a:p>
            <a:pPr algn="ctr"/>
            <a:r>
              <a:rPr lang="en-GB" sz="1200" b="0">
                <a:latin typeface="Arial" charset="0"/>
              </a:rPr>
              <a:t>Converters</a:t>
            </a:r>
          </a:p>
          <a:p>
            <a:pPr algn="ctr"/>
            <a:r>
              <a:rPr lang="en-GB" sz="1200" b="0">
                <a:latin typeface="Arial" charset="0"/>
              </a:rPr>
              <a:t>~1600</a:t>
            </a:r>
          </a:p>
        </p:txBody>
      </p:sp>
      <p:sp>
        <p:nvSpPr>
          <p:cNvPr id="1755151" name="Text Box 15"/>
          <p:cNvSpPr txBox="1">
            <a:spLocks noChangeArrowheads="1"/>
          </p:cNvSpPr>
          <p:nvPr/>
        </p:nvSpPr>
        <p:spPr bwMode="auto">
          <a:xfrm>
            <a:off x="2590800" y="5943600"/>
            <a:ext cx="419100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AUG</a:t>
            </a:r>
          </a:p>
          <a:p>
            <a:pPr algn="ctr"/>
            <a:r>
              <a:rPr lang="en-GB" sz="1200" b="0">
                <a:latin typeface="Arial" charset="0"/>
              </a:rPr>
              <a:t>  </a:t>
            </a:r>
          </a:p>
          <a:p>
            <a:pPr algn="ctr"/>
            <a:endParaRPr lang="en-GB" sz="1200" b="0">
              <a:latin typeface="Arial" charset="0"/>
            </a:endParaRPr>
          </a:p>
        </p:txBody>
      </p:sp>
      <p:sp>
        <p:nvSpPr>
          <p:cNvPr id="1755152" name="Text Box 16"/>
          <p:cNvSpPr txBox="1">
            <a:spLocks noChangeArrowheads="1"/>
          </p:cNvSpPr>
          <p:nvPr/>
        </p:nvSpPr>
        <p:spPr bwMode="auto">
          <a:xfrm>
            <a:off x="3048000" y="5943600"/>
            <a:ext cx="365125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UPS</a:t>
            </a:r>
          </a:p>
          <a:p>
            <a:pPr algn="ctr"/>
            <a:r>
              <a:rPr lang="en-GB" sz="1200" b="0">
                <a:latin typeface="Arial" charset="0"/>
              </a:rPr>
              <a:t>  </a:t>
            </a:r>
          </a:p>
          <a:p>
            <a:pPr algn="ctr"/>
            <a:endParaRPr lang="en-GB" sz="1200" b="0">
              <a:latin typeface="Arial" charset="0"/>
            </a:endParaRPr>
          </a:p>
        </p:txBody>
      </p:sp>
      <p:sp>
        <p:nvSpPr>
          <p:cNvPr id="1755153" name="Text Box 17"/>
          <p:cNvSpPr txBox="1">
            <a:spLocks noChangeArrowheads="1"/>
          </p:cNvSpPr>
          <p:nvPr/>
        </p:nvSpPr>
        <p:spPr bwMode="auto">
          <a:xfrm>
            <a:off x="2689225" y="5029200"/>
            <a:ext cx="815975" cy="44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Power Converters</a:t>
            </a:r>
          </a:p>
        </p:txBody>
      </p:sp>
      <p:cxnSp>
        <p:nvCxnSpPr>
          <p:cNvPr id="1755154" name="AutoShape 18"/>
          <p:cNvCxnSpPr>
            <a:cxnSpLocks noChangeShapeType="1"/>
            <a:stCxn id="1755149" idx="0"/>
            <a:endCxn id="1755163" idx="4"/>
          </p:cNvCxnSpPr>
          <p:nvPr/>
        </p:nvCxnSpPr>
        <p:spPr bwMode="auto">
          <a:xfrm rot="16200000">
            <a:off x="883443" y="5745957"/>
            <a:ext cx="138113" cy="228600"/>
          </a:xfrm>
          <a:prstGeom prst="bentConnector3">
            <a:avLst>
              <a:gd name="adj1" fmla="val 49426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55" name="AutoShape 19"/>
          <p:cNvCxnSpPr>
            <a:cxnSpLocks noChangeShapeType="1"/>
            <a:stCxn id="1755151" idx="0"/>
            <a:endCxn id="1755163" idx="6"/>
          </p:cNvCxnSpPr>
          <p:nvPr/>
        </p:nvCxnSpPr>
        <p:spPr bwMode="auto">
          <a:xfrm rot="5400000" flipH="1">
            <a:off x="1857375" y="5000625"/>
            <a:ext cx="190500" cy="1695450"/>
          </a:xfrm>
          <a:prstGeom prst="bentConnector2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56" name="AutoShape 20"/>
          <p:cNvCxnSpPr>
            <a:cxnSpLocks noChangeShapeType="1"/>
            <a:stCxn id="1755152" idx="0"/>
            <a:endCxn id="1755163" idx="6"/>
          </p:cNvCxnSpPr>
          <p:nvPr/>
        </p:nvCxnSpPr>
        <p:spPr bwMode="auto">
          <a:xfrm rot="5400000" flipH="1">
            <a:off x="2072482" y="4785518"/>
            <a:ext cx="190500" cy="2125663"/>
          </a:xfrm>
          <a:prstGeom prst="bentConnector2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57" name="AutoShape 21"/>
          <p:cNvCxnSpPr>
            <a:cxnSpLocks noChangeShapeType="1"/>
            <a:stCxn id="1755150" idx="0"/>
            <a:endCxn id="1755163" idx="6"/>
          </p:cNvCxnSpPr>
          <p:nvPr/>
        </p:nvCxnSpPr>
        <p:spPr bwMode="auto">
          <a:xfrm rot="5400000" flipH="1">
            <a:off x="1502569" y="5355431"/>
            <a:ext cx="190500" cy="985838"/>
          </a:xfrm>
          <a:prstGeom prst="bentConnector2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58" name="Text Box 22"/>
          <p:cNvSpPr txBox="1">
            <a:spLocks noChangeArrowheads="1"/>
          </p:cNvSpPr>
          <p:nvPr/>
        </p:nvSpPr>
        <p:spPr bwMode="auto">
          <a:xfrm>
            <a:off x="1981200" y="5029200"/>
            <a:ext cx="652463" cy="44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Magnets</a:t>
            </a:r>
          </a:p>
          <a:p>
            <a:pPr algn="ctr"/>
            <a:endParaRPr lang="en-GB" sz="1200" b="0">
              <a:latin typeface="Arial" charset="0"/>
            </a:endParaRPr>
          </a:p>
        </p:txBody>
      </p:sp>
      <p:cxnSp>
        <p:nvCxnSpPr>
          <p:cNvPr id="1755159" name="AutoShape 23"/>
          <p:cNvCxnSpPr>
            <a:cxnSpLocks noChangeShapeType="1"/>
            <a:stCxn id="1755158" idx="0"/>
            <a:endCxn id="1755148" idx="2"/>
          </p:cNvCxnSpPr>
          <p:nvPr/>
        </p:nvCxnSpPr>
        <p:spPr bwMode="auto">
          <a:xfrm rot="16200000">
            <a:off x="2281238" y="4643437"/>
            <a:ext cx="412750" cy="3587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60" name="AutoShape 24"/>
          <p:cNvCxnSpPr>
            <a:cxnSpLocks noChangeShapeType="1"/>
            <a:stCxn id="1755153" idx="0"/>
            <a:endCxn id="1755148" idx="2"/>
          </p:cNvCxnSpPr>
          <p:nvPr/>
        </p:nvCxnSpPr>
        <p:spPr bwMode="auto">
          <a:xfrm rot="5400000" flipH="1">
            <a:off x="2675732" y="4607718"/>
            <a:ext cx="412750" cy="43021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61" name="Text Box 25"/>
          <p:cNvSpPr txBox="1">
            <a:spLocks noChangeArrowheads="1"/>
          </p:cNvSpPr>
          <p:nvPr/>
        </p:nvSpPr>
        <p:spPr bwMode="auto">
          <a:xfrm>
            <a:off x="3505200" y="3810000"/>
            <a:ext cx="925513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Fast Magnet Current</a:t>
            </a:r>
          </a:p>
          <a:p>
            <a:pPr algn="ctr"/>
            <a:r>
              <a:rPr lang="en-GB" sz="1200">
                <a:latin typeface="Arial" charset="0"/>
              </a:rPr>
              <a:t>change Monitor</a:t>
            </a:r>
          </a:p>
        </p:txBody>
      </p:sp>
      <p:sp>
        <p:nvSpPr>
          <p:cNvPr id="1755162" name="Text Box 26"/>
          <p:cNvSpPr txBox="1">
            <a:spLocks noChangeArrowheads="1"/>
          </p:cNvSpPr>
          <p:nvPr/>
        </p:nvSpPr>
        <p:spPr bwMode="auto">
          <a:xfrm>
            <a:off x="3505200" y="5943600"/>
            <a:ext cx="1066800" cy="62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Cryogenics</a:t>
            </a:r>
          </a:p>
          <a:p>
            <a:pPr algn="ctr"/>
            <a:r>
              <a:rPr lang="en-GB" sz="1200" b="0">
                <a:latin typeface="Arial" charset="0"/>
              </a:rPr>
              <a:t>some 10000 channels</a:t>
            </a:r>
          </a:p>
        </p:txBody>
      </p:sp>
      <p:sp>
        <p:nvSpPr>
          <p:cNvPr id="1755163" name="Oval 27"/>
          <p:cNvSpPr>
            <a:spLocks noChangeArrowheads="1"/>
          </p:cNvSpPr>
          <p:nvPr/>
        </p:nvSpPr>
        <p:spPr bwMode="auto">
          <a:xfrm>
            <a:off x="1028700" y="5715000"/>
            <a:ext cx="76200" cy="76200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64" name="AutoShape 28"/>
          <p:cNvCxnSpPr>
            <a:cxnSpLocks noChangeShapeType="1"/>
            <a:stCxn id="1755163" idx="0"/>
            <a:endCxn id="1755147" idx="2"/>
          </p:cNvCxnSpPr>
          <p:nvPr/>
        </p:nvCxnSpPr>
        <p:spPr bwMode="auto">
          <a:xfrm rot="16200000">
            <a:off x="517525" y="5165725"/>
            <a:ext cx="1098550" cy="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65" name="Text Box 29"/>
          <p:cNvSpPr txBox="1">
            <a:spLocks noChangeArrowheads="1"/>
          </p:cNvSpPr>
          <p:nvPr/>
        </p:nvSpPr>
        <p:spPr bwMode="auto">
          <a:xfrm>
            <a:off x="5010150" y="1752600"/>
            <a:ext cx="6858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RF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r>
              <a:rPr lang="en-GB" sz="1200">
                <a:latin typeface="Arial" charset="0"/>
              </a:rPr>
              <a:t>(f_RF + P)</a:t>
            </a:r>
          </a:p>
        </p:txBody>
      </p:sp>
      <p:sp>
        <p:nvSpPr>
          <p:cNvPr id="1755166" name="Text Box 30"/>
          <p:cNvSpPr txBox="1">
            <a:spLocks noChangeArrowheads="1"/>
          </p:cNvSpPr>
          <p:nvPr/>
        </p:nvSpPr>
        <p:spPr bwMode="auto">
          <a:xfrm>
            <a:off x="2895600" y="1752600"/>
            <a:ext cx="7620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Vacuum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67" name="Text Box 31"/>
          <p:cNvSpPr txBox="1">
            <a:spLocks noChangeArrowheads="1"/>
          </p:cNvSpPr>
          <p:nvPr/>
        </p:nvSpPr>
        <p:spPr bwMode="auto">
          <a:xfrm>
            <a:off x="5105400" y="5257800"/>
            <a:ext cx="923925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Beam Loss</a:t>
            </a:r>
          </a:p>
          <a:p>
            <a:pPr algn="ctr"/>
            <a:r>
              <a:rPr lang="en-GB" sz="1200" b="0">
                <a:latin typeface="Arial" charset="0"/>
              </a:rPr>
              <a:t>Monitors</a:t>
            </a:r>
          </a:p>
          <a:p>
            <a:pPr algn="ctr"/>
            <a:r>
              <a:rPr lang="en-GB" sz="1200" b="0">
                <a:latin typeface="Arial" charset="0"/>
              </a:rPr>
              <a:t>BCM</a:t>
            </a:r>
          </a:p>
          <a:p>
            <a:pPr algn="ctr"/>
            <a:endParaRPr lang="en-GB" sz="1200" b="0">
              <a:latin typeface="Arial" charset="0"/>
            </a:endParaRPr>
          </a:p>
        </p:txBody>
      </p:sp>
      <p:cxnSp>
        <p:nvCxnSpPr>
          <p:cNvPr id="1755168" name="AutoShape 32"/>
          <p:cNvCxnSpPr>
            <a:cxnSpLocks noChangeShapeType="1"/>
            <a:stCxn id="1755167" idx="0"/>
            <a:endCxn id="1755173" idx="2"/>
          </p:cNvCxnSpPr>
          <p:nvPr/>
        </p:nvCxnSpPr>
        <p:spPr bwMode="auto">
          <a:xfrm rot="16200000">
            <a:off x="5339557" y="4844256"/>
            <a:ext cx="641350" cy="18573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69" name="Text Box 33"/>
          <p:cNvSpPr txBox="1">
            <a:spLocks noChangeArrowheads="1"/>
          </p:cNvSpPr>
          <p:nvPr/>
        </p:nvSpPr>
        <p:spPr bwMode="auto">
          <a:xfrm>
            <a:off x="6562725" y="1752600"/>
            <a:ext cx="881063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Collimation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70" name="Text Box 34"/>
          <p:cNvSpPr txBox="1">
            <a:spLocks noChangeArrowheads="1"/>
          </p:cNvSpPr>
          <p:nvPr/>
        </p:nvSpPr>
        <p:spPr bwMode="auto">
          <a:xfrm>
            <a:off x="6534150" y="990600"/>
            <a:ext cx="933450" cy="441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Jaw Position</a:t>
            </a:r>
          </a:p>
          <a:p>
            <a:pPr algn="ctr"/>
            <a:r>
              <a:rPr lang="en-GB" sz="1200" b="0">
                <a:latin typeface="Arial" charset="0"/>
              </a:rPr>
              <a:t>Temperature</a:t>
            </a:r>
          </a:p>
        </p:txBody>
      </p:sp>
      <p:cxnSp>
        <p:nvCxnSpPr>
          <p:cNvPr id="1755171" name="AutoShape 35"/>
          <p:cNvCxnSpPr>
            <a:cxnSpLocks noChangeShapeType="1"/>
          </p:cNvCxnSpPr>
          <p:nvPr/>
        </p:nvCxnSpPr>
        <p:spPr bwMode="auto">
          <a:xfrm rot="16200000" flipH="1">
            <a:off x="6826250" y="1590675"/>
            <a:ext cx="320675" cy="31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72" name="Text Box 36"/>
          <p:cNvSpPr txBox="1">
            <a:spLocks noChangeArrowheads="1"/>
          </p:cNvSpPr>
          <p:nvPr/>
        </p:nvSpPr>
        <p:spPr bwMode="auto">
          <a:xfrm>
            <a:off x="3800475" y="1752600"/>
            <a:ext cx="1071563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Screens and Mirrors</a:t>
            </a:r>
          </a:p>
          <a:p>
            <a:pPr algn="ctr"/>
            <a:r>
              <a:rPr lang="en-GB" sz="1200">
                <a:latin typeface="Arial" charset="0"/>
              </a:rPr>
              <a:t>beam observation</a:t>
            </a:r>
          </a:p>
        </p:txBody>
      </p:sp>
      <p:sp>
        <p:nvSpPr>
          <p:cNvPr id="1755173" name="Text Box 37"/>
          <p:cNvSpPr txBox="1">
            <a:spLocks noChangeArrowheads="1"/>
          </p:cNvSpPr>
          <p:nvPr/>
        </p:nvSpPr>
        <p:spPr bwMode="auto">
          <a:xfrm>
            <a:off x="5257800" y="3810000"/>
            <a:ext cx="99060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LHC</a:t>
            </a:r>
          </a:p>
          <a:p>
            <a:pPr algn="ctr"/>
            <a:r>
              <a:rPr lang="en-GB" sz="1200">
                <a:latin typeface="Arial" charset="0"/>
              </a:rPr>
              <a:t>Experiments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74" name="Text Box 38"/>
          <p:cNvSpPr txBox="1">
            <a:spLocks noChangeArrowheads="1"/>
          </p:cNvSpPr>
          <p:nvPr/>
        </p:nvSpPr>
        <p:spPr bwMode="auto">
          <a:xfrm>
            <a:off x="4514850" y="3795713"/>
            <a:ext cx="66675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BPMs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75" name="Text Box 39"/>
          <p:cNvSpPr txBox="1">
            <a:spLocks noChangeArrowheads="1"/>
          </p:cNvSpPr>
          <p:nvPr/>
        </p:nvSpPr>
        <p:spPr bwMode="auto">
          <a:xfrm>
            <a:off x="6629400" y="3810000"/>
            <a:ext cx="838200" cy="62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Beam loss monitors</a:t>
            </a:r>
          </a:p>
          <a:p>
            <a:pPr algn="ctr"/>
            <a:r>
              <a:rPr lang="en-GB" sz="1200">
                <a:latin typeface="Arial" charset="0"/>
              </a:rPr>
              <a:t>BLM</a:t>
            </a:r>
          </a:p>
        </p:txBody>
      </p:sp>
      <p:sp>
        <p:nvSpPr>
          <p:cNvPr id="1755176" name="Text Box 40"/>
          <p:cNvSpPr txBox="1">
            <a:spLocks noChangeArrowheads="1"/>
          </p:cNvSpPr>
          <p:nvPr/>
        </p:nvSpPr>
        <p:spPr bwMode="auto">
          <a:xfrm>
            <a:off x="8243888" y="1600200"/>
            <a:ext cx="646112" cy="62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dirty="0" smtClean="0">
                <a:latin typeface="Arial" charset="0"/>
              </a:rPr>
              <a:t>Special</a:t>
            </a:r>
            <a:br>
              <a:rPr lang="en-GB" sz="1200" dirty="0" smtClean="0">
                <a:latin typeface="Arial" charset="0"/>
              </a:rPr>
            </a:br>
            <a:r>
              <a:rPr lang="en-GB" sz="1200" dirty="0" smtClean="0">
                <a:latin typeface="Arial" charset="0"/>
              </a:rPr>
              <a:t>BLMs</a:t>
            </a:r>
            <a:endParaRPr lang="en-GB" sz="1200" dirty="0">
              <a:latin typeface="Arial" charset="0"/>
            </a:endParaRPr>
          </a:p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1755177" name="Text Box 41"/>
          <p:cNvSpPr txBox="1">
            <a:spLocks noChangeArrowheads="1"/>
          </p:cNvSpPr>
          <p:nvPr/>
        </p:nvSpPr>
        <p:spPr bwMode="auto">
          <a:xfrm>
            <a:off x="6210300" y="5257800"/>
            <a:ext cx="8763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Monitors</a:t>
            </a:r>
          </a:p>
          <a:p>
            <a:pPr algn="ctr"/>
            <a:r>
              <a:rPr lang="en-GB" sz="1200" b="0">
                <a:latin typeface="Arial" charset="0"/>
              </a:rPr>
              <a:t>aperture limits</a:t>
            </a:r>
          </a:p>
          <a:p>
            <a:pPr algn="ctr"/>
            <a:r>
              <a:rPr lang="en-GB" sz="1200" b="0">
                <a:latin typeface="Arial" charset="0"/>
              </a:rPr>
              <a:t>(some 100)</a:t>
            </a:r>
          </a:p>
        </p:txBody>
      </p:sp>
      <p:sp>
        <p:nvSpPr>
          <p:cNvPr id="1755178" name="Text Box 42"/>
          <p:cNvSpPr txBox="1">
            <a:spLocks noChangeArrowheads="1"/>
          </p:cNvSpPr>
          <p:nvPr/>
        </p:nvSpPr>
        <p:spPr bwMode="auto">
          <a:xfrm>
            <a:off x="7180263" y="5257800"/>
            <a:ext cx="668337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Monitors  in arcs</a:t>
            </a:r>
          </a:p>
          <a:p>
            <a:pPr algn="ctr"/>
            <a:r>
              <a:rPr lang="en-GB" sz="1200" b="0">
                <a:latin typeface="Arial" charset="0"/>
              </a:rPr>
              <a:t>(several 1000)</a:t>
            </a:r>
          </a:p>
        </p:txBody>
      </p:sp>
      <p:cxnSp>
        <p:nvCxnSpPr>
          <p:cNvPr id="1755179" name="AutoShape 43"/>
          <p:cNvCxnSpPr>
            <a:cxnSpLocks noChangeShapeType="1"/>
            <a:stCxn id="1755178" idx="0"/>
            <a:endCxn id="1755175" idx="2"/>
          </p:cNvCxnSpPr>
          <p:nvPr/>
        </p:nvCxnSpPr>
        <p:spPr bwMode="auto">
          <a:xfrm rot="5400000" flipH="1">
            <a:off x="6869907" y="4612481"/>
            <a:ext cx="823912" cy="466725"/>
          </a:xfrm>
          <a:prstGeom prst="bentConnector3">
            <a:avLst>
              <a:gd name="adj1" fmla="val 50097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80" name="AutoShape 44"/>
          <p:cNvCxnSpPr>
            <a:cxnSpLocks noChangeShapeType="1"/>
            <a:stCxn id="1755177" idx="0"/>
            <a:endCxn id="1755175" idx="2"/>
          </p:cNvCxnSpPr>
          <p:nvPr/>
        </p:nvCxnSpPr>
        <p:spPr bwMode="auto">
          <a:xfrm rot="16200000">
            <a:off x="6436519" y="4645819"/>
            <a:ext cx="823912" cy="400050"/>
          </a:xfrm>
          <a:prstGeom prst="bentConnector3">
            <a:avLst>
              <a:gd name="adj1" fmla="val 50097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81" name="Text Box 45"/>
          <p:cNvSpPr txBox="1">
            <a:spLocks noChangeArrowheads="1"/>
          </p:cNvSpPr>
          <p:nvPr/>
        </p:nvSpPr>
        <p:spPr bwMode="auto">
          <a:xfrm>
            <a:off x="7848600" y="4511675"/>
            <a:ext cx="1066800" cy="62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b="0">
                <a:latin typeface="Arial" charset="0"/>
              </a:rPr>
              <a:t>Timing System </a:t>
            </a:r>
          </a:p>
          <a:p>
            <a:pPr algn="ctr"/>
            <a:r>
              <a:rPr lang="en-GB" sz="1200" b="0">
                <a:latin typeface="Arial" charset="0"/>
              </a:rPr>
              <a:t>(Post Mortem Trigger)</a:t>
            </a:r>
          </a:p>
        </p:txBody>
      </p:sp>
      <p:sp>
        <p:nvSpPr>
          <p:cNvPr id="1755182" name="Text Box 46"/>
          <p:cNvSpPr txBox="1">
            <a:spLocks noChangeArrowheads="1"/>
          </p:cNvSpPr>
          <p:nvPr/>
        </p:nvSpPr>
        <p:spPr bwMode="auto">
          <a:xfrm>
            <a:off x="2133600" y="1752600"/>
            <a:ext cx="68580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Operator Buttons</a:t>
            </a:r>
          </a:p>
          <a:p>
            <a:pPr algn="ctr"/>
            <a:r>
              <a:rPr lang="en-GB" sz="1200">
                <a:latin typeface="Arial" charset="0"/>
              </a:rPr>
              <a:t>CCC</a:t>
            </a: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83" name="Text Box 47"/>
          <p:cNvSpPr txBox="1">
            <a:spLocks noChangeArrowheads="1"/>
          </p:cNvSpPr>
          <p:nvPr/>
        </p:nvSpPr>
        <p:spPr bwMode="auto">
          <a:xfrm>
            <a:off x="304800" y="1752600"/>
            <a:ext cx="8382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 dirty="0">
                <a:latin typeface="Arial" charset="0"/>
              </a:rPr>
              <a:t>Safe</a:t>
            </a:r>
          </a:p>
          <a:p>
            <a:pPr algn="ctr"/>
            <a:r>
              <a:rPr lang="en-GB" sz="1200" dirty="0">
                <a:latin typeface="Arial" charset="0"/>
              </a:rPr>
              <a:t>LHC</a:t>
            </a:r>
          </a:p>
          <a:p>
            <a:pPr algn="ctr"/>
            <a:r>
              <a:rPr lang="en-GB" sz="1200" dirty="0">
                <a:latin typeface="Arial" charset="0"/>
              </a:rPr>
              <a:t>Parameter</a:t>
            </a:r>
          </a:p>
          <a:p>
            <a:pPr algn="ctr"/>
            <a:endParaRPr lang="en-GB" sz="1200" dirty="0">
              <a:latin typeface="Arial" charset="0"/>
            </a:endParaRPr>
          </a:p>
        </p:txBody>
      </p:sp>
      <p:sp>
        <p:nvSpPr>
          <p:cNvPr id="1755184" name="Text Box 48"/>
          <p:cNvSpPr txBox="1">
            <a:spLocks noChangeArrowheads="1"/>
          </p:cNvSpPr>
          <p:nvPr/>
        </p:nvSpPr>
        <p:spPr bwMode="auto">
          <a:xfrm>
            <a:off x="1219200" y="1752600"/>
            <a:ext cx="8382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Software</a:t>
            </a:r>
          </a:p>
          <a:p>
            <a:pPr algn="ctr"/>
            <a:r>
              <a:rPr lang="en-GB" sz="1200">
                <a:latin typeface="Arial" charset="0"/>
              </a:rPr>
              <a:t>Interlock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endParaRPr lang="en-GB" sz="1200">
              <a:latin typeface="Arial" charset="0"/>
            </a:endParaRPr>
          </a:p>
        </p:txBody>
      </p:sp>
      <p:sp>
        <p:nvSpPr>
          <p:cNvPr id="1755185" name="Text Box 49"/>
          <p:cNvSpPr txBox="1">
            <a:spLocks noChangeArrowheads="1"/>
          </p:cNvSpPr>
          <p:nvPr/>
        </p:nvSpPr>
        <p:spPr bwMode="auto">
          <a:xfrm rot="21600000">
            <a:off x="304800" y="990600"/>
            <a:ext cx="1066800" cy="62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Safe Beam Parameter Distribution</a:t>
            </a:r>
          </a:p>
        </p:txBody>
      </p:sp>
      <p:sp>
        <p:nvSpPr>
          <p:cNvPr id="1755186" name="Text Box 50"/>
          <p:cNvSpPr txBox="1">
            <a:spLocks noChangeArrowheads="1"/>
          </p:cNvSpPr>
          <p:nvPr/>
        </p:nvSpPr>
        <p:spPr bwMode="auto">
          <a:xfrm>
            <a:off x="357188" y="2884488"/>
            <a:ext cx="404812" cy="4572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0" rIns="0" bIns="0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000">
                <a:solidFill>
                  <a:schemeClr val="accent2"/>
                </a:solidFill>
                <a:latin typeface="Arial" charset="0"/>
              </a:rPr>
              <a:t>Safe</a:t>
            </a:r>
          </a:p>
          <a:p>
            <a:r>
              <a:rPr lang="en-GB" sz="1000">
                <a:solidFill>
                  <a:schemeClr val="accent2"/>
                </a:solidFill>
                <a:latin typeface="Arial" charset="0"/>
              </a:rPr>
              <a:t>Beam</a:t>
            </a:r>
          </a:p>
          <a:p>
            <a:r>
              <a:rPr lang="en-GB" sz="1000">
                <a:solidFill>
                  <a:schemeClr val="accent2"/>
                </a:solidFill>
                <a:latin typeface="Arial" charset="0"/>
              </a:rPr>
              <a:t>Flag</a:t>
            </a:r>
          </a:p>
        </p:txBody>
      </p:sp>
      <p:sp>
        <p:nvSpPr>
          <p:cNvPr id="1755187" name="Oval 51"/>
          <p:cNvSpPr>
            <a:spLocks noChangeArrowheads="1"/>
          </p:cNvSpPr>
          <p:nvPr/>
        </p:nvSpPr>
        <p:spPr bwMode="auto">
          <a:xfrm>
            <a:off x="2628900" y="332422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88" name="AutoShape 52"/>
          <p:cNvCxnSpPr>
            <a:cxnSpLocks noChangeShapeType="1"/>
            <a:stCxn id="1755148" idx="0"/>
            <a:endCxn id="1755187" idx="4"/>
          </p:cNvCxnSpPr>
          <p:nvPr/>
        </p:nvCxnSpPr>
        <p:spPr bwMode="auto">
          <a:xfrm rot="16200000">
            <a:off x="2462212" y="3605213"/>
            <a:ext cx="409575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89" name="Oval 53"/>
          <p:cNvSpPr>
            <a:spLocks noChangeArrowheads="1"/>
          </p:cNvSpPr>
          <p:nvPr/>
        </p:nvSpPr>
        <p:spPr bwMode="auto">
          <a:xfrm>
            <a:off x="3929063" y="3328988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90" name="AutoShape 54"/>
          <p:cNvCxnSpPr>
            <a:cxnSpLocks noChangeShapeType="1"/>
            <a:stCxn id="1755161" idx="0"/>
            <a:endCxn id="1755189" idx="4"/>
          </p:cNvCxnSpPr>
          <p:nvPr/>
        </p:nvCxnSpPr>
        <p:spPr bwMode="auto">
          <a:xfrm rot="5400000" flipH="1">
            <a:off x="3765551" y="3606800"/>
            <a:ext cx="404812" cy="1587"/>
          </a:xfrm>
          <a:prstGeom prst="bentConnector3">
            <a:avLst>
              <a:gd name="adj1" fmla="val 49806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91" name="AutoShape 55"/>
          <p:cNvCxnSpPr>
            <a:cxnSpLocks noChangeShapeType="1"/>
            <a:stCxn id="1755165" idx="2"/>
            <a:endCxn id="1755140" idx="0"/>
          </p:cNvCxnSpPr>
          <p:nvPr/>
        </p:nvCxnSpPr>
        <p:spPr bwMode="auto">
          <a:xfrm rot="5400000">
            <a:off x="5222875" y="2689225"/>
            <a:ext cx="26035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92" name="Oval 56"/>
          <p:cNvSpPr>
            <a:spLocks noChangeArrowheads="1"/>
          </p:cNvSpPr>
          <p:nvPr/>
        </p:nvSpPr>
        <p:spPr bwMode="auto">
          <a:xfrm>
            <a:off x="1028700" y="33528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93" name="AutoShape 57"/>
          <p:cNvCxnSpPr>
            <a:cxnSpLocks noChangeShapeType="1"/>
            <a:stCxn id="1755147" idx="0"/>
            <a:endCxn id="1755192" idx="4"/>
          </p:cNvCxnSpPr>
          <p:nvPr/>
        </p:nvCxnSpPr>
        <p:spPr bwMode="auto">
          <a:xfrm rot="16200000">
            <a:off x="876300" y="3619500"/>
            <a:ext cx="38100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194" name="Oval 58"/>
          <p:cNvSpPr>
            <a:spLocks noChangeArrowheads="1"/>
          </p:cNvSpPr>
          <p:nvPr/>
        </p:nvSpPr>
        <p:spPr bwMode="auto">
          <a:xfrm>
            <a:off x="7515225" y="329565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95" name="Oval 59"/>
          <p:cNvSpPr>
            <a:spLocks noChangeArrowheads="1"/>
          </p:cNvSpPr>
          <p:nvPr/>
        </p:nvSpPr>
        <p:spPr bwMode="auto">
          <a:xfrm>
            <a:off x="5715000" y="3324225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96" name="Oval 60"/>
          <p:cNvSpPr>
            <a:spLocks noChangeArrowheads="1"/>
          </p:cNvSpPr>
          <p:nvPr/>
        </p:nvSpPr>
        <p:spPr bwMode="auto">
          <a:xfrm>
            <a:off x="4810125" y="3324225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197" name="Oval 61"/>
          <p:cNvSpPr>
            <a:spLocks noChangeArrowheads="1"/>
          </p:cNvSpPr>
          <p:nvPr/>
        </p:nvSpPr>
        <p:spPr bwMode="auto">
          <a:xfrm>
            <a:off x="7013575" y="3314700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198" name="AutoShape 62"/>
          <p:cNvCxnSpPr>
            <a:cxnSpLocks noChangeShapeType="1"/>
            <a:stCxn id="1755175" idx="0"/>
            <a:endCxn id="1755197" idx="4"/>
          </p:cNvCxnSpPr>
          <p:nvPr/>
        </p:nvCxnSpPr>
        <p:spPr bwMode="auto">
          <a:xfrm rot="16200000">
            <a:off x="6840538" y="3598862"/>
            <a:ext cx="419100" cy="3175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199" name="AutoShape 63"/>
          <p:cNvCxnSpPr>
            <a:cxnSpLocks noChangeShapeType="1"/>
            <a:stCxn id="1755176" idx="2"/>
            <a:endCxn id="1755145" idx="0"/>
          </p:cNvCxnSpPr>
          <p:nvPr/>
        </p:nvCxnSpPr>
        <p:spPr bwMode="auto">
          <a:xfrm rot="16200000" flipH="1">
            <a:off x="8331201" y="2460625"/>
            <a:ext cx="476250" cy="3175"/>
          </a:xfrm>
          <a:prstGeom prst="bentConnector3">
            <a:avLst>
              <a:gd name="adj1" fmla="val 51333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00" name="AutoShape 64"/>
          <p:cNvCxnSpPr>
            <a:cxnSpLocks noChangeShapeType="1"/>
            <a:stCxn id="1755173" idx="0"/>
            <a:endCxn id="1755195" idx="4"/>
          </p:cNvCxnSpPr>
          <p:nvPr/>
        </p:nvCxnSpPr>
        <p:spPr bwMode="auto">
          <a:xfrm rot="16200000">
            <a:off x="5548312" y="3605213"/>
            <a:ext cx="409575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01" name="AutoShape 65"/>
          <p:cNvCxnSpPr>
            <a:cxnSpLocks noChangeShapeType="1"/>
            <a:stCxn id="1755174" idx="0"/>
            <a:endCxn id="1755196" idx="4"/>
          </p:cNvCxnSpPr>
          <p:nvPr/>
        </p:nvCxnSpPr>
        <p:spPr bwMode="auto">
          <a:xfrm rot="16200000">
            <a:off x="4650581" y="3598069"/>
            <a:ext cx="395288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02" name="Oval 66"/>
          <p:cNvSpPr>
            <a:spLocks noChangeArrowheads="1"/>
          </p:cNvSpPr>
          <p:nvPr/>
        </p:nvSpPr>
        <p:spPr bwMode="auto">
          <a:xfrm>
            <a:off x="2438400" y="2852738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203" name="Oval 67"/>
          <p:cNvSpPr>
            <a:spLocks noChangeArrowheads="1"/>
          </p:cNvSpPr>
          <p:nvPr/>
        </p:nvSpPr>
        <p:spPr bwMode="auto">
          <a:xfrm>
            <a:off x="3238500" y="284797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205" name="Oval 69"/>
          <p:cNvSpPr>
            <a:spLocks noChangeArrowheads="1"/>
          </p:cNvSpPr>
          <p:nvPr/>
        </p:nvSpPr>
        <p:spPr bwMode="auto">
          <a:xfrm>
            <a:off x="1600200" y="284797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5206" name="Oval 70"/>
          <p:cNvSpPr>
            <a:spLocks noChangeArrowheads="1"/>
          </p:cNvSpPr>
          <p:nvPr/>
        </p:nvSpPr>
        <p:spPr bwMode="auto">
          <a:xfrm>
            <a:off x="6965950" y="2852738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08" name="AutoShape 72"/>
          <p:cNvCxnSpPr>
            <a:cxnSpLocks noChangeShapeType="1"/>
            <a:stCxn id="1755184" idx="2"/>
            <a:endCxn id="1755205" idx="0"/>
          </p:cNvCxnSpPr>
          <p:nvPr/>
        </p:nvCxnSpPr>
        <p:spPr bwMode="auto">
          <a:xfrm rot="5400000">
            <a:off x="1493837" y="2703513"/>
            <a:ext cx="288925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09" name="AutoShape 73"/>
          <p:cNvCxnSpPr>
            <a:cxnSpLocks noChangeShapeType="1"/>
            <a:stCxn id="1755172" idx="2"/>
            <a:endCxn id="1755211" idx="0"/>
          </p:cNvCxnSpPr>
          <p:nvPr/>
        </p:nvCxnSpPr>
        <p:spPr bwMode="auto">
          <a:xfrm rot="16200000" flipH="1">
            <a:off x="4191000" y="2705100"/>
            <a:ext cx="298450" cy="635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10" name="AutoShape 74"/>
          <p:cNvCxnSpPr>
            <a:cxnSpLocks noChangeShapeType="1"/>
            <a:stCxn id="1755169" idx="2"/>
            <a:endCxn id="1755206" idx="0"/>
          </p:cNvCxnSpPr>
          <p:nvPr/>
        </p:nvCxnSpPr>
        <p:spPr bwMode="auto">
          <a:xfrm rot="5400000">
            <a:off x="6857206" y="2705894"/>
            <a:ext cx="293688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11" name="Oval 75"/>
          <p:cNvSpPr>
            <a:spLocks noChangeArrowheads="1"/>
          </p:cNvSpPr>
          <p:nvPr/>
        </p:nvSpPr>
        <p:spPr bwMode="auto">
          <a:xfrm>
            <a:off x="4305300" y="28575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12" name="AutoShape 76"/>
          <p:cNvCxnSpPr>
            <a:cxnSpLocks noChangeShapeType="1"/>
            <a:stCxn id="1755166" idx="2"/>
            <a:endCxn id="1755203" idx="0"/>
          </p:cNvCxnSpPr>
          <p:nvPr/>
        </p:nvCxnSpPr>
        <p:spPr bwMode="auto">
          <a:xfrm rot="5400000">
            <a:off x="3132137" y="2703513"/>
            <a:ext cx="288925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13" name="AutoShape 77"/>
          <p:cNvCxnSpPr>
            <a:cxnSpLocks noChangeShapeType="1"/>
            <a:stCxn id="1755182" idx="2"/>
            <a:endCxn id="1755202" idx="0"/>
          </p:cNvCxnSpPr>
          <p:nvPr/>
        </p:nvCxnSpPr>
        <p:spPr bwMode="auto">
          <a:xfrm rot="5400000">
            <a:off x="2329656" y="2705894"/>
            <a:ext cx="293688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14" name="Oval 78"/>
          <p:cNvSpPr>
            <a:spLocks noChangeArrowheads="1"/>
          </p:cNvSpPr>
          <p:nvPr/>
        </p:nvSpPr>
        <p:spPr bwMode="auto">
          <a:xfrm>
            <a:off x="1714500" y="284797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15" name="AutoShape 79"/>
          <p:cNvCxnSpPr>
            <a:cxnSpLocks noChangeShapeType="1"/>
            <a:stCxn id="1755221" idx="6"/>
            <a:endCxn id="1755146" idx="1"/>
          </p:cNvCxnSpPr>
          <p:nvPr/>
        </p:nvCxnSpPr>
        <p:spPr bwMode="auto">
          <a:xfrm>
            <a:off x="7591425" y="3216275"/>
            <a:ext cx="534988" cy="639763"/>
          </a:xfrm>
          <a:prstGeom prst="bentConnector3">
            <a:avLst>
              <a:gd name="adj1" fmla="val 49852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16" name="AutoShape 80"/>
          <p:cNvCxnSpPr>
            <a:cxnSpLocks noChangeShapeType="1"/>
            <a:stCxn id="1755194" idx="6"/>
            <a:endCxn id="1755181" idx="1"/>
          </p:cNvCxnSpPr>
          <p:nvPr/>
        </p:nvCxnSpPr>
        <p:spPr bwMode="auto">
          <a:xfrm>
            <a:off x="7591425" y="3333750"/>
            <a:ext cx="257175" cy="149066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17" name="Oval 81"/>
          <p:cNvSpPr>
            <a:spLocks noChangeArrowheads="1"/>
          </p:cNvSpPr>
          <p:nvPr/>
        </p:nvSpPr>
        <p:spPr bwMode="auto">
          <a:xfrm>
            <a:off x="685800" y="2857500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18" name="AutoShape 82"/>
          <p:cNvCxnSpPr>
            <a:cxnSpLocks noChangeShapeType="1"/>
            <a:stCxn id="1755183" idx="2"/>
            <a:endCxn id="1755217" idx="0"/>
          </p:cNvCxnSpPr>
          <p:nvPr/>
        </p:nvCxnSpPr>
        <p:spPr bwMode="auto">
          <a:xfrm rot="5400000">
            <a:off x="574675" y="2708275"/>
            <a:ext cx="29845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19" name="Oval 83"/>
          <p:cNvSpPr>
            <a:spLocks noChangeArrowheads="1"/>
          </p:cNvSpPr>
          <p:nvPr/>
        </p:nvSpPr>
        <p:spPr bwMode="auto">
          <a:xfrm>
            <a:off x="7391400" y="2852738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20" name="AutoShape 84"/>
          <p:cNvCxnSpPr>
            <a:cxnSpLocks noChangeShapeType="1"/>
            <a:stCxn id="1755144" idx="3"/>
            <a:endCxn id="1755145" idx="1"/>
          </p:cNvCxnSpPr>
          <p:nvPr/>
        </p:nvCxnSpPr>
        <p:spPr bwMode="auto">
          <a:xfrm>
            <a:off x="7604125" y="3128963"/>
            <a:ext cx="458788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21" name="Oval 85"/>
          <p:cNvSpPr>
            <a:spLocks noChangeArrowheads="1"/>
          </p:cNvSpPr>
          <p:nvPr/>
        </p:nvSpPr>
        <p:spPr bwMode="auto">
          <a:xfrm>
            <a:off x="7515225" y="3178175"/>
            <a:ext cx="76200" cy="76200"/>
          </a:xfrm>
          <a:prstGeom prst="ellipse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22" name="AutoShape 86"/>
          <p:cNvCxnSpPr>
            <a:cxnSpLocks noChangeShapeType="1"/>
            <a:stCxn id="1755223" idx="2"/>
            <a:endCxn id="1755219" idx="0"/>
          </p:cNvCxnSpPr>
          <p:nvPr/>
        </p:nvCxnSpPr>
        <p:spPr bwMode="auto">
          <a:xfrm rot="10800000">
            <a:off x="7429500" y="2852738"/>
            <a:ext cx="647700" cy="42862"/>
          </a:xfrm>
          <a:prstGeom prst="bentConnector4">
            <a:avLst>
              <a:gd name="adj1" fmla="val 47060"/>
              <a:gd name="adj2" fmla="val 633333"/>
            </a:avLst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23" name="Oval 87"/>
          <p:cNvSpPr>
            <a:spLocks noChangeArrowheads="1"/>
          </p:cNvSpPr>
          <p:nvPr/>
        </p:nvSpPr>
        <p:spPr bwMode="auto">
          <a:xfrm>
            <a:off x="8077200" y="2857500"/>
            <a:ext cx="76200" cy="76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55224" name="AutoShape 88"/>
          <p:cNvCxnSpPr>
            <a:cxnSpLocks noChangeShapeType="1"/>
            <a:stCxn id="1755185" idx="1"/>
            <a:endCxn id="1755144" idx="1"/>
          </p:cNvCxnSpPr>
          <p:nvPr/>
        </p:nvCxnSpPr>
        <p:spPr bwMode="auto">
          <a:xfrm rot="10800000" flipH="1" flipV="1">
            <a:off x="304800" y="1301750"/>
            <a:ext cx="23813" cy="1827213"/>
          </a:xfrm>
          <a:prstGeom prst="bentConnector3">
            <a:avLst>
              <a:gd name="adj1" fmla="val -96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55225" name="AutoShape 89"/>
          <p:cNvCxnSpPr>
            <a:cxnSpLocks noChangeShapeType="1"/>
            <a:stCxn id="1755162" idx="0"/>
            <a:endCxn id="1755163" idx="6"/>
          </p:cNvCxnSpPr>
          <p:nvPr/>
        </p:nvCxnSpPr>
        <p:spPr bwMode="auto">
          <a:xfrm rot="5400000" flipH="1">
            <a:off x="2476500" y="4381500"/>
            <a:ext cx="190500" cy="2933700"/>
          </a:xfrm>
          <a:prstGeom prst="bentConnector2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26" name="Text Box 90"/>
          <p:cNvSpPr txBox="1">
            <a:spLocks noChangeArrowheads="1"/>
          </p:cNvSpPr>
          <p:nvPr/>
        </p:nvSpPr>
        <p:spPr bwMode="auto">
          <a:xfrm>
            <a:off x="5791200" y="1752600"/>
            <a:ext cx="685800" cy="806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853" tIns="32646" rIns="12853" bIns="32646">
            <a:spAutoFit/>
          </a:bodyPr>
          <a:lstStyle>
            <a:lvl1pPr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270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52463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79488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04925" algn="l" defTabSz="6524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621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193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765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33725" defTabSz="652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200">
                <a:latin typeface="Arial" charset="0"/>
              </a:rPr>
              <a:t>Access </a:t>
            </a:r>
          </a:p>
          <a:p>
            <a:pPr algn="ctr"/>
            <a:r>
              <a:rPr lang="en-GB" sz="1200">
                <a:latin typeface="Arial" charset="0"/>
              </a:rPr>
              <a:t>System</a:t>
            </a:r>
          </a:p>
          <a:p>
            <a:pPr algn="ctr"/>
            <a:endParaRPr lang="en-GB" sz="1200">
              <a:latin typeface="Arial" charset="0"/>
            </a:endParaRPr>
          </a:p>
          <a:p>
            <a:pPr algn="ctr"/>
            <a:endParaRPr lang="en-GB" sz="1200">
              <a:latin typeface="Arial" charset="0"/>
            </a:endParaRPr>
          </a:p>
        </p:txBody>
      </p:sp>
      <p:cxnSp>
        <p:nvCxnSpPr>
          <p:cNvPr id="1755227" name="AutoShape 91"/>
          <p:cNvCxnSpPr>
            <a:cxnSpLocks noChangeShapeType="1"/>
            <a:stCxn id="1755226" idx="2"/>
            <a:endCxn id="1755139" idx="0"/>
          </p:cNvCxnSpPr>
          <p:nvPr/>
        </p:nvCxnSpPr>
        <p:spPr bwMode="auto">
          <a:xfrm rot="5400000">
            <a:off x="6003925" y="2689225"/>
            <a:ext cx="26035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55229" name="Rectangle 9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Interlock System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1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Dump System (LBDS)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Expected </a:t>
            </a:r>
            <a:r>
              <a:rPr lang="en-US" dirty="0"/>
              <a:t>about two </a:t>
            </a:r>
            <a:r>
              <a:rPr lang="en-US" dirty="0" smtClean="0"/>
              <a:t>asynchronous </a:t>
            </a:r>
            <a:r>
              <a:rPr lang="en-US" dirty="0"/>
              <a:t>dumps per year – </a:t>
            </a:r>
            <a:r>
              <a:rPr lang="en-US" dirty="0" smtClean="0"/>
              <a:t>one </a:t>
            </a:r>
            <a:r>
              <a:rPr lang="en-US" dirty="0"/>
              <a:t>to date with </a:t>
            </a:r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10668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Absolutely critical. Rigorous and extensive </a:t>
            </a:r>
            <a:r>
              <a:rPr lang="en-US" sz="3200" dirty="0">
                <a:solidFill>
                  <a:srgbClr val="FF0000"/>
                </a:solidFill>
              </a:rPr>
              <a:t>program of commissioning and tests with </a:t>
            </a:r>
            <a:r>
              <a:rPr lang="en-US" sz="3200" dirty="0" smtClean="0">
                <a:solidFill>
                  <a:srgbClr val="FF0000"/>
                </a:solidFill>
              </a:rPr>
              <a:t>beam.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00" y="3657600"/>
            <a:ext cx="5334000" cy="2895600"/>
            <a:chOff x="179390" y="4365130"/>
            <a:chExt cx="4311650" cy="2257425"/>
          </a:xfrm>
          <a:solidFill>
            <a:schemeClr val="bg1"/>
          </a:solidFill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390" y="4365130"/>
              <a:ext cx="4311650" cy="22574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755470" y="4509150"/>
              <a:ext cx="1882775" cy="284162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IR6 H Beam2, extracted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657600"/>
            <a:ext cx="2819400" cy="297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6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Safety critical aspects of the Dump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066800"/>
            <a:ext cx="7467600" cy="4525963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dirty="0"/>
              <a:t>Signal from beam interlock system and triggering</a:t>
            </a:r>
          </a:p>
          <a:p>
            <a:r>
              <a:rPr lang="en-US" dirty="0"/>
              <a:t>Energy tracking</a:t>
            </a:r>
          </a:p>
          <a:p>
            <a:r>
              <a:rPr lang="en-US" dirty="0"/>
              <a:t>Extraction kicker retriggering after single kicker erratic</a:t>
            </a:r>
          </a:p>
          <a:p>
            <a:r>
              <a:rPr lang="en-US" dirty="0"/>
              <a:t>Mobile protection device </a:t>
            </a:r>
            <a:r>
              <a:rPr lang="en-US" dirty="0" smtClean="0"/>
              <a:t>settings</a:t>
            </a:r>
            <a:endParaRPr lang="en-US" dirty="0"/>
          </a:p>
          <a:p>
            <a:r>
              <a:rPr lang="en-US" dirty="0"/>
              <a:t>System self-tests and post-mortem</a:t>
            </a:r>
          </a:p>
          <a:p>
            <a:r>
              <a:rPr lang="en-US" dirty="0"/>
              <a:t>Aperture, optics and orbit</a:t>
            </a:r>
          </a:p>
          <a:p>
            <a:r>
              <a:rPr lang="en-US" dirty="0"/>
              <a:t>Extraction – dilution kicker connection and sweep form</a:t>
            </a:r>
          </a:p>
          <a:p>
            <a:r>
              <a:rPr lang="en-US" dirty="0"/>
              <a:t>Abort gap ‘protection’</a:t>
            </a:r>
          </a:p>
          <a:p>
            <a:r>
              <a:rPr lang="en-US" dirty="0"/>
              <a:t>Fault tolerance with 14/15 extraction </a:t>
            </a:r>
            <a:r>
              <a:rPr lang="en-US" dirty="0" smtClean="0"/>
              <a:t>kickers</a:t>
            </a:r>
            <a:endParaRPr lang="en-US" dirty="0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609600" y="1066800"/>
            <a:ext cx="455612" cy="4495800"/>
          </a:xfrm>
          <a:prstGeom prst="upArrow">
            <a:avLst>
              <a:gd name="adj1" fmla="val 56250"/>
              <a:gd name="adj2" fmla="val 80122"/>
            </a:avLst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48000" y="6324600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/>
              <a:t>“Eternal vigilance </a:t>
            </a:r>
            <a:r>
              <a:rPr lang="en-US" b="1" dirty="0"/>
              <a:t>is the </a:t>
            </a:r>
            <a:r>
              <a:rPr lang="en-US" b="1" dirty="0" smtClean="0"/>
              <a:t>price </a:t>
            </a:r>
            <a:r>
              <a:rPr lang="en-US" b="1" dirty="0"/>
              <a:t>of l</a:t>
            </a:r>
            <a:r>
              <a:rPr lang="en-US" b="1" dirty="0" smtClean="0"/>
              <a:t>iberty”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5638800"/>
            <a:ext cx="463483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Number </a:t>
            </a:r>
            <a:r>
              <a:rPr lang="en-US" dirty="0" smtClean="0">
                <a:solidFill>
                  <a:srgbClr val="FF0000"/>
                </a:solidFill>
              </a:rPr>
              <a:t>of unacceptable </a:t>
            </a:r>
            <a:r>
              <a:rPr lang="en-US" dirty="0">
                <a:solidFill>
                  <a:srgbClr val="FF0000"/>
                </a:solidFill>
              </a:rPr>
              <a:t>dump system </a:t>
            </a:r>
            <a:r>
              <a:rPr lang="en-US" dirty="0" smtClean="0">
                <a:solidFill>
                  <a:srgbClr val="FF0000"/>
                </a:solidFill>
              </a:rPr>
              <a:t>failures: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 </a:t>
            </a:r>
            <a:r>
              <a:rPr lang="en-US" dirty="0">
                <a:solidFill>
                  <a:srgbClr val="FF0000"/>
                </a:solidFill>
              </a:rPr>
              <a:t>every 1000000 years </a:t>
            </a:r>
          </a:p>
        </p:txBody>
      </p:sp>
    </p:spTree>
    <p:extLst>
      <p:ext uri="{BB962C8B-B14F-4D97-AF65-F5344CB8AC3E}">
        <p14:creationId xmlns:p14="http://schemas.microsoft.com/office/powerpoint/2010/main" val="2117695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Collimation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5-9-2011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50D2702-7F1B-EF4E-AF5C-BE44935CC0CF}" type="slidenum">
              <a:rPr lang="en-US" sz="1400">
                <a:latin typeface="Arial" charset="0"/>
                <a:cs typeface="Arial" charset="0"/>
              </a:rPr>
              <a:pPr/>
              <a:t>26</a:t>
            </a:fld>
            <a:endParaRPr lang="en-US" sz="1400">
              <a:latin typeface="Arial" charset="0"/>
              <a:cs typeface="Arial" charset="0"/>
            </a:endParaRPr>
          </a:p>
        </p:txBody>
      </p:sp>
      <p:grpSp>
        <p:nvGrpSpPr>
          <p:cNvPr id="43014" name="Group 3"/>
          <p:cNvGrpSpPr>
            <a:grpSpLocks/>
          </p:cNvGrpSpPr>
          <p:nvPr/>
        </p:nvGrpSpPr>
        <p:grpSpPr bwMode="auto">
          <a:xfrm>
            <a:off x="16164" y="1295400"/>
            <a:ext cx="4019550" cy="4489450"/>
            <a:chOff x="2" y="525"/>
            <a:chExt cx="3607" cy="3893"/>
          </a:xfrm>
        </p:grpSpPr>
        <p:grpSp>
          <p:nvGrpSpPr>
            <p:cNvPr id="43017" name="Group 4"/>
            <p:cNvGrpSpPr>
              <a:grpSpLocks/>
            </p:cNvGrpSpPr>
            <p:nvPr/>
          </p:nvGrpSpPr>
          <p:grpSpPr bwMode="auto">
            <a:xfrm>
              <a:off x="2" y="525"/>
              <a:ext cx="3607" cy="3893"/>
              <a:chOff x="1097" y="525"/>
              <a:chExt cx="3607" cy="3893"/>
            </a:xfrm>
          </p:grpSpPr>
          <p:pic>
            <p:nvPicPr>
              <p:cNvPr id="43020" name="Picture 5" descr="CIMG041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7" y="576"/>
                <a:ext cx="3607" cy="3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Line 6"/>
              <p:cNvSpPr>
                <a:spLocks noChangeShapeType="1"/>
              </p:cNvSpPr>
              <p:nvPr/>
            </p:nvSpPr>
            <p:spPr bwMode="auto">
              <a:xfrm flipH="1" flipV="1">
                <a:off x="2876" y="525"/>
                <a:ext cx="16" cy="125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0" name="Line 7"/>
              <p:cNvSpPr>
                <a:spLocks noChangeShapeType="1"/>
              </p:cNvSpPr>
              <p:nvPr/>
            </p:nvSpPr>
            <p:spPr bwMode="auto">
              <a:xfrm flipH="1" flipV="1">
                <a:off x="2906" y="2589"/>
                <a:ext cx="16" cy="1584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2127" y="4123"/>
                <a:ext cx="1503" cy="29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charset="0"/>
                  </a:rPr>
                  <a:t>beam</a:t>
                </a:r>
              </a:p>
            </p:txBody>
          </p:sp>
        </p:grpSp>
        <p:sp>
          <p:nvSpPr>
            <p:cNvPr id="16" name="Line 9"/>
            <p:cNvSpPr>
              <a:spLocks noChangeShapeType="1"/>
            </p:cNvSpPr>
            <p:nvPr/>
          </p:nvSpPr>
          <p:spPr bwMode="auto">
            <a:xfrm flipV="1">
              <a:off x="72" y="606"/>
              <a:ext cx="1033" cy="1181"/>
            </a:xfrm>
            <a:prstGeom prst="line">
              <a:avLst/>
            </a:prstGeom>
            <a:noFill/>
            <a:ln w="28575">
              <a:solidFill>
                <a:srgbClr val="99FF33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75" y="886"/>
              <a:ext cx="798" cy="2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99FF33"/>
                  </a:solidFill>
                  <a:latin typeface="Comic Sans MS" pitchFamily="66" charset="0"/>
                  <a:ea typeface="+mn-ea"/>
                  <a:cs typeface="ＭＳ Ｐゴシック" charset="-128"/>
                </a:rPr>
                <a:t>1.2 m</a:t>
              </a:r>
            </a:p>
          </p:txBody>
        </p:sp>
      </p:grpSp>
      <p:sp>
        <p:nvSpPr>
          <p:cNvPr id="43015" name="TextBox 4"/>
          <p:cNvSpPr txBox="1">
            <a:spLocks noChangeArrowheads="1"/>
          </p:cNvSpPr>
          <p:nvPr/>
        </p:nvSpPr>
        <p:spPr bwMode="auto">
          <a:xfrm>
            <a:off x="685800" y="952500"/>
            <a:ext cx="8267700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000" dirty="0">
                <a:solidFill>
                  <a:srgbClr val="FF0000"/>
                </a:solidFill>
                <a:ea typeface="Arial" charset="0"/>
                <a:cs typeface="Arial" charset="0"/>
              </a:rPr>
              <a:t>	</a:t>
            </a:r>
          </a:p>
        </p:txBody>
      </p:sp>
      <p:sp>
        <p:nvSpPr>
          <p:cNvPr id="18" name="Rectangle 4"/>
          <p:cNvSpPr>
            <a:spLocks/>
          </p:cNvSpPr>
          <p:nvPr/>
        </p:nvSpPr>
        <p:spPr bwMode="auto">
          <a:xfrm>
            <a:off x="4724400" y="1371600"/>
            <a:ext cx="39497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1000"/>
              </a:spcBef>
              <a:tabLst>
                <a:tab pos="569913" algn="l"/>
                <a:tab pos="1219200" algn="l"/>
                <a:tab pos="4075113" algn="l"/>
                <a:tab pos="569913" algn="l"/>
                <a:tab pos="1219200" algn="l"/>
                <a:tab pos="3949700" algn="l"/>
              </a:tabLst>
            </a:pPr>
            <a:r>
              <a:rPr lang="en-US" sz="2100" b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Two warm cleaning insertions</a:t>
            </a:r>
            <a:r>
              <a:rPr lang="en-US" sz="2100" b="1" dirty="0">
                <a:solidFill>
                  <a:schemeClr val="tx1"/>
                </a:solidFill>
                <a:latin typeface="Helvetica" charset="0"/>
                <a:ea typeface="ヒラギノ角ゴ Pro W6" charset="0"/>
                <a:cs typeface="ヒラギノ角ゴ Pro W6" charset="0"/>
                <a:sym typeface="Helvetica" charset="0"/>
              </a:rPr>
              <a:t/>
            </a:r>
            <a:br>
              <a:rPr lang="en-US" sz="2100" b="1" dirty="0">
                <a:solidFill>
                  <a:schemeClr val="tx1"/>
                </a:solidFill>
                <a:latin typeface="Helvetica" charset="0"/>
                <a:ea typeface="ヒラギノ角ゴ Pro W6" charset="0"/>
                <a:cs typeface="ヒラギノ角ゴ Pro W6" charset="0"/>
                <a:sym typeface="Helvetica" charset="0"/>
              </a:rPr>
            </a:br>
            <a:r>
              <a:rPr lang="en-US" sz="19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	IR3: Momentum cleaning</a:t>
            </a:r>
            <a:br>
              <a:rPr lang="en-US" sz="19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		1 primary (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H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)</a:t>
            </a:r>
            <a:b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		4 secondary (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H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,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)</a:t>
            </a:r>
            <a:b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		4 shower abs. (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H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,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V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)</a:t>
            </a:r>
            <a:b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sz="19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	IR7: </a:t>
            </a:r>
            <a:r>
              <a:rPr lang="en-US" sz="1900" b="1" dirty="0" err="1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Betatron</a:t>
            </a:r>
            <a:r>
              <a:rPr lang="en-US" sz="19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 cleaning</a:t>
            </a:r>
            <a:br>
              <a:rPr lang="en-US" sz="19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		3 primary (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H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,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V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,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)</a:t>
            </a:r>
            <a:b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		11 secondary (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H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,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V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,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S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)</a:t>
            </a:r>
            <a:b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		5 shower abs. (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H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,</a:t>
            </a:r>
            <a:r>
              <a:rPr lang="en-US" sz="1700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V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)</a:t>
            </a:r>
            <a:endParaRPr lang="en-US" sz="1800" b="1" dirty="0">
              <a:solidFill>
                <a:schemeClr val="tx1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  <a:p>
            <a:pPr algn="l">
              <a:spcBef>
                <a:spcPts val="1000"/>
              </a:spcBef>
              <a:tabLst>
                <a:tab pos="569913" algn="l"/>
                <a:tab pos="1219200" algn="l"/>
                <a:tab pos="4075113" algn="l"/>
                <a:tab pos="569913" algn="l"/>
                <a:tab pos="1219200" algn="l"/>
                <a:tab pos="3949700" algn="l"/>
              </a:tabLst>
            </a:pPr>
            <a:r>
              <a:rPr lang="en-US" sz="2100" b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Local IP cleaning: 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8 tertiary coll.</a:t>
            </a:r>
          </a:p>
        </p:txBody>
      </p:sp>
      <p:sp>
        <p:nvSpPr>
          <p:cNvPr id="23" name="Rectangle 5"/>
          <p:cNvSpPr>
            <a:spLocks/>
          </p:cNvSpPr>
          <p:nvPr/>
        </p:nvSpPr>
        <p:spPr bwMode="auto">
          <a:xfrm>
            <a:off x="4419600" y="4572000"/>
            <a:ext cx="4572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/>
            <a:r>
              <a:rPr lang="en-US" sz="27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Total = 108 </a:t>
            </a:r>
            <a:r>
              <a:rPr lang="en-US" sz="27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collimators</a:t>
            </a:r>
            <a:endParaRPr lang="en-US" sz="23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 marL="39688" algn="l"/>
            <a:r>
              <a:rPr lang="en-US" sz="23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About 500 degrees of freedom.</a:t>
            </a:r>
          </a:p>
        </p:txBody>
      </p:sp>
    </p:spTree>
    <p:extLst>
      <p:ext uri="{BB962C8B-B14F-4D97-AF65-F5344CB8AC3E}">
        <p14:creationId xmlns:p14="http://schemas.microsoft.com/office/powerpoint/2010/main" val="367228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868362"/>
          </a:xfrm>
        </p:spPr>
        <p:txBody>
          <a:bodyPr/>
          <a:lstStyle/>
          <a:p>
            <a:r>
              <a:rPr lang="en-US" dirty="0" smtClean="0"/>
              <a:t>Collimation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4495800"/>
            <a:ext cx="8229600" cy="2057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Triplet aperture must be protected by tertiary collimators (TCTs</a:t>
            </a:r>
            <a:r>
              <a:rPr lang="en-US" dirty="0" smtClean="0"/>
              <a:t>)</a:t>
            </a:r>
          </a:p>
          <a:p>
            <a:r>
              <a:rPr lang="en-US" dirty="0" smtClean="0"/>
              <a:t>TCTs </a:t>
            </a:r>
            <a:r>
              <a:rPr lang="en-US" dirty="0"/>
              <a:t>must be shadowed by dump </a:t>
            </a:r>
            <a:r>
              <a:rPr lang="en-US" dirty="0" smtClean="0"/>
              <a:t>protection </a:t>
            </a:r>
            <a:r>
              <a:rPr lang="en-US" dirty="0" smtClean="0">
                <a:solidFill>
                  <a:srgbClr val="FF0000"/>
                </a:solidFill>
              </a:rPr>
              <a:t>(not robust)</a:t>
            </a:r>
          </a:p>
          <a:p>
            <a:r>
              <a:rPr lang="en-US" dirty="0" smtClean="0"/>
              <a:t>Dump </a:t>
            </a:r>
            <a:r>
              <a:rPr lang="en-US" dirty="0"/>
              <a:t>protection must be outside primary and secondary </a:t>
            </a:r>
            <a:r>
              <a:rPr lang="en-US" dirty="0" smtClean="0"/>
              <a:t>collimators</a:t>
            </a:r>
          </a:p>
          <a:p>
            <a:r>
              <a:rPr lang="en-US" dirty="0" smtClean="0"/>
              <a:t> </a:t>
            </a:r>
            <a:r>
              <a:rPr lang="en-US" dirty="0"/>
              <a:t>Hierarchy must be satisfied even if orbit and optics drift after </a:t>
            </a:r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margins needed </a:t>
            </a:r>
            <a:r>
              <a:rPr lang="en-US" dirty="0"/>
              <a:t>between collimators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" y="914400"/>
            <a:ext cx="9144000" cy="3310759"/>
          </a:xfrm>
          <a:prstGeom prst="rect">
            <a:avLst/>
          </a:prstGeom>
        </p:spPr>
      </p:pic>
      <p:pic>
        <p:nvPicPr>
          <p:cNvPr id="9" name="Picture 8" descr="Click for original image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b="26432"/>
          <a:stretch>
            <a:fillRect/>
          </a:stretch>
        </p:blipFill>
        <p:spPr bwMode="auto">
          <a:xfrm rot="10800000">
            <a:off x="0" y="0"/>
            <a:ext cx="1921933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176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55C7D-CAA6-6C43-BEFC-CC21BF36A81F}" type="slidenum">
              <a:rPr lang="en-US"/>
              <a:pPr/>
              <a:t>28</a:t>
            </a:fld>
            <a:endParaRPr lang="en-US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  <a:ln/>
        </p:spPr>
        <p:txBody>
          <a:bodyPr>
            <a:normAutofit fontScale="90000"/>
          </a:bodyPr>
          <a:lstStyle/>
          <a:p>
            <a:r>
              <a:rPr lang="en-US" dirty="0"/>
              <a:t>Collimation cleaning at 3.5 TeV </a:t>
            </a:r>
          </a:p>
        </p:txBody>
      </p:sp>
      <p:sp>
        <p:nvSpPr>
          <p:cNvPr id="43010" name="Rectangle 2"/>
          <p:cNvSpPr>
            <a:spLocks/>
          </p:cNvSpPr>
          <p:nvPr/>
        </p:nvSpPr>
        <p:spPr bwMode="auto">
          <a:xfrm>
            <a:off x="18976" y="1062633"/>
            <a:ext cx="1107281" cy="130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422"/>
              </a:spcBef>
              <a:tabLst>
                <a:tab pos="697607" algn="l"/>
                <a:tab pos="2722342" algn="l"/>
              </a:tabLst>
            </a:pPr>
            <a:r>
              <a:rPr lang="en-US" sz="1300" i="1" dirty="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Generate higher loss rates: beam across the 3rd order resonance.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19" y="794742"/>
            <a:ext cx="6950646" cy="566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/>
          <p:cNvSpPr>
            <a:spLocks/>
          </p:cNvSpPr>
          <p:nvPr/>
        </p:nvSpPr>
        <p:spPr bwMode="auto">
          <a:xfrm>
            <a:off x="6313289" y="1594619"/>
            <a:ext cx="79085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Betatron</a:t>
            </a:r>
          </a:p>
        </p:txBody>
      </p:sp>
      <p:sp>
        <p:nvSpPr>
          <p:cNvPr id="43013" name="Rectangle 5"/>
          <p:cNvSpPr>
            <a:spLocks/>
          </p:cNvSpPr>
          <p:nvPr/>
        </p:nvSpPr>
        <p:spPr bwMode="auto">
          <a:xfrm>
            <a:off x="2509243" y="2853705"/>
            <a:ext cx="137845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Off-momentum</a:t>
            </a:r>
          </a:p>
        </p:txBody>
      </p:sp>
      <p:sp>
        <p:nvSpPr>
          <p:cNvPr id="43014" name="Rectangle 6"/>
          <p:cNvSpPr>
            <a:spLocks/>
          </p:cNvSpPr>
          <p:nvPr/>
        </p:nvSpPr>
        <p:spPr bwMode="auto">
          <a:xfrm>
            <a:off x="5265167" y="3050158"/>
            <a:ext cx="54495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Dump</a:t>
            </a:r>
          </a:p>
        </p:txBody>
      </p:sp>
      <p:sp>
        <p:nvSpPr>
          <p:cNvPr id="43015" name="Rectangle 7"/>
          <p:cNvSpPr>
            <a:spLocks/>
          </p:cNvSpPr>
          <p:nvPr/>
        </p:nvSpPr>
        <p:spPr bwMode="auto">
          <a:xfrm>
            <a:off x="1827238" y="3532361"/>
            <a:ext cx="4667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TCTs</a:t>
            </a:r>
          </a:p>
        </p:txBody>
      </p:sp>
      <p:sp>
        <p:nvSpPr>
          <p:cNvPr id="43016" name="Rectangle 8"/>
          <p:cNvSpPr>
            <a:spLocks/>
          </p:cNvSpPr>
          <p:nvPr/>
        </p:nvSpPr>
        <p:spPr bwMode="auto">
          <a:xfrm>
            <a:off x="4095378" y="4023494"/>
            <a:ext cx="4667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TCTs</a:t>
            </a:r>
          </a:p>
        </p:txBody>
      </p:sp>
      <p:sp>
        <p:nvSpPr>
          <p:cNvPr id="43017" name="Rectangle 9"/>
          <p:cNvSpPr>
            <a:spLocks/>
          </p:cNvSpPr>
          <p:nvPr/>
        </p:nvSpPr>
        <p:spPr bwMode="auto">
          <a:xfrm>
            <a:off x="6595691" y="3291260"/>
            <a:ext cx="4667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TCTs</a:t>
            </a:r>
          </a:p>
        </p:txBody>
      </p:sp>
      <p:sp>
        <p:nvSpPr>
          <p:cNvPr id="43018" name="Rectangle 10"/>
          <p:cNvSpPr>
            <a:spLocks/>
          </p:cNvSpPr>
          <p:nvPr/>
        </p:nvSpPr>
        <p:spPr bwMode="auto">
          <a:xfrm>
            <a:off x="7283277" y="4023494"/>
            <a:ext cx="4667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TCTs</a:t>
            </a:r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>
            <a:off x="1745754" y="1705570"/>
            <a:ext cx="860599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43020" name="Rectangle 12"/>
          <p:cNvSpPr>
            <a:spLocks/>
          </p:cNvSpPr>
          <p:nvPr/>
        </p:nvSpPr>
        <p:spPr bwMode="auto">
          <a:xfrm>
            <a:off x="1732360" y="1416025"/>
            <a:ext cx="68434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solidFill>
                  <a:srgbClr val="0022F2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Beam 1</a:t>
            </a:r>
          </a:p>
        </p:txBody>
      </p:sp>
      <p:sp>
        <p:nvSpPr>
          <p:cNvPr id="43021" name="Rectangle 13"/>
          <p:cNvSpPr>
            <a:spLocks/>
          </p:cNvSpPr>
          <p:nvPr/>
        </p:nvSpPr>
        <p:spPr bwMode="auto">
          <a:xfrm>
            <a:off x="26790" y="5247918"/>
            <a:ext cx="1030587" cy="80021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300" i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Legend:</a:t>
            </a:r>
            <a:endParaRPr lang="en-US" sz="1300" b="1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  <a:p>
            <a:pPr algn="l"/>
            <a:r>
              <a:rPr lang="en-US" sz="1300" b="1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Collimators</a:t>
            </a:r>
          </a:p>
          <a:p>
            <a:pPr algn="l"/>
            <a:r>
              <a:rPr lang="en-US" sz="1300" b="1">
                <a:solidFill>
                  <a:srgbClr val="0022F2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Cold losses</a:t>
            </a:r>
            <a:endParaRPr lang="en-US" sz="1300" b="1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  <a:p>
            <a:pPr algn="l"/>
            <a:r>
              <a:rPr lang="en-US" sz="1300" b="1">
                <a:solidFill>
                  <a:srgbClr val="DD201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Warm losses</a:t>
            </a:r>
          </a:p>
        </p:txBody>
      </p:sp>
      <p:sp>
        <p:nvSpPr>
          <p:cNvPr id="43022" name="AutoShape 14"/>
          <p:cNvSpPr>
            <a:spLocks/>
          </p:cNvSpPr>
          <p:nvPr/>
        </p:nvSpPr>
        <p:spPr bwMode="auto">
          <a:xfrm rot="5400000">
            <a:off x="6657082" y="2656582"/>
            <a:ext cx="3536156" cy="419695"/>
          </a:xfrm>
          <a:prstGeom prst="rightArrow">
            <a:avLst>
              <a:gd name="adj1" fmla="val 32000"/>
              <a:gd name="adj2" fmla="val 93617"/>
            </a:avLst>
          </a:prstGeom>
          <a:gradFill rotWithShape="0">
            <a:gsLst>
              <a:gs pos="0">
                <a:srgbClr val="FFFF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23" name="Line 15"/>
          <p:cNvSpPr>
            <a:spLocks noChangeShapeType="1"/>
          </p:cNvSpPr>
          <p:nvPr/>
        </p:nvSpPr>
        <p:spPr bwMode="auto">
          <a:xfrm flipH="1">
            <a:off x="7892728" y="4634508"/>
            <a:ext cx="1059284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 flipH="1">
            <a:off x="7892728" y="1107281"/>
            <a:ext cx="1059284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43025" name="Line 17"/>
          <p:cNvSpPr>
            <a:spLocks noChangeShapeType="1"/>
          </p:cNvSpPr>
          <p:nvPr/>
        </p:nvSpPr>
        <p:spPr bwMode="auto">
          <a:xfrm flipH="1">
            <a:off x="7892728" y="5339953"/>
            <a:ext cx="1059284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43026" name="AutoShape 18"/>
          <p:cNvSpPr>
            <a:spLocks/>
          </p:cNvSpPr>
          <p:nvPr/>
        </p:nvSpPr>
        <p:spPr bwMode="auto">
          <a:xfrm rot="5400000">
            <a:off x="8099227" y="4777383"/>
            <a:ext cx="651867" cy="419695"/>
          </a:xfrm>
          <a:prstGeom prst="rightArrow">
            <a:avLst>
              <a:gd name="adj1" fmla="val 32000"/>
              <a:gd name="adj2" fmla="val 93623"/>
            </a:avLst>
          </a:prstGeom>
          <a:gradFill rotWithShape="0">
            <a:gsLst>
              <a:gs pos="0">
                <a:srgbClr val="FFFF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27" name="Rectangle 19"/>
          <p:cNvSpPr>
            <a:spLocks/>
          </p:cNvSpPr>
          <p:nvPr/>
        </p:nvSpPr>
        <p:spPr bwMode="auto">
          <a:xfrm>
            <a:off x="7983141" y="2777043"/>
            <a:ext cx="8344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0.00001</a:t>
            </a:r>
          </a:p>
        </p:txBody>
      </p:sp>
      <p:sp>
        <p:nvSpPr>
          <p:cNvPr id="43028" name="Rectangle 20"/>
          <p:cNvSpPr>
            <a:spLocks/>
          </p:cNvSpPr>
          <p:nvPr/>
        </p:nvSpPr>
        <p:spPr bwMode="auto">
          <a:xfrm>
            <a:off x="8009930" y="5344418"/>
            <a:ext cx="1062633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0.000001</a:t>
            </a:r>
          </a:p>
        </p:txBody>
      </p:sp>
      <p:sp>
        <p:nvSpPr>
          <p:cNvPr id="43029" name="Line 21"/>
          <p:cNvSpPr>
            <a:spLocks noChangeShapeType="1"/>
          </p:cNvSpPr>
          <p:nvPr/>
        </p:nvSpPr>
        <p:spPr bwMode="auto">
          <a:xfrm flipH="1">
            <a:off x="5822156" y="3732609"/>
            <a:ext cx="1058168" cy="0"/>
          </a:xfrm>
          <a:prstGeom prst="line">
            <a:avLst/>
          </a:prstGeom>
          <a:noFill/>
          <a:ln w="508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43030" name="Rectangle 22"/>
          <p:cNvSpPr>
            <a:spLocks/>
          </p:cNvSpPr>
          <p:nvPr/>
        </p:nvSpPr>
        <p:spPr bwMode="auto">
          <a:xfrm>
            <a:off x="2514600" y="6096000"/>
            <a:ext cx="4572000" cy="717947"/>
          </a:xfrm>
          <a:prstGeom prst="rect">
            <a:avLst/>
          </a:prstGeom>
          <a:solidFill>
            <a:srgbClr val="CCCBF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Outstanding performance:</a:t>
            </a:r>
            <a:br>
              <a:rPr lang="en-US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</a:br>
            <a:r>
              <a:rPr lang="en-US" b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No beam-induced quenches in </a:t>
            </a:r>
            <a:r>
              <a:rPr lang="en-US" b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2010/2011</a:t>
            </a:r>
            <a:endParaRPr lang="en-US" dirty="0">
              <a:solidFill>
                <a:srgbClr val="0000FF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2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30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Exit 2010: beam parameters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150966"/>
              </p:ext>
            </p:extLst>
          </p:nvPr>
        </p:nvGraphicFramePr>
        <p:xfrm>
          <a:off x="533400" y="1371600"/>
          <a:ext cx="7921101" cy="4854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0367"/>
                <a:gridCol w="2640367"/>
                <a:gridCol w="2640367"/>
              </a:tblGrid>
              <a:tr h="334578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Nominal</a:t>
                      </a:r>
                      <a:endParaRPr lang="en-US" sz="2400" dirty="0"/>
                    </a:p>
                  </a:txBody>
                  <a:tcPr/>
                </a:tc>
              </a:tr>
              <a:tr h="41778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Energy [TeV]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 </a:t>
                      </a:r>
                      <a:endParaRPr lang="en-US" sz="2400" dirty="0"/>
                    </a:p>
                  </a:txBody>
                  <a:tcPr anchor="ctr"/>
                </a:tc>
              </a:tr>
              <a:tr h="50358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beta* [m]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3.5, 3.5, 3.5, 3.5</a:t>
                      </a:r>
                      <a:r>
                        <a:rPr lang="en-US" sz="2400" dirty="0" smtClean="0"/>
                        <a:t>  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0.55, 10, 0.55, </a:t>
                      </a:r>
                      <a:r>
                        <a:rPr lang="en-US" sz="2400" baseline="0" dirty="0" smtClean="0"/>
                        <a:t>10</a:t>
                      </a:r>
                      <a:endParaRPr lang="en-US" sz="2400" dirty="0"/>
                    </a:p>
                  </a:txBody>
                  <a:tcPr anchor="ctr"/>
                </a:tc>
              </a:tr>
              <a:tr h="53634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Emittance [microns]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2.0 – 3.5</a:t>
                      </a:r>
                      <a:br>
                        <a:rPr lang="en-US" sz="2400" baseline="0" dirty="0" smtClean="0"/>
                      </a:br>
                      <a:r>
                        <a:rPr lang="en-US" sz="2400" baseline="0" dirty="0" smtClean="0"/>
                        <a:t>  start of fill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3.75 </a:t>
                      </a:r>
                      <a:endParaRPr lang="en-US" sz="2400" dirty="0"/>
                    </a:p>
                  </a:txBody>
                  <a:tcPr anchor="ctr"/>
                </a:tc>
              </a:tr>
              <a:tr h="51013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 intensity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1.2e11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1.15e11</a:t>
                      </a:r>
                      <a:endParaRPr lang="en-US" sz="2400" dirty="0"/>
                    </a:p>
                  </a:txBody>
                  <a:tcPr anchor="ctr"/>
                </a:tc>
              </a:tr>
              <a:tr h="75312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Number</a:t>
                      </a:r>
                      <a:r>
                        <a:rPr lang="en-US" sz="2400" baseline="0" dirty="0" smtClean="0"/>
                        <a:t> of</a:t>
                      </a:r>
                      <a:r>
                        <a:rPr lang="en-US" sz="2400" dirty="0" smtClean="0"/>
                        <a:t> bunches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368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348 collisions/IP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2808</a:t>
                      </a:r>
                      <a:endParaRPr lang="en-US" sz="2400" dirty="0"/>
                    </a:p>
                  </a:txBody>
                  <a:tcPr anchor="ctr"/>
                </a:tc>
              </a:tr>
              <a:tr h="41537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Stored</a:t>
                      </a:r>
                      <a:r>
                        <a:rPr lang="en-US" sz="2400" baseline="0" dirty="0" smtClean="0"/>
                        <a:t> energy [MJ]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360</a:t>
                      </a:r>
                      <a:endParaRPr lang="en-US" sz="2400" dirty="0"/>
                    </a:p>
                  </a:txBody>
                  <a:tcPr anchor="ctr"/>
                </a:tc>
              </a:tr>
              <a:tr h="64127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Peak luminosity</a:t>
                      </a:r>
                    </a:p>
                    <a:p>
                      <a:r>
                        <a:rPr lang="en-US" sz="2400" dirty="0" smtClean="0"/>
                        <a:t>[cm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2e32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1e34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Energy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5-9-2011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4096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0883E09-D9A4-2746-9585-F368A8A3653D}" type="slidenum">
              <a:rPr lang="en-US" sz="1400">
                <a:latin typeface="Arial" charset="0"/>
                <a:cs typeface="Arial" charset="0"/>
              </a:rPr>
              <a:pPr/>
              <a:t>3</a:t>
            </a:fld>
            <a:endParaRPr lang="en-US" sz="1400">
              <a:latin typeface="Arial" charset="0"/>
              <a:cs typeface="Arial" charset="0"/>
            </a:endParaRPr>
          </a:p>
        </p:txBody>
      </p:sp>
      <p:sp>
        <p:nvSpPr>
          <p:cNvPr id="40967" name="TextBox 6"/>
          <p:cNvSpPr txBox="1">
            <a:spLocks noChangeArrowheads="1"/>
          </p:cNvSpPr>
          <p:nvPr/>
        </p:nvSpPr>
        <p:spPr bwMode="auto">
          <a:xfrm>
            <a:off x="1219200" y="1524000"/>
            <a:ext cx="6858000" cy="9079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57467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buClr>
                <a:srgbClr val="0000FF"/>
              </a:buClr>
              <a:buSzPct val="80000"/>
              <a:buFont typeface="Wingdings" charset="0"/>
              <a:buChar char="q"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~3 GJ </a:t>
            </a:r>
            <a:r>
              <a:rPr lang="en-US" dirty="0">
                <a:latin typeface="Arial" charset="0"/>
              </a:rPr>
              <a:t>of </a:t>
            </a:r>
            <a:r>
              <a:rPr lang="en-US" dirty="0" smtClean="0">
                <a:latin typeface="Arial" charset="0"/>
              </a:rPr>
              <a:t>energy </a:t>
            </a:r>
            <a:r>
              <a:rPr lang="en-US" dirty="0">
                <a:latin typeface="Arial" charset="0"/>
              </a:rPr>
              <a:t>stored in the </a:t>
            </a:r>
            <a:r>
              <a:rPr lang="en-US" dirty="0" smtClean="0">
                <a:latin typeface="Arial" charset="0"/>
              </a:rPr>
              <a:t>magnets</a:t>
            </a:r>
            <a:endParaRPr lang="en-US" dirty="0">
              <a:latin typeface="Arial" charset="0"/>
            </a:endParaRPr>
          </a:p>
          <a:p>
            <a:pPr>
              <a:spcBef>
                <a:spcPts val="600"/>
              </a:spcBef>
              <a:buClr>
                <a:srgbClr val="0000FF"/>
              </a:buClr>
              <a:buSzPct val="80000"/>
              <a:buFont typeface="Wingdings" charset="0"/>
              <a:buChar char="q"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100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MJ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stored </a:t>
            </a:r>
            <a:r>
              <a:rPr lang="en-US" dirty="0">
                <a:latin typeface="Arial" charset="0"/>
              </a:rPr>
              <a:t>in each beam </a:t>
            </a:r>
            <a:r>
              <a:rPr lang="en-US" dirty="0" smtClean="0">
                <a:latin typeface="Arial" charset="0"/>
              </a:rPr>
              <a:t>~21 kg </a:t>
            </a:r>
            <a:r>
              <a:rPr lang="en-US" dirty="0">
                <a:latin typeface="Arial" charset="0"/>
              </a:rPr>
              <a:t>of TNT</a:t>
            </a:r>
            <a:r>
              <a:rPr lang="en-US" sz="2000" dirty="0" smtClean="0">
                <a:latin typeface="Arial" charset="0"/>
              </a:rPr>
              <a:t>.</a:t>
            </a:r>
            <a:endParaRPr lang="en-US" sz="2000" dirty="0">
              <a:latin typeface="Arial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6858000" cy="461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Underpinned our thoughts during commissioning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0" y="10668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3.5 TeV with 1380 bunches – August 2011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5052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uring an SPS extraction test in 2004…</a:t>
            </a:r>
          </a:p>
          <a:p>
            <a:r>
              <a:rPr lang="en-US" dirty="0"/>
              <a:t>The beam was a 450 GeV full LHC injection batch of 3.4 10</a:t>
            </a:r>
            <a:r>
              <a:rPr lang="en-US" baseline="30000" dirty="0"/>
              <a:t>13 </a:t>
            </a:r>
            <a:r>
              <a:rPr lang="en-US" dirty="0"/>
              <a:t>p+ in 288 </a:t>
            </a:r>
            <a:r>
              <a:rPr lang="en-US" dirty="0" smtClean="0"/>
              <a:t>bunches [2.5 MJ]</a:t>
            </a:r>
            <a:endParaRPr lang="en-US" dirty="0"/>
          </a:p>
        </p:txBody>
      </p:sp>
      <p:pic>
        <p:nvPicPr>
          <p:cNvPr id="6" name="Picture 5" descr="Screen shot 2011-09-04 at 5.50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423"/>
            <a:ext cx="9144000" cy="268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7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Collisions within </a:t>
            </a:r>
            <a:r>
              <a:rPr lang="en-US" dirty="0" smtClean="0"/>
              <a:t>54 </a:t>
            </a:r>
            <a:r>
              <a:rPr lang="en-US" dirty="0" smtClean="0"/>
              <a:t>hours of first injection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 ion</a:t>
            </a:r>
            <a:r>
              <a:rPr lang="en-US" dirty="0" smtClean="0"/>
              <a:t> </a:t>
            </a:r>
            <a:r>
              <a:rPr lang="en-US" dirty="0" smtClean="0"/>
              <a:t>run 2010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5-9-2011</a:t>
            </a:r>
            <a:endParaRPr lang="en-US" dirty="0"/>
          </a:p>
        </p:txBody>
      </p:sp>
      <p:pic>
        <p:nvPicPr>
          <p:cNvPr id="13" name="Picture 12" descr="Screen shot 2011-08-31 at 10.24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2600"/>
            <a:ext cx="7924800" cy="28313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0" y="48768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</a:t>
            </a:r>
            <a:r>
              <a:rPr lang="en-US" sz="2800" dirty="0" smtClean="0"/>
              <a:t>xperience </a:t>
            </a:r>
            <a:r>
              <a:rPr lang="en-US" sz="2800" dirty="0" smtClean="0"/>
              <a:t>and Lorentz’s law.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6519446"/>
            <a:ext cx="495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TUPZ016 </a:t>
            </a:r>
            <a:r>
              <a:rPr lang="en-US" sz="1600" b="1" dirty="0"/>
              <a:t>First Run of the LHC as a Heavy-ion </a:t>
            </a:r>
            <a:r>
              <a:rPr lang="en-US" sz="1600" b="1" dirty="0" smtClean="0"/>
              <a:t>Collider</a:t>
            </a: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41452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00" y="2286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2.6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00400" y="25146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24600" y="2057400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90 </a:t>
            </a:r>
            <a:r>
              <a:rPr lang="en-US" dirty="0"/>
              <a:t>p</a:t>
            </a:r>
            <a:r>
              <a:rPr lang="en-US" dirty="0" smtClean="0"/>
              <a:t>b</a:t>
            </a:r>
            <a:r>
              <a:rPr lang="en-US" baseline="30000" dirty="0" smtClean="0"/>
              <a:t>-1</a:t>
            </a:r>
            <a:r>
              <a:rPr lang="en-US" dirty="0" smtClean="0"/>
              <a:t>/day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0000" y="22860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78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51954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2011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636"/>
            <a:ext cx="9144000" cy="643002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 rot="16200000">
            <a:off x="1676400" y="4343400"/>
            <a:ext cx="28194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MD, technical stop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 rot="16200000">
            <a:off x="4572000" y="4343400"/>
            <a:ext cx="2819400" cy="381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MD, technical stop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 rot="16200000">
            <a:off x="-19050" y="4210050"/>
            <a:ext cx="2781300" cy="6096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Intermediate energy run, technical stop, </a:t>
            </a:r>
            <a:r>
              <a:rPr lang="en-US" dirty="0" smtClean="0">
                <a:solidFill>
                  <a:srgbClr val="FF0000"/>
                </a:solidFill>
              </a:rPr>
              <a:t>scrubbing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600" y="2590800"/>
            <a:ext cx="762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75 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28800" y="2590800"/>
            <a:ext cx="762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50</a:t>
            </a:r>
            <a:r>
              <a:rPr lang="en-US" dirty="0" smtClean="0"/>
              <a:t> </a:t>
            </a:r>
            <a:r>
              <a:rPr lang="en-US" dirty="0" smtClean="0"/>
              <a:t>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34200" y="4114800"/>
            <a:ext cx="1143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Emittance</a:t>
            </a:r>
          </a:p>
          <a:p>
            <a:r>
              <a:rPr lang="en-US" dirty="0"/>
              <a:t>r</a:t>
            </a:r>
            <a:r>
              <a:rPr lang="en-US" dirty="0" smtClean="0"/>
              <a:t>eduction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2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13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from injectors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9906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Higher than nominal bunch intensity </a:t>
            </a:r>
            <a:br>
              <a:rPr lang="en-US" sz="2400" dirty="0" smtClean="0"/>
            </a:br>
            <a:r>
              <a:rPr lang="en-US" sz="2400" dirty="0" smtClean="0"/>
              <a:t>Smaller than nominal emittance</a:t>
            </a:r>
            <a:endParaRPr lang="en-US" sz="2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015616"/>
              </p:ext>
            </p:extLst>
          </p:nvPr>
        </p:nvGraphicFramePr>
        <p:xfrm>
          <a:off x="1447800" y="2362200"/>
          <a:ext cx="6305130" cy="243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801030"/>
                <a:gridCol w="1656749"/>
                <a:gridCol w="155195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2"/>
                          </a:solidFill>
                        </a:rPr>
                        <a:t>Bunch</a:t>
                      </a:r>
                      <a:r>
                        <a:rPr lang="en-US" sz="1600" baseline="0" dirty="0" smtClean="0">
                          <a:solidFill>
                            <a:schemeClr val="bg2"/>
                          </a:solidFill>
                        </a:rPr>
                        <a:t> spacing</a:t>
                      </a:r>
                      <a:endParaRPr 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2"/>
                          </a:solidFill>
                        </a:rPr>
                        <a:t>From</a:t>
                      </a:r>
                      <a:br>
                        <a:rPr lang="en-US" sz="1600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sz="1600" dirty="0" smtClean="0">
                          <a:solidFill>
                            <a:schemeClr val="bg2"/>
                          </a:solidFill>
                        </a:rPr>
                        <a:t>Booster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bg2"/>
                          </a:solidFill>
                        </a:rPr>
                        <a:t>Np</a:t>
                      </a:r>
                      <a:r>
                        <a:rPr lang="en-US" sz="1600" dirty="0" smtClean="0">
                          <a:solidFill>
                            <a:schemeClr val="bg2"/>
                          </a:solidFill>
                        </a:rPr>
                        <a:t>/bunch</a:t>
                      </a:r>
                      <a:endParaRPr 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2"/>
                          </a:solidFill>
                        </a:rPr>
                        <a:t>Emittance</a:t>
                      </a:r>
                      <a:r>
                        <a:rPr lang="en-US" sz="1600" baseline="0" dirty="0" smtClean="0">
                          <a:solidFill>
                            <a:schemeClr val="bg2"/>
                          </a:solidFill>
                        </a:rPr>
                        <a:t> H&amp;V</a:t>
                      </a:r>
                      <a:br>
                        <a:rPr lang="en-US" sz="1600" baseline="0" dirty="0" smtClean="0">
                          <a:solidFill>
                            <a:schemeClr val="bg2"/>
                          </a:solidFill>
                        </a:rPr>
                      </a:br>
                      <a:r>
                        <a:rPr lang="en-US" sz="1600" baseline="0" dirty="0" smtClean="0">
                          <a:solidFill>
                            <a:schemeClr val="bg2"/>
                          </a:solidFill>
                        </a:rPr>
                        <a:t>[</a:t>
                      </a:r>
                      <a:r>
                        <a:rPr lang="en-US" sz="1600" baseline="0" dirty="0" err="1" smtClean="0">
                          <a:solidFill>
                            <a:schemeClr val="bg2"/>
                          </a:solidFill>
                        </a:rPr>
                        <a:t>mm.mrad</a:t>
                      </a:r>
                      <a:r>
                        <a:rPr lang="en-US" sz="1600" baseline="0" dirty="0" smtClean="0">
                          <a:solidFill>
                            <a:schemeClr val="bg2"/>
                          </a:solidFill>
                        </a:rPr>
                        <a:t>]</a:t>
                      </a:r>
                      <a:endParaRPr 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Single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batch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b="0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1.6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Single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batch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2.0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Single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batch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1.45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Double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batch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1.6 x 10</a:t>
                      </a:r>
                      <a:r>
                        <a:rPr lang="en-US" baseline="30000" dirty="0" smtClean="0">
                          <a:solidFill>
                            <a:srgbClr val="FF0000"/>
                          </a:solidFill>
                        </a:rPr>
                        <a:t>11 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2.0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Double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batch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x 10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2.7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 bwMode="auto">
          <a:xfrm>
            <a:off x="1371600" y="4038600"/>
            <a:ext cx="6477000" cy="432060"/>
          </a:xfrm>
          <a:prstGeom prst="roundRect">
            <a:avLst/>
          </a:prstGeom>
          <a:noFill/>
          <a:ln w="38100" cap="sq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LHC from commissioning to operations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50292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At present: ~1.3 x 10</a:t>
            </a:r>
            <a:r>
              <a:rPr lang="en-US" sz="2800" baseline="30000" dirty="0" smtClean="0"/>
              <a:t>11</a:t>
            </a:r>
            <a:r>
              <a:rPr lang="en-US" sz="2800" dirty="0" smtClean="0"/>
              <a:t>ppb, 2.0 microns into collision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58674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TUPZ019 </a:t>
            </a:r>
            <a:r>
              <a:rPr lang="en-US" b="1" dirty="0"/>
              <a:t>Transverse Emittance Preservation through the LHC </a:t>
            </a:r>
            <a:r>
              <a:rPr lang="en-US" b="1" dirty="0" smtClean="0"/>
              <a:t>Cycle</a:t>
            </a:r>
          </a:p>
          <a:p>
            <a:r>
              <a:rPr lang="en-US" dirty="0" smtClean="0"/>
              <a:t>MOPS009 </a:t>
            </a:r>
            <a:r>
              <a:rPr lang="en-US" b="1" dirty="0"/>
              <a:t>Probing Intensity Limits of LHC-type Bunches in SPS with Nominal Optics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02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2011: (c/o Atlas &amp; LHCb)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581400"/>
            <a:ext cx="4114800" cy="260346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597810"/>
              </p:ext>
            </p:extLst>
          </p:nvPr>
        </p:nvGraphicFramePr>
        <p:xfrm>
          <a:off x="914400" y="1066800"/>
          <a:ext cx="7620000" cy="2225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91000"/>
                <a:gridCol w="3429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stable luminosity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2.37 x 10</a:t>
                      </a:r>
                      <a:r>
                        <a:rPr lang="en-US" baseline="30000" dirty="0" smtClean="0"/>
                        <a:t>33</a:t>
                      </a:r>
                      <a:r>
                        <a:rPr lang="en-US" dirty="0" smtClean="0"/>
                        <a:t>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Max.</a:t>
                      </a:r>
                      <a:r>
                        <a:rPr lang="en-US" baseline="0" dirty="0" smtClean="0"/>
                        <a:t> luminosity in one fill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100.71 pb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Max.</a:t>
                      </a:r>
                      <a:r>
                        <a:rPr lang="en-US" baseline="0" dirty="0" smtClean="0"/>
                        <a:t> luminosity delivered in 7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499.45</a:t>
                      </a:r>
                      <a:r>
                        <a:rPr lang="en-US" baseline="0" dirty="0" smtClean="0"/>
                        <a:t> pb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Longest time in stable beams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26.0</a:t>
                      </a:r>
                      <a:r>
                        <a:rPr lang="en-US" baseline="0" dirty="0" smtClean="0"/>
                        <a:t> hours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Longest time in stable beams</a:t>
                      </a:r>
                      <a:r>
                        <a:rPr lang="en-US" baseline="0" dirty="0" smtClean="0"/>
                        <a:t> for 7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107.1</a:t>
                      </a:r>
                      <a:r>
                        <a:rPr lang="en-US" baseline="0" dirty="0" smtClean="0"/>
                        <a:t> hours (63.7%)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Fastest turnaround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hours</a:t>
                      </a:r>
                      <a:r>
                        <a:rPr lang="en-US" baseline="0" dirty="0" smtClean="0"/>
                        <a:t> 7 minutes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4800" y="3733800"/>
            <a:ext cx="388854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/>
              <a:t>24% </a:t>
            </a:r>
            <a:r>
              <a:rPr lang="en-US" sz="2000" b="1" dirty="0" smtClean="0"/>
              <a:t>of design luminosity</a:t>
            </a:r>
            <a:r>
              <a:rPr lang="en-US" sz="2000" dirty="0" smtClean="0"/>
              <a:t>: </a:t>
            </a:r>
            <a:br>
              <a:rPr lang="en-US" sz="2000" dirty="0" smtClean="0"/>
            </a:br>
            <a:r>
              <a:rPr lang="en-US" sz="2000" dirty="0" smtClean="0"/>
              <a:t>- half design energy </a:t>
            </a:r>
            <a:br>
              <a:rPr lang="en-US" sz="2000" dirty="0" smtClean="0"/>
            </a:br>
            <a:r>
              <a:rPr lang="en-US" sz="2000" dirty="0" smtClean="0"/>
              <a:t>- nominal bunch </a:t>
            </a:r>
            <a:r>
              <a:rPr lang="en-US" sz="2000" dirty="0" smtClean="0"/>
              <a:t>intensity+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- </a:t>
            </a:r>
            <a:r>
              <a:rPr lang="en-US" sz="2000" dirty="0" smtClean="0"/>
              <a:t>~half </a:t>
            </a:r>
            <a:r>
              <a:rPr lang="en-US" sz="2000" dirty="0" smtClean="0"/>
              <a:t>nominal emittance</a:t>
            </a:r>
            <a:br>
              <a:rPr lang="en-US" sz="2000" dirty="0" smtClean="0"/>
            </a:br>
            <a:r>
              <a:rPr lang="en-US" sz="2000" dirty="0" smtClean="0"/>
              <a:t>- beta* = 1.5 m (design 0.55 m</a:t>
            </a:r>
            <a:r>
              <a:rPr lang="en-US" sz="2000" dirty="0" smtClean="0"/>
              <a:t>)</a:t>
            </a:r>
          </a:p>
          <a:p>
            <a:pPr algn="l"/>
            <a:r>
              <a:rPr lang="en-US" sz="2000" dirty="0" smtClean="0"/>
              <a:t>- half nominal number of bunches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81532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Fill 2006: Luminosity lifetime</a:t>
            </a:r>
            <a:endParaRPr lang="en-GB" dirty="0"/>
          </a:p>
        </p:txBody>
      </p:sp>
      <p:grpSp>
        <p:nvGrpSpPr>
          <p:cNvPr id="31" name="Group 30"/>
          <p:cNvGrpSpPr/>
          <p:nvPr/>
        </p:nvGrpSpPr>
        <p:grpSpPr>
          <a:xfrm>
            <a:off x="2667000" y="4648200"/>
            <a:ext cx="2895600" cy="1905000"/>
            <a:chOff x="2743200" y="4648200"/>
            <a:chExt cx="2809010" cy="1872673"/>
          </a:xfrm>
        </p:grpSpPr>
        <p:pic>
          <p:nvPicPr>
            <p:cNvPr id="9" name="Picture 8" descr="fitBSh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3200" y="4648200"/>
              <a:ext cx="2809010" cy="18726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971800" y="4724400"/>
              <a:ext cx="228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H growth rate ~64 hours</a:t>
              </a:r>
              <a:endParaRPr lang="en-GB" sz="16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62600" y="4648200"/>
            <a:ext cx="2819400" cy="1912620"/>
            <a:chOff x="5943600" y="4648200"/>
            <a:chExt cx="2743200" cy="1760220"/>
          </a:xfrm>
        </p:grpSpPr>
        <p:pic>
          <p:nvPicPr>
            <p:cNvPr id="10" name="Picture 9" descr="fitBSv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3600" y="4648200"/>
              <a:ext cx="2743200" cy="17602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248400" y="4724400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V growth rate ~84 hours</a:t>
              </a:r>
              <a:endParaRPr lang="en-GB" sz="16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6200" y="2819400"/>
            <a:ext cx="2590800" cy="1828800"/>
            <a:chOff x="304800" y="3048000"/>
            <a:chExt cx="2590800" cy="1702138"/>
          </a:xfrm>
        </p:grpSpPr>
        <p:pic>
          <p:nvPicPr>
            <p:cNvPr id="14" name="Picture 13" descr="fit2006bct2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800" y="3048000"/>
              <a:ext cx="2590800" cy="17021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838200" y="4191000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Lifetime beam 2</a:t>
              </a:r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048000" y="990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“typical” fill that lasted 26 hours and delivered 100 pb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pic>
        <p:nvPicPr>
          <p:cNvPr id="6" name="Picture 5" descr="Screen shot 2011-09-04 at 12.48.5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48200"/>
            <a:ext cx="2611731" cy="191939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8" name="Group 27"/>
          <p:cNvGrpSpPr/>
          <p:nvPr/>
        </p:nvGrpSpPr>
        <p:grpSpPr>
          <a:xfrm>
            <a:off x="3581400" y="1524000"/>
            <a:ext cx="4524375" cy="2895600"/>
            <a:chOff x="4038600" y="1524000"/>
            <a:chExt cx="4524375" cy="2895600"/>
          </a:xfrm>
        </p:grpSpPr>
        <p:pic>
          <p:nvPicPr>
            <p:cNvPr id="8" name="Picture 7" descr="fit2006lumi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1524000"/>
              <a:ext cx="4524375" cy="2895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6324600" y="365760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Luminosity lifetime</a:t>
              </a:r>
              <a:endParaRPr lang="en-US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267200" y="2667000"/>
              <a:ext cx="4114800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267200" y="23622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30 hours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6199" y="990600"/>
            <a:ext cx="2609273" cy="1828800"/>
            <a:chOff x="457200" y="1447800"/>
            <a:chExt cx="2819400" cy="1879600"/>
          </a:xfrm>
        </p:grpSpPr>
        <p:pic>
          <p:nvPicPr>
            <p:cNvPr id="13" name="Picture 12" descr="fit2006bct1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00" y="1447800"/>
              <a:ext cx="2819400" cy="1879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1101635" y="2743200"/>
              <a:ext cx="2022566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Lifetime beam 1</a:t>
              </a:r>
              <a:endParaRPr lang="en-US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57200" y="2133600"/>
              <a:ext cx="2667000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457200" y="17526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100 hours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4620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parameters – end August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715992"/>
              </p:ext>
            </p:extLst>
          </p:nvPr>
        </p:nvGraphicFramePr>
        <p:xfrm>
          <a:off x="533400" y="990600"/>
          <a:ext cx="7848600" cy="462439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68537"/>
                <a:gridCol w="3580063"/>
              </a:tblGrid>
              <a:tr h="4562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Energy [TeV]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3.5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Beta* [m]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1.5, 10, 1.5, 3.0  m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Normalized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e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mittance [microns]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~2.0  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start of fill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479003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Bunch intensity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1.2 – 1.3e11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7071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Number</a:t>
                      </a:r>
                      <a:r>
                        <a:rPr lang="en-US" sz="2400" baseline="0" dirty="0" smtClean="0">
                          <a:solidFill>
                            <a:schemeClr val="tx2"/>
                          </a:solidFill>
                        </a:rPr>
                        <a:t> of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 bunches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 smtClean="0">
                          <a:solidFill>
                            <a:srgbClr val="008000"/>
                          </a:solidFill>
                        </a:rPr>
                        <a:t>1380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tx2"/>
                          </a:solidFill>
                        </a:rPr>
                        <a:t>1318 collisions/IP1&amp;5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Bunch spacing [ns]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50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Stored</a:t>
                      </a:r>
                      <a:r>
                        <a:rPr lang="en-US" sz="2400" baseline="0" dirty="0" smtClean="0">
                          <a:solidFill>
                            <a:schemeClr val="tx2"/>
                          </a:solidFill>
                        </a:rPr>
                        <a:t> energy [MJ]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90 to 100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Peak luminosity</a:t>
                      </a:r>
                      <a:r>
                        <a:rPr lang="en-US" sz="24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[cm</a:t>
                      </a:r>
                      <a:r>
                        <a:rPr lang="en-US" sz="2400" baseline="30000" dirty="0" smtClean="0">
                          <a:solidFill>
                            <a:schemeClr val="tx2"/>
                          </a:solidFill>
                        </a:rPr>
                        <a:t>-2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s</a:t>
                      </a:r>
                      <a:r>
                        <a:rPr lang="en-US" sz="2400" baseline="30000" dirty="0" smtClean="0">
                          <a:solidFill>
                            <a:schemeClr val="tx2"/>
                          </a:solidFill>
                        </a:rPr>
                        <a:t>-1</a:t>
                      </a:r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2.37e33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Beam-beam tune shift (start fill)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</a:rPr>
                        <a:t>~0.023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9A8FA0-5CB1-47CC-8E14-97CA62F167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2-8-2011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38400" y="5715000"/>
            <a:ext cx="4953000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</a:t>
            </a:r>
            <a:r>
              <a:rPr lang="en-US" sz="2400" dirty="0" smtClean="0">
                <a:solidFill>
                  <a:srgbClr val="FF0000"/>
                </a:solidFill>
              </a:rPr>
              <a:t>eta</a:t>
            </a:r>
            <a:r>
              <a:rPr lang="en-US" sz="2400" dirty="0" smtClean="0">
                <a:solidFill>
                  <a:srgbClr val="FF0000"/>
                </a:solidFill>
              </a:rPr>
              <a:t>* = </a:t>
            </a:r>
            <a:r>
              <a:rPr lang="en-US" sz="2400" dirty="0" smtClean="0">
                <a:solidFill>
                  <a:srgbClr val="FF0000"/>
                </a:solidFill>
              </a:rPr>
              <a:t>1 m </a:t>
            </a:r>
            <a:r>
              <a:rPr lang="en-US" sz="2400" dirty="0" smtClean="0">
                <a:solidFill>
                  <a:srgbClr val="FF0000"/>
                </a:solidFill>
              </a:rPr>
              <a:t>commissioning </a:t>
            </a:r>
            <a:r>
              <a:rPr lang="en-US" sz="2400" dirty="0" smtClean="0">
                <a:solidFill>
                  <a:srgbClr val="FF0000"/>
                </a:solidFill>
              </a:rPr>
              <a:t>ongoing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 ~50 days proton physics left in 2011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5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Availability - efficiency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1C38A6-77F0-4FCF-B06D-A581D0D4EF24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2-8-2011</a:t>
            </a:r>
            <a:endParaRPr lang="en-US" dirty="0"/>
          </a:p>
        </p:txBody>
      </p:sp>
      <p:pic>
        <p:nvPicPr>
          <p:cNvPr id="7" name="Picture 6" descr="Screen shot 2011-08-02 at 11.25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670"/>
            <a:ext cx="9144000" cy="17692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6737" y="762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Premature end to fills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92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L:\Data\Analysis\LHC\UFOs\cases and plots\2010.08.23 135038 - dump 22R3\2010.08.23 135038 - spatial profi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59" y="1052273"/>
            <a:ext cx="4754879" cy="1813757"/>
          </a:xfrm>
          <a:prstGeom prst="rect">
            <a:avLst/>
          </a:prstGeom>
          <a:noFill/>
          <a:ln w="254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UFOs in the LHC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4114800" cy="5212080"/>
          </a:xfrm>
        </p:spPr>
        <p:txBody>
          <a:bodyPr anchor="ctr"/>
          <a:lstStyle/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/>
              <a:t>Since July 2010, </a:t>
            </a:r>
            <a:r>
              <a:rPr lang="en-US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fast loss events led to a beam dump.</a:t>
            </a:r>
            <a:endParaRPr lang="en-US" sz="2400" dirty="0" smtClean="0"/>
          </a:p>
          <a:p>
            <a:pPr marL="0" indent="0">
              <a:spcAft>
                <a:spcPts val="1000"/>
              </a:spcAft>
            </a:pPr>
            <a:r>
              <a:rPr lang="en-US" sz="2400" i="1" dirty="0" smtClean="0">
                <a:solidFill>
                  <a:schemeClr val="tx2"/>
                </a:solidFill>
              </a:rPr>
              <a:t>	</a:t>
            </a:r>
            <a:r>
              <a:rPr lang="en-US" sz="2000" i="1" dirty="0" smtClean="0">
                <a:solidFill>
                  <a:schemeClr val="tx2"/>
                </a:solidFill>
              </a:rPr>
              <a:t>18 </a:t>
            </a:r>
            <a:r>
              <a:rPr lang="en-US" sz="2000" i="1" dirty="0">
                <a:solidFill>
                  <a:schemeClr val="tx2"/>
                </a:solidFill>
              </a:rPr>
              <a:t>in 2010, 17 in </a:t>
            </a:r>
            <a:r>
              <a:rPr lang="en-US" sz="2000" i="1" dirty="0" smtClean="0">
                <a:solidFill>
                  <a:schemeClr val="tx2"/>
                </a:solidFill>
              </a:rPr>
              <a:t>2011.</a:t>
            </a:r>
            <a:r>
              <a:rPr lang="en-US" sz="2000" i="1" dirty="0">
                <a:solidFill>
                  <a:schemeClr val="tx2"/>
                </a:solidFill>
              </a:rPr>
              <a:t/>
            </a:r>
            <a:br>
              <a:rPr lang="en-US" sz="2000" i="1" dirty="0">
                <a:solidFill>
                  <a:schemeClr val="tx2"/>
                </a:solidFill>
              </a:rPr>
            </a:br>
            <a:r>
              <a:rPr lang="en-US" sz="2000" i="1" dirty="0">
                <a:solidFill>
                  <a:schemeClr val="tx2"/>
                </a:solidFill>
              </a:rPr>
              <a:t>	13 around </a:t>
            </a:r>
            <a:r>
              <a:rPr lang="en-US" sz="2000" i="1" dirty="0" smtClean="0">
                <a:solidFill>
                  <a:schemeClr val="tx2"/>
                </a:solidFill>
              </a:rPr>
              <a:t>MKIs.</a:t>
            </a:r>
            <a:br>
              <a:rPr lang="en-US" sz="2000" i="1" dirty="0" smtClean="0">
                <a:solidFill>
                  <a:schemeClr val="tx2"/>
                </a:solidFill>
              </a:rPr>
            </a:br>
            <a:r>
              <a:rPr lang="en-US" sz="2000" i="1" dirty="0" smtClean="0">
                <a:solidFill>
                  <a:schemeClr val="tx2"/>
                </a:solidFill>
              </a:rPr>
              <a:t>	6 dumps by experiments.</a:t>
            </a:r>
            <a:r>
              <a:rPr lang="en-US" sz="2000" i="1" dirty="0">
                <a:solidFill>
                  <a:schemeClr val="tx2"/>
                </a:solidFill>
              </a:rPr>
              <a:t/>
            </a:r>
            <a:br>
              <a:rPr lang="en-US" sz="2000" i="1" dirty="0">
                <a:solidFill>
                  <a:schemeClr val="tx2"/>
                </a:solidFill>
              </a:rPr>
            </a:br>
            <a:r>
              <a:rPr lang="en-US" sz="2000" i="1" dirty="0">
                <a:solidFill>
                  <a:schemeClr val="tx2"/>
                </a:solidFill>
              </a:rPr>
              <a:t>	1 at 450 </a:t>
            </a:r>
            <a:r>
              <a:rPr lang="en-US" sz="2000" i="1" dirty="0" err="1" smtClean="0">
                <a:solidFill>
                  <a:schemeClr val="tx2"/>
                </a:solidFill>
              </a:rPr>
              <a:t>GeV</a:t>
            </a:r>
            <a:r>
              <a:rPr lang="en-US" sz="2000" i="1" dirty="0" smtClean="0">
                <a:solidFill>
                  <a:schemeClr val="tx2"/>
                </a:solidFill>
              </a:rPr>
              <a:t>.</a:t>
            </a:r>
            <a:endParaRPr lang="en-US" sz="2000" i="1" dirty="0">
              <a:solidFill>
                <a:schemeClr val="tx2"/>
              </a:solidFill>
            </a:endParaRP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/>
              <a:t>Typical characteristics:</a:t>
            </a:r>
          </a:p>
          <a:p>
            <a:pPr lvl="1"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/>
              <a:t>Loss duration: about 10 turns</a:t>
            </a:r>
          </a:p>
          <a:p>
            <a:pPr lvl="1">
              <a:spcAft>
                <a:spcPts val="1000"/>
              </a:spcAft>
              <a:buFont typeface="Arial" pitchFamily="34" charset="0"/>
              <a:buChar char="•"/>
            </a:pPr>
            <a:r>
              <a:rPr lang="de-DE" dirty="0" err="1"/>
              <a:t>O</a:t>
            </a:r>
            <a:r>
              <a:rPr lang="de-DE" dirty="0" err="1" smtClean="0"/>
              <a:t>ften</a:t>
            </a:r>
            <a:r>
              <a:rPr lang="de-DE" dirty="0" smtClean="0"/>
              <a:t> </a:t>
            </a:r>
            <a:r>
              <a:rPr lang="de-DE" dirty="0" err="1" smtClean="0"/>
              <a:t>unconventional</a:t>
            </a:r>
            <a:r>
              <a:rPr lang="de-DE" dirty="0" smtClean="0"/>
              <a:t> </a:t>
            </a:r>
            <a:r>
              <a:rPr lang="de-DE" dirty="0" err="1"/>
              <a:t>loss</a:t>
            </a:r>
            <a:r>
              <a:rPr lang="de-DE" dirty="0"/>
              <a:t> </a:t>
            </a:r>
            <a:r>
              <a:rPr lang="de-DE" dirty="0" err="1"/>
              <a:t>locations</a:t>
            </a:r>
            <a:r>
              <a:rPr lang="de-DE" dirty="0"/>
              <a:t> (e.g.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arc</a:t>
            </a:r>
            <a:r>
              <a:rPr lang="de-DE" dirty="0" smtClean="0"/>
              <a:t>)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/>
              <a:t>The events are </a:t>
            </a:r>
            <a:r>
              <a:rPr lang="en-US" sz="2400" dirty="0"/>
              <a:t>believed to be due to </a:t>
            </a:r>
            <a:r>
              <a:rPr lang="en-US" sz="2400" dirty="0" smtClean="0"/>
              <a:t>(</a:t>
            </a:r>
            <a:r>
              <a:rPr lang="en-US" sz="2400" b="1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2400" dirty="0" smtClean="0"/>
              <a:t>nidentified) </a:t>
            </a:r>
            <a:r>
              <a:rPr lang="en-US" sz="2400" b="1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400" dirty="0" smtClean="0"/>
              <a:t>alling </a:t>
            </a:r>
            <a:r>
              <a:rPr lang="en-US" sz="2400" b="1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400" dirty="0" smtClean="0"/>
              <a:t>bjects (UFOs).</a:t>
            </a:r>
            <a:endParaRPr lang="de-DE" sz="2400" dirty="0"/>
          </a:p>
        </p:txBody>
      </p:sp>
      <p:pic>
        <p:nvPicPr>
          <p:cNvPr id="9218" name="Picture 2" descr="L:\Data\Analysis\LHC\UFOs\cases and plots\2010.08.23 135038 - dump 22R3\2010.08.23 135038 - lossprofi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60" y="2970784"/>
            <a:ext cx="4754879" cy="28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251959" y="5786652"/>
            <a:ext cx="4754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 err="1" smtClean="0">
                <a:solidFill>
                  <a:schemeClr val="tx2"/>
                </a:solidFill>
              </a:rPr>
              <a:t>Spatial</a:t>
            </a:r>
            <a:r>
              <a:rPr lang="de-DE" sz="1600" i="1" dirty="0" smtClean="0">
                <a:solidFill>
                  <a:schemeClr val="tx2"/>
                </a:solidFill>
              </a:rPr>
              <a:t> </a:t>
            </a:r>
            <a:r>
              <a:rPr lang="de-DE" sz="1600" i="1" dirty="0" err="1" smtClean="0">
                <a:solidFill>
                  <a:schemeClr val="tx2"/>
                </a:solidFill>
              </a:rPr>
              <a:t>and</a:t>
            </a:r>
            <a:r>
              <a:rPr lang="de-DE" sz="1600" i="1" dirty="0" smtClean="0">
                <a:solidFill>
                  <a:schemeClr val="tx2"/>
                </a:solidFill>
              </a:rPr>
              <a:t> temporal </a:t>
            </a:r>
            <a:r>
              <a:rPr lang="de-DE" sz="1600" i="1" dirty="0" err="1" smtClean="0">
                <a:solidFill>
                  <a:schemeClr val="tx2"/>
                </a:solidFill>
              </a:rPr>
              <a:t>loss</a:t>
            </a:r>
            <a:r>
              <a:rPr lang="de-DE" sz="1600" i="1" dirty="0" smtClean="0">
                <a:solidFill>
                  <a:schemeClr val="tx2"/>
                </a:solidFill>
              </a:rPr>
              <a:t> </a:t>
            </a:r>
            <a:r>
              <a:rPr lang="de-DE" sz="1600" i="1" dirty="0" err="1" smtClean="0">
                <a:solidFill>
                  <a:schemeClr val="tx2"/>
                </a:solidFill>
              </a:rPr>
              <a:t>profile</a:t>
            </a:r>
            <a:r>
              <a:rPr lang="de-DE" sz="1600" i="1" dirty="0" smtClean="0">
                <a:solidFill>
                  <a:schemeClr val="tx2"/>
                </a:solidFill>
              </a:rPr>
              <a:t> </a:t>
            </a:r>
            <a:r>
              <a:rPr lang="de-DE" sz="1600" i="1" dirty="0" err="1" smtClean="0">
                <a:solidFill>
                  <a:schemeClr val="tx2"/>
                </a:solidFill>
              </a:rPr>
              <a:t>of</a:t>
            </a:r>
            <a:r>
              <a:rPr lang="de-DE" sz="1600" i="1" dirty="0" smtClean="0">
                <a:solidFill>
                  <a:schemeClr val="tx2"/>
                </a:solidFill>
              </a:rPr>
              <a:t> UFO on 23.08.2010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62600" y="6525539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TUPC137 </a:t>
            </a:r>
            <a:r>
              <a:rPr lang="en-US" b="1" dirty="0"/>
              <a:t>Dust Particles in the 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15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Single Event Effects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LHC status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CF8F24-2345-4359-A23A-40838D5E6DC1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2-8-2011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16" y="3962400"/>
            <a:ext cx="9144000" cy="3052532"/>
          </a:xfrm>
          <a:prstGeom prst="rect">
            <a:avLst/>
          </a:prstGeom>
        </p:spPr>
      </p:pic>
      <p:pic>
        <p:nvPicPr>
          <p:cNvPr id="11" name="Picture 10" descr="Screen shot 2011-08-01 at 2.53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39" y="1143000"/>
            <a:ext cx="2504661" cy="2743200"/>
          </a:xfrm>
          <a:prstGeom prst="rect">
            <a:avLst/>
          </a:prstGeom>
        </p:spPr>
      </p:pic>
      <p:pic>
        <p:nvPicPr>
          <p:cNvPr id="12" name="Picture 11" descr="Screen shot 2011-08-02 at 10.59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5746223" cy="2160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429000"/>
            <a:ext cx="68018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Major campaign </a:t>
            </a:r>
            <a:r>
              <a:rPr lang="en-US" sz="2800" dirty="0" smtClean="0"/>
              <a:t>ongoing: shield </a:t>
            </a:r>
            <a:r>
              <a:rPr lang="en-US" sz="2800" dirty="0" smtClean="0"/>
              <a:t>and relocate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229600" y="2971800"/>
            <a:ext cx="762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48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495800" y="3429000"/>
            <a:ext cx="1143000" cy="842575"/>
            <a:chOff x="4495800" y="3429000"/>
            <a:chExt cx="1143000" cy="842575"/>
          </a:xfrm>
        </p:grpSpPr>
        <p:sp>
          <p:nvSpPr>
            <p:cNvPr id="38" name="TextBox 37"/>
            <p:cNvSpPr txBox="1"/>
            <p:nvPr/>
          </p:nvSpPr>
          <p:spPr>
            <a:xfrm>
              <a:off x="4495800" y="3429000"/>
              <a:ext cx="11430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A</a:t>
              </a:r>
              <a:r>
                <a:rPr lang="en-US" sz="1100" b="1" dirty="0" smtClean="0"/>
                <a:t>pril 2010</a:t>
              </a:r>
            </a:p>
            <a:p>
              <a:r>
                <a:rPr lang="en-US" sz="1000" dirty="0" smtClean="0"/>
                <a:t>Squeeze to 3.5 m</a:t>
              </a:r>
              <a:endParaRPr lang="en-US" sz="1000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5562600" y="3657600"/>
              <a:ext cx="0" cy="6139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0" y="4261642"/>
            <a:ext cx="9144000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19050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5720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1628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572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2008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432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2009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578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2010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543800" y="4267200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2011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2" name="Title 51"/>
          <p:cNvSpPr txBox="1">
            <a:spLocks/>
          </p:cNvSpPr>
          <p:nvPr/>
        </p:nvSpPr>
        <p:spPr>
          <a:xfrm>
            <a:off x="5257800" y="6093221"/>
            <a:ext cx="3810000" cy="7647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LHC Timeline</a:t>
            </a:r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762000" y="1676400"/>
            <a:ext cx="2246232" cy="2571750"/>
            <a:chOff x="762000" y="1676400"/>
            <a:chExt cx="2246232" cy="2571750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838200" y="2819400"/>
              <a:ext cx="0" cy="142875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219200" y="2696523"/>
              <a:ext cx="1524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September 10, 2008</a:t>
              </a:r>
            </a:p>
            <a:p>
              <a:r>
                <a:rPr lang="en-US" sz="1100" dirty="0" smtClean="0"/>
                <a:t>First beams around </a:t>
              </a:r>
              <a:endParaRPr lang="en-US" sz="1100" dirty="0"/>
            </a:p>
          </p:txBody>
        </p:sp>
        <p:pic>
          <p:nvPicPr>
            <p:cNvPr id="67" name="Picture 7" descr="attach_reader?attach_id=1025394&amp;height=150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676400"/>
              <a:ext cx="2246232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152400" y="4572000"/>
            <a:ext cx="2743200" cy="1963738"/>
            <a:chOff x="152400" y="4572000"/>
            <a:chExt cx="2743200" cy="1963738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990600" y="4572000"/>
              <a:ext cx="0" cy="457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219200" y="5257800"/>
              <a:ext cx="16764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September 19, 2008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Disaster </a:t>
              </a:r>
              <a:br>
                <a:rPr lang="en-US" sz="1200" dirty="0" smtClean="0">
                  <a:solidFill>
                    <a:srgbClr val="FF0000"/>
                  </a:solidFill>
                </a:rPr>
              </a:br>
              <a:r>
                <a:rPr lang="en-GB" sz="1200" dirty="0" smtClean="0"/>
                <a:t>Accidental </a:t>
              </a:r>
              <a:r>
                <a:rPr lang="en-GB" sz="1200" dirty="0"/>
                <a:t>release of 600 </a:t>
              </a:r>
              <a:r>
                <a:rPr lang="en-GB" sz="1200" dirty="0" smtClean="0"/>
                <a:t>MJ </a:t>
              </a:r>
              <a:r>
                <a:rPr lang="en-GB" sz="1200" dirty="0"/>
                <a:t>stored in </a:t>
              </a:r>
              <a:r>
                <a:rPr lang="en-GB" sz="1200" dirty="0" smtClean="0"/>
                <a:t>one sector of </a:t>
              </a:r>
              <a:r>
                <a:rPr lang="en-GB" sz="1200" dirty="0"/>
                <a:t>LHC dipole </a:t>
              </a:r>
              <a:r>
                <a:rPr lang="en-GB" sz="1200" dirty="0" smtClean="0"/>
                <a:t>magnets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pic>
          <p:nvPicPr>
            <p:cNvPr id="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105400"/>
              <a:ext cx="1070713" cy="143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4038600" y="914400"/>
            <a:ext cx="1650117" cy="3333750"/>
            <a:chOff x="4038600" y="914400"/>
            <a:chExt cx="1650117" cy="3333750"/>
          </a:xfrm>
        </p:grpSpPr>
        <p:cxnSp>
          <p:nvCxnSpPr>
            <p:cNvPr id="41" name="Straight Connector 40"/>
            <p:cNvCxnSpPr>
              <a:stCxn id="42" idx="1"/>
            </p:cNvCxnSpPr>
            <p:nvPr/>
          </p:nvCxnSpPr>
          <p:spPr>
            <a:xfrm>
              <a:off x="4267200" y="2265149"/>
              <a:ext cx="0" cy="1983001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267200" y="2057400"/>
              <a:ext cx="137097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November 29,  2009</a:t>
              </a:r>
            </a:p>
            <a:p>
              <a:r>
                <a:rPr lang="en-US" sz="1000" dirty="0" smtClean="0"/>
                <a:t>Beam back</a:t>
              </a:r>
              <a:endParaRPr lang="en-US" sz="1000" dirty="0"/>
            </a:p>
          </p:txBody>
        </p:sp>
        <p:pic>
          <p:nvPicPr>
            <p:cNvPr id="73" name="Picture 2" descr="http://mediaarchive.cern.ch/MediaArchive/Photo/Public/2009/0911187/0911187_94/0911187_94-A4-at-144-dp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914400"/>
              <a:ext cx="1650117" cy="109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0" name="Group 79"/>
          <p:cNvGrpSpPr/>
          <p:nvPr/>
        </p:nvGrpSpPr>
        <p:grpSpPr>
          <a:xfrm>
            <a:off x="381000" y="34970"/>
            <a:ext cx="3168650" cy="4231046"/>
            <a:chOff x="381000" y="34970"/>
            <a:chExt cx="3168650" cy="4231046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381000" y="685800"/>
              <a:ext cx="0" cy="358021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609600" y="34970"/>
              <a:ext cx="2940050" cy="1219200"/>
              <a:chOff x="609600" y="34970"/>
              <a:chExt cx="2940050" cy="1219200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609600" y="304800"/>
                <a:ext cx="1351894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/>
                  <a:t>August 2008</a:t>
                </a:r>
              </a:p>
              <a:p>
                <a:r>
                  <a:rPr lang="en-US" sz="1000" dirty="0" smtClean="0"/>
                  <a:t>First injection test</a:t>
                </a:r>
                <a:endParaRPr lang="en-US" sz="1000" dirty="0"/>
              </a:p>
            </p:txBody>
          </p:sp>
          <p:pic>
            <p:nvPicPr>
              <p:cNvPr id="74" name="Picture 73" descr="Screen shot 2009-11-25 at 9.20.42 PM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52600" y="34970"/>
                <a:ext cx="1797050" cy="1219200"/>
              </a:xfrm>
              <a:prstGeom prst="rect">
                <a:avLst/>
              </a:prstGeom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7444402" y="685800"/>
            <a:ext cx="1699598" cy="3562350"/>
            <a:chOff x="7444402" y="685800"/>
            <a:chExt cx="1699598" cy="356235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8458200" y="2819400"/>
              <a:ext cx="0" cy="142875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8077200" y="1981200"/>
              <a:ext cx="99060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August, 2011</a:t>
              </a:r>
            </a:p>
            <a:p>
              <a:r>
                <a:rPr lang="en-US" sz="1000" dirty="0" smtClean="0"/>
                <a:t>2.3e33, 2.6 fb</a:t>
              </a:r>
              <a:r>
                <a:rPr lang="en-US" sz="1000" baseline="30000" dirty="0" smtClean="0"/>
                <a:t>-1</a:t>
              </a:r>
            </a:p>
            <a:p>
              <a:r>
                <a:rPr lang="en-US" sz="1000" dirty="0" smtClean="0"/>
                <a:t>1380 bunches</a:t>
              </a:r>
              <a:endParaRPr lang="en-US" sz="10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4402" y="685800"/>
              <a:ext cx="1699598" cy="13081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638800" y="1981200"/>
            <a:ext cx="1151599" cy="2290375"/>
            <a:chOff x="5638800" y="1981200"/>
            <a:chExt cx="1151599" cy="2290375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6477000" y="3352800"/>
              <a:ext cx="0" cy="9187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638800" y="2971800"/>
              <a:ext cx="11430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October 14 2010</a:t>
              </a:r>
            </a:p>
            <a:p>
              <a:r>
                <a:rPr lang="en-US" sz="1000" dirty="0" smtClean="0"/>
                <a:t>1e32</a:t>
              </a:r>
            </a:p>
            <a:p>
              <a:r>
                <a:rPr lang="en-US" sz="1000" dirty="0" smtClean="0"/>
                <a:t>248 bunches</a:t>
              </a:r>
            </a:p>
            <a:p>
              <a:endParaRPr lang="en-US" sz="1000" dirty="0"/>
            </a:p>
          </p:txBody>
        </p:sp>
        <p:pic>
          <p:nvPicPr>
            <p:cNvPr id="10" name="Picture 9" descr="Screen shot 2011-09-01 at 8.24.05 A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1981200"/>
              <a:ext cx="999199" cy="99297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858000" y="4572000"/>
            <a:ext cx="1654629" cy="1562100"/>
            <a:chOff x="6858000" y="4572000"/>
            <a:chExt cx="1654629" cy="1562100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6858000" y="4572000"/>
              <a:ext cx="0" cy="457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6934200" y="4648200"/>
              <a:ext cx="1295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November 2010</a:t>
              </a:r>
            </a:p>
            <a:p>
              <a:r>
                <a:rPr lang="en-US" sz="1100" dirty="0" smtClean="0"/>
                <a:t>Ions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34200" y="5029200"/>
              <a:ext cx="1578429" cy="11049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657600" y="4572000"/>
            <a:ext cx="1544074" cy="2120900"/>
            <a:chOff x="3657600" y="4572000"/>
            <a:chExt cx="1544074" cy="2120900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5172727" y="4572000"/>
              <a:ext cx="0" cy="7143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038600" y="4876800"/>
              <a:ext cx="1163074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March 30, 2010</a:t>
              </a:r>
            </a:p>
            <a:p>
              <a:r>
                <a:rPr lang="en-US" sz="1000" dirty="0" smtClean="0"/>
                <a:t>First collisions at 3.5 TeV</a:t>
              </a:r>
              <a:endParaRPr lang="en-US" sz="1000" dirty="0"/>
            </a:p>
          </p:txBody>
        </p:sp>
        <p:pic>
          <p:nvPicPr>
            <p:cNvPr id="13" name="Picture 12" descr="Screen shot 2011-09-01 at 10.12.37 A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5410200"/>
              <a:ext cx="1539955" cy="12827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086600" y="2819400"/>
            <a:ext cx="1143000" cy="1452175"/>
            <a:chOff x="7086600" y="2819400"/>
            <a:chExt cx="1143000" cy="1452175"/>
          </a:xfrm>
        </p:grpSpPr>
        <p:sp>
          <p:nvSpPr>
            <p:cNvPr id="15" name="Rectangle 14"/>
            <p:cNvSpPr/>
            <p:nvPr/>
          </p:nvSpPr>
          <p:spPr>
            <a:xfrm>
              <a:off x="7162800" y="3276600"/>
              <a:ext cx="9906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1380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7848600" y="3657600"/>
              <a:ext cx="0" cy="6139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7086600" y="2819400"/>
              <a:ext cx="11430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June 28 2011</a:t>
              </a:r>
            </a:p>
            <a:p>
              <a:r>
                <a:rPr lang="en-US" sz="1000" dirty="0" smtClean="0"/>
                <a:t>1380 bunches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599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Dumps &gt; 450 GeV </a:t>
            </a:r>
            <a:r>
              <a:rPr lang="en-US" sz="3600" dirty="0" smtClean="0"/>
              <a:t>July-August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90600" y="990600"/>
            <a:ext cx="7416824" cy="55786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73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Availability 2011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 descr="Screen shot 2011-09-04 at 11.29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9095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0" y="60198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Beam in ~48% of the time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35663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Very s</a:t>
            </a:r>
            <a:r>
              <a:rPr lang="en-US" dirty="0" smtClean="0"/>
              <a:t>uccessful commissioning:</a:t>
            </a:r>
            <a:endParaRPr lang="en-US" dirty="0"/>
          </a:p>
          <a:p>
            <a:pPr lvl="1"/>
            <a:r>
              <a:rPr lang="en-US" dirty="0" smtClean="0"/>
              <a:t>Hard work plus experience</a:t>
            </a:r>
            <a:r>
              <a:rPr lang="en-US" dirty="0"/>
              <a:t>, preparation, time, </a:t>
            </a:r>
            <a:r>
              <a:rPr lang="en-US" dirty="0" smtClean="0"/>
              <a:t>the injectors, collaboration, 21st </a:t>
            </a:r>
            <a:r>
              <a:rPr lang="en-US" dirty="0"/>
              <a:t>century technology, engineering, hardware, teamwork</a:t>
            </a:r>
            <a:r>
              <a:rPr lang="en-US" dirty="0" smtClean="0"/>
              <a:t>, care</a:t>
            </a:r>
            <a:r>
              <a:rPr lang="en-US" dirty="0" smtClean="0"/>
              <a:t>, e</a:t>
            </a:r>
            <a:r>
              <a:rPr lang="en-US" dirty="0" smtClean="0"/>
              <a:t>xpertise</a:t>
            </a:r>
            <a:r>
              <a:rPr lang="en-US" dirty="0"/>
              <a:t>, motivation, dedication, leadership, controls, diagnostics, tools</a:t>
            </a:r>
            <a:r>
              <a:rPr lang="en-US" dirty="0" smtClean="0"/>
              <a:t>, resources…</a:t>
            </a:r>
            <a:endParaRPr lang="en-US" dirty="0"/>
          </a:p>
          <a:p>
            <a:r>
              <a:rPr lang="en-US" dirty="0"/>
              <a:t>Good transition from commissioning to operations</a:t>
            </a:r>
          </a:p>
          <a:p>
            <a:pPr lvl="1"/>
            <a:r>
              <a:rPr lang="en-US" dirty="0"/>
              <a:t>Cycle </a:t>
            </a:r>
            <a:r>
              <a:rPr lang="en-US" dirty="0" smtClean="0"/>
              <a:t>is solid </a:t>
            </a:r>
            <a:endParaRPr lang="en-US" dirty="0" smtClean="0"/>
          </a:p>
          <a:p>
            <a:pPr lvl="1"/>
            <a:r>
              <a:rPr lang="en-US" dirty="0"/>
              <a:t>M</a:t>
            </a:r>
            <a:r>
              <a:rPr lang="en-US" dirty="0" smtClean="0"/>
              <a:t>achine </a:t>
            </a:r>
            <a:r>
              <a:rPr lang="en-US" dirty="0"/>
              <a:t>protection </a:t>
            </a:r>
            <a:r>
              <a:rPr lang="en-US" dirty="0" smtClean="0"/>
              <a:t>working very well</a:t>
            </a:r>
            <a:endParaRPr lang="en-US" dirty="0" smtClean="0"/>
          </a:p>
          <a:p>
            <a:pPr lvl="1"/>
            <a:r>
              <a:rPr lang="en-US" dirty="0" smtClean="0"/>
              <a:t>A</a:t>
            </a:r>
            <a:r>
              <a:rPr lang="en-US" dirty="0" smtClean="0"/>
              <a:t>vailability with high intensity </a:t>
            </a:r>
            <a:r>
              <a:rPr lang="en-US" dirty="0" smtClean="0"/>
              <a:t>acceptable </a:t>
            </a:r>
            <a:r>
              <a:rPr lang="en-US" dirty="0" smtClean="0"/>
              <a:t>with issues being addressed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LHC is a beautiful </a:t>
            </a:r>
            <a:r>
              <a:rPr lang="en-US" dirty="0" smtClean="0"/>
              <a:t>machine. The superb progress so far is </a:t>
            </a:r>
            <a:r>
              <a:rPr lang="en-US" dirty="0"/>
              <a:t>a real testament to </a:t>
            </a:r>
            <a:r>
              <a:rPr lang="en-US" dirty="0" smtClean="0"/>
              <a:t>the dedication </a:t>
            </a:r>
            <a:r>
              <a:rPr lang="en-US" dirty="0"/>
              <a:t>of the CERN staff and </a:t>
            </a:r>
            <a:r>
              <a:rPr lang="en-US" dirty="0" smtClean="0"/>
              <a:t>the </a:t>
            </a:r>
            <a:r>
              <a:rPr lang="en-US" dirty="0"/>
              <a:t>help we </a:t>
            </a:r>
            <a:r>
              <a:rPr lang="en-US" dirty="0" smtClean="0"/>
              <a:t>have received </a:t>
            </a:r>
            <a:r>
              <a:rPr lang="en-US" dirty="0"/>
              <a:t>from our international collaborators.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0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-42402" y="-76200"/>
            <a:ext cx="9186402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118143" y="1447800"/>
            <a:ext cx="2875748" cy="3710618"/>
          </a:xfrm>
          <a:prstGeom prst="roundRect">
            <a:avLst>
              <a:gd name="adj" fmla="val 283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000" b="1" dirty="0" smtClean="0"/>
              <a:t>Caution</a:t>
            </a:r>
            <a:endParaRPr lang="en-US" sz="2000" b="1" dirty="0"/>
          </a:p>
          <a:p>
            <a:endParaRPr lang="en-US" sz="1200" b="1" dirty="0"/>
          </a:p>
          <a:p>
            <a:r>
              <a:rPr lang="en-US" sz="3200" b="1" dirty="0" smtClean="0"/>
              <a:t>Run at 3.5 TeV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-1577268" y="5486400"/>
            <a:ext cx="12430607" cy="438451"/>
            <a:chOff x="-1577268" y="5486400"/>
            <a:chExt cx="12430607" cy="438451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-1577268" y="5705626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68"/>
            <p:cNvSpPr/>
            <p:nvPr/>
          </p:nvSpPr>
          <p:spPr>
            <a:xfrm>
              <a:off x="1199586" y="5486400"/>
              <a:ext cx="438451" cy="438451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647700" y="266700"/>
                  </a:moveTo>
                  <a:cubicBezTo>
                    <a:pt x="437280" y="266700"/>
                    <a:pt x="266700" y="437280"/>
                    <a:pt x="266700" y="647700"/>
                  </a:cubicBezTo>
                  <a:cubicBezTo>
                    <a:pt x="266700" y="858120"/>
                    <a:pt x="437280" y="1028700"/>
                    <a:pt x="647700" y="1028700"/>
                  </a:cubicBezTo>
                  <a:cubicBezTo>
                    <a:pt x="858120" y="1028700"/>
                    <a:pt x="1028700" y="858120"/>
                    <a:pt x="1028700" y="647700"/>
                  </a:cubicBezTo>
                  <a:cubicBezTo>
                    <a:pt x="1028700" y="437280"/>
                    <a:pt x="858120" y="266700"/>
                    <a:pt x="647700" y="266700"/>
                  </a:cubicBezTo>
                  <a:close/>
                  <a:moveTo>
                    <a:pt x="647700" y="0"/>
                  </a:moveTo>
                  <a:cubicBezTo>
                    <a:pt x="1005415" y="0"/>
                    <a:pt x="1295400" y="289985"/>
                    <a:pt x="1295400" y="647700"/>
                  </a:cubicBezTo>
                  <a:cubicBezTo>
                    <a:pt x="1295400" y="1005415"/>
                    <a:pt x="1005415" y="1295400"/>
                    <a:pt x="647700" y="1295400"/>
                  </a:cubicBezTo>
                  <a:cubicBezTo>
                    <a:pt x="289985" y="1295400"/>
                    <a:pt x="0" y="1005415"/>
                    <a:pt x="0" y="647700"/>
                  </a:cubicBezTo>
                  <a:cubicBezTo>
                    <a:pt x="0" y="289985"/>
                    <a:pt x="289985" y="0"/>
                    <a:pt x="6477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 flipH="1">
              <a:off x="1639606" y="5705626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68"/>
            <p:cNvSpPr/>
            <p:nvPr/>
          </p:nvSpPr>
          <p:spPr>
            <a:xfrm>
              <a:off x="4416460" y="5486400"/>
              <a:ext cx="438451" cy="438451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647700" y="266700"/>
                  </a:moveTo>
                  <a:cubicBezTo>
                    <a:pt x="437280" y="266700"/>
                    <a:pt x="266700" y="437280"/>
                    <a:pt x="266700" y="647700"/>
                  </a:cubicBezTo>
                  <a:cubicBezTo>
                    <a:pt x="266700" y="858120"/>
                    <a:pt x="437280" y="1028700"/>
                    <a:pt x="647700" y="1028700"/>
                  </a:cubicBezTo>
                  <a:cubicBezTo>
                    <a:pt x="858120" y="1028700"/>
                    <a:pt x="1028700" y="858120"/>
                    <a:pt x="1028700" y="647700"/>
                  </a:cubicBezTo>
                  <a:cubicBezTo>
                    <a:pt x="1028700" y="437280"/>
                    <a:pt x="858120" y="266700"/>
                    <a:pt x="647700" y="266700"/>
                  </a:cubicBezTo>
                  <a:close/>
                  <a:moveTo>
                    <a:pt x="647700" y="0"/>
                  </a:moveTo>
                  <a:cubicBezTo>
                    <a:pt x="1005415" y="0"/>
                    <a:pt x="1295400" y="289985"/>
                    <a:pt x="1295400" y="647700"/>
                  </a:cubicBezTo>
                  <a:cubicBezTo>
                    <a:pt x="1295400" y="1005415"/>
                    <a:pt x="1005415" y="1295400"/>
                    <a:pt x="647700" y="1295400"/>
                  </a:cubicBezTo>
                  <a:cubicBezTo>
                    <a:pt x="289985" y="1295400"/>
                    <a:pt x="0" y="1005415"/>
                    <a:pt x="0" y="647700"/>
                  </a:cubicBezTo>
                  <a:cubicBezTo>
                    <a:pt x="0" y="289985"/>
                    <a:pt x="289985" y="0"/>
                    <a:pt x="6477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4854910" y="5705626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68"/>
            <p:cNvSpPr/>
            <p:nvPr/>
          </p:nvSpPr>
          <p:spPr>
            <a:xfrm>
              <a:off x="7631764" y="5486400"/>
              <a:ext cx="438451" cy="438451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647700" y="266700"/>
                  </a:moveTo>
                  <a:cubicBezTo>
                    <a:pt x="437280" y="266700"/>
                    <a:pt x="266700" y="437280"/>
                    <a:pt x="266700" y="647700"/>
                  </a:cubicBezTo>
                  <a:cubicBezTo>
                    <a:pt x="266700" y="858120"/>
                    <a:pt x="437280" y="1028700"/>
                    <a:pt x="647700" y="1028700"/>
                  </a:cubicBezTo>
                  <a:cubicBezTo>
                    <a:pt x="858120" y="1028700"/>
                    <a:pt x="1028700" y="858120"/>
                    <a:pt x="1028700" y="647700"/>
                  </a:cubicBezTo>
                  <a:cubicBezTo>
                    <a:pt x="1028700" y="437280"/>
                    <a:pt x="858120" y="266700"/>
                    <a:pt x="647700" y="266700"/>
                  </a:cubicBezTo>
                  <a:close/>
                  <a:moveTo>
                    <a:pt x="647700" y="0"/>
                  </a:moveTo>
                  <a:cubicBezTo>
                    <a:pt x="1005415" y="0"/>
                    <a:pt x="1295400" y="289985"/>
                    <a:pt x="1295400" y="647700"/>
                  </a:cubicBezTo>
                  <a:cubicBezTo>
                    <a:pt x="1295400" y="1005415"/>
                    <a:pt x="1005415" y="1295400"/>
                    <a:pt x="647700" y="1295400"/>
                  </a:cubicBezTo>
                  <a:cubicBezTo>
                    <a:pt x="289985" y="1295400"/>
                    <a:pt x="0" y="1005415"/>
                    <a:pt x="0" y="647700"/>
                  </a:cubicBezTo>
                  <a:cubicBezTo>
                    <a:pt x="0" y="289985"/>
                    <a:pt x="289985" y="0"/>
                    <a:pt x="6477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 flipH="1">
              <a:off x="8076485" y="5711819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Content Placeholder 53"/>
          <p:cNvSpPr>
            <a:spLocks noGrp="1"/>
          </p:cNvSpPr>
          <p:nvPr>
            <p:ph idx="1"/>
          </p:nvPr>
        </p:nvSpPr>
        <p:spPr>
          <a:xfrm>
            <a:off x="76200" y="228600"/>
            <a:ext cx="82296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2009: besides massive repair and consolidation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-42402" y="1066800"/>
            <a:ext cx="9186402" cy="0"/>
          </a:xfrm>
          <a:prstGeom prst="line">
            <a:avLst/>
          </a:prstGeom>
          <a:ln w="31750" cap="flat">
            <a:solidFill>
              <a:schemeClr val="tx1">
                <a:lumMod val="65000"/>
                <a:lumOff val="35000"/>
              </a:schemeClr>
            </a:solidFill>
            <a:headEnd type="non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96052" y="1447800"/>
            <a:ext cx="2875748" cy="3710618"/>
            <a:chOff x="96052" y="1447800"/>
            <a:chExt cx="2875748" cy="3710618"/>
          </a:xfrm>
        </p:grpSpPr>
        <p:sp>
          <p:nvSpPr>
            <p:cNvPr id="4" name="Rounded Rectangle 3"/>
            <p:cNvSpPr/>
            <p:nvPr/>
          </p:nvSpPr>
          <p:spPr>
            <a:xfrm>
              <a:off x="96052" y="1447800"/>
              <a:ext cx="2875748" cy="3710618"/>
            </a:xfrm>
            <a:prstGeom prst="roundRect">
              <a:avLst>
                <a:gd name="adj" fmla="val 283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2000" b="1" dirty="0"/>
                <a:t>U</a:t>
              </a:r>
              <a:r>
                <a:rPr lang="en-US" sz="2000" b="1" dirty="0" smtClean="0"/>
                <a:t>nderstanding the problem</a:t>
              </a:r>
            </a:p>
            <a:p>
              <a:endParaRPr lang="en-US" sz="1200" b="1" dirty="0"/>
            </a:p>
            <a:p>
              <a:pPr marL="171450" indent="-171450">
                <a:buFont typeface="Arial"/>
                <a:buChar char="•"/>
              </a:pPr>
              <a:r>
                <a:rPr lang="en-US" sz="1600" b="1" dirty="0" smtClean="0"/>
                <a:t>Copper stabilizer issue identified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600" b="1" dirty="0" smtClean="0"/>
                <a:t>Measurement campaign warm and cold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600" b="1" dirty="0" smtClean="0"/>
                <a:t>Simulations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600" b="1" dirty="0" smtClean="0"/>
                <a:t>Test set-up (FRESCA)</a:t>
              </a:r>
              <a:endParaRPr lang="en-US" sz="1600" b="1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4267200"/>
              <a:ext cx="2264620" cy="6477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124200" y="1371600"/>
            <a:ext cx="2875747" cy="3710618"/>
            <a:chOff x="3124200" y="1371600"/>
            <a:chExt cx="2875747" cy="3710618"/>
          </a:xfrm>
        </p:grpSpPr>
        <p:sp>
          <p:nvSpPr>
            <p:cNvPr id="32" name="Rounded Rectangle 31"/>
            <p:cNvSpPr/>
            <p:nvPr/>
          </p:nvSpPr>
          <p:spPr>
            <a:xfrm>
              <a:off x="3124200" y="1371600"/>
              <a:ext cx="2875747" cy="3710618"/>
            </a:xfrm>
            <a:prstGeom prst="roundRect">
              <a:avLst>
                <a:gd name="adj" fmla="val 283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2000" b="1" dirty="0" smtClean="0"/>
                <a:t>Prevention</a:t>
              </a:r>
              <a:endParaRPr lang="en-US" sz="2000" b="1" dirty="0"/>
            </a:p>
            <a:p>
              <a:endParaRPr lang="en-US" sz="1200" b="1" dirty="0"/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Deployment of new Quench Protection System (design, prototyping, production, deployment, testing)</a:t>
              </a:r>
            </a:p>
          </p:txBody>
        </p:sp>
        <p:pic>
          <p:nvPicPr>
            <p:cNvPr id="13" name="Picture 12" descr="Screen shot 2011-09-04 at 1.16.1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200400"/>
              <a:ext cx="2362200" cy="1815002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4040909" y="55071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447800" y="6248400"/>
            <a:ext cx="769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TUPS071 </a:t>
            </a:r>
            <a:r>
              <a:rPr lang="en-US" sz="1400" b="1" dirty="0"/>
              <a:t>Performance of the Protection System for Superconducting Circuits </a:t>
            </a:r>
            <a:r>
              <a:rPr lang="en-US" sz="1400" b="1" dirty="0" smtClean="0"/>
              <a:t>during LHC </a:t>
            </a:r>
            <a:r>
              <a:rPr lang="en-US" sz="1400" b="1" dirty="0"/>
              <a:t>Operation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2833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-42402" y="-76200"/>
            <a:ext cx="9186402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-1577268" y="5486400"/>
            <a:ext cx="12430607" cy="438451"/>
            <a:chOff x="-1577268" y="5486400"/>
            <a:chExt cx="12430607" cy="438451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-1577268" y="5705626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68"/>
            <p:cNvSpPr/>
            <p:nvPr/>
          </p:nvSpPr>
          <p:spPr>
            <a:xfrm>
              <a:off x="1199586" y="5486400"/>
              <a:ext cx="438451" cy="438451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647700" y="266700"/>
                  </a:moveTo>
                  <a:cubicBezTo>
                    <a:pt x="437280" y="266700"/>
                    <a:pt x="266700" y="437280"/>
                    <a:pt x="266700" y="647700"/>
                  </a:cubicBezTo>
                  <a:cubicBezTo>
                    <a:pt x="266700" y="858120"/>
                    <a:pt x="437280" y="1028700"/>
                    <a:pt x="647700" y="1028700"/>
                  </a:cubicBezTo>
                  <a:cubicBezTo>
                    <a:pt x="858120" y="1028700"/>
                    <a:pt x="1028700" y="858120"/>
                    <a:pt x="1028700" y="647700"/>
                  </a:cubicBezTo>
                  <a:cubicBezTo>
                    <a:pt x="1028700" y="437280"/>
                    <a:pt x="858120" y="266700"/>
                    <a:pt x="647700" y="266700"/>
                  </a:cubicBezTo>
                  <a:close/>
                  <a:moveTo>
                    <a:pt x="647700" y="0"/>
                  </a:moveTo>
                  <a:cubicBezTo>
                    <a:pt x="1005415" y="0"/>
                    <a:pt x="1295400" y="289985"/>
                    <a:pt x="1295400" y="647700"/>
                  </a:cubicBezTo>
                  <a:cubicBezTo>
                    <a:pt x="1295400" y="1005415"/>
                    <a:pt x="1005415" y="1295400"/>
                    <a:pt x="647700" y="1295400"/>
                  </a:cubicBezTo>
                  <a:cubicBezTo>
                    <a:pt x="289985" y="1295400"/>
                    <a:pt x="0" y="1005415"/>
                    <a:pt x="0" y="647700"/>
                  </a:cubicBezTo>
                  <a:cubicBezTo>
                    <a:pt x="0" y="289985"/>
                    <a:pt x="289985" y="0"/>
                    <a:pt x="6477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 flipH="1">
              <a:off x="1639606" y="5705626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68"/>
            <p:cNvSpPr/>
            <p:nvPr/>
          </p:nvSpPr>
          <p:spPr>
            <a:xfrm>
              <a:off x="4416460" y="5486400"/>
              <a:ext cx="438451" cy="438451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647700" y="266700"/>
                  </a:moveTo>
                  <a:cubicBezTo>
                    <a:pt x="437280" y="266700"/>
                    <a:pt x="266700" y="437280"/>
                    <a:pt x="266700" y="647700"/>
                  </a:cubicBezTo>
                  <a:cubicBezTo>
                    <a:pt x="266700" y="858120"/>
                    <a:pt x="437280" y="1028700"/>
                    <a:pt x="647700" y="1028700"/>
                  </a:cubicBezTo>
                  <a:cubicBezTo>
                    <a:pt x="858120" y="1028700"/>
                    <a:pt x="1028700" y="858120"/>
                    <a:pt x="1028700" y="647700"/>
                  </a:cubicBezTo>
                  <a:cubicBezTo>
                    <a:pt x="1028700" y="437280"/>
                    <a:pt x="858120" y="266700"/>
                    <a:pt x="647700" y="266700"/>
                  </a:cubicBezTo>
                  <a:close/>
                  <a:moveTo>
                    <a:pt x="647700" y="0"/>
                  </a:moveTo>
                  <a:cubicBezTo>
                    <a:pt x="1005415" y="0"/>
                    <a:pt x="1295400" y="289985"/>
                    <a:pt x="1295400" y="647700"/>
                  </a:cubicBezTo>
                  <a:cubicBezTo>
                    <a:pt x="1295400" y="1005415"/>
                    <a:pt x="1005415" y="1295400"/>
                    <a:pt x="647700" y="1295400"/>
                  </a:cubicBezTo>
                  <a:cubicBezTo>
                    <a:pt x="289985" y="1295400"/>
                    <a:pt x="0" y="1005415"/>
                    <a:pt x="0" y="647700"/>
                  </a:cubicBezTo>
                  <a:cubicBezTo>
                    <a:pt x="0" y="289985"/>
                    <a:pt x="289985" y="0"/>
                    <a:pt x="6477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4854910" y="5705626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68"/>
            <p:cNvSpPr/>
            <p:nvPr/>
          </p:nvSpPr>
          <p:spPr>
            <a:xfrm>
              <a:off x="7631764" y="5486400"/>
              <a:ext cx="438451" cy="438451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647700" y="266700"/>
                  </a:moveTo>
                  <a:cubicBezTo>
                    <a:pt x="437280" y="266700"/>
                    <a:pt x="266700" y="437280"/>
                    <a:pt x="266700" y="647700"/>
                  </a:cubicBezTo>
                  <a:cubicBezTo>
                    <a:pt x="266700" y="858120"/>
                    <a:pt x="437280" y="1028700"/>
                    <a:pt x="647700" y="1028700"/>
                  </a:cubicBezTo>
                  <a:cubicBezTo>
                    <a:pt x="858120" y="1028700"/>
                    <a:pt x="1028700" y="858120"/>
                    <a:pt x="1028700" y="647700"/>
                  </a:cubicBezTo>
                  <a:cubicBezTo>
                    <a:pt x="1028700" y="437280"/>
                    <a:pt x="858120" y="266700"/>
                    <a:pt x="647700" y="266700"/>
                  </a:cubicBezTo>
                  <a:close/>
                  <a:moveTo>
                    <a:pt x="647700" y="0"/>
                  </a:moveTo>
                  <a:cubicBezTo>
                    <a:pt x="1005415" y="0"/>
                    <a:pt x="1295400" y="289985"/>
                    <a:pt x="1295400" y="647700"/>
                  </a:cubicBezTo>
                  <a:cubicBezTo>
                    <a:pt x="1295400" y="1005415"/>
                    <a:pt x="1005415" y="1295400"/>
                    <a:pt x="647700" y="1295400"/>
                  </a:cubicBezTo>
                  <a:cubicBezTo>
                    <a:pt x="289985" y="1295400"/>
                    <a:pt x="0" y="1005415"/>
                    <a:pt x="0" y="647700"/>
                  </a:cubicBezTo>
                  <a:cubicBezTo>
                    <a:pt x="0" y="289985"/>
                    <a:pt x="289985" y="0"/>
                    <a:pt x="6477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 flipH="1">
              <a:off x="8076485" y="5711819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itle 51"/>
          <p:cNvSpPr>
            <a:spLocks noGrp="1"/>
          </p:cNvSpPr>
          <p:nvPr>
            <p:ph type="title"/>
          </p:nvPr>
        </p:nvSpPr>
        <p:spPr>
          <a:xfrm>
            <a:off x="848730" y="5791200"/>
            <a:ext cx="8229600" cy="960438"/>
          </a:xfrm>
        </p:spPr>
        <p:txBody>
          <a:bodyPr>
            <a:normAutofit/>
          </a:bodyPr>
          <a:lstStyle/>
          <a:p>
            <a:pPr algn="r"/>
            <a:r>
              <a:rPr lang="en-US" sz="3600" dirty="0" smtClean="0"/>
              <a:t>“Unprecedented state of readiness”</a:t>
            </a:r>
            <a:endParaRPr lang="en-US" sz="3600" dirty="0"/>
          </a:p>
        </p:txBody>
      </p:sp>
      <p:sp>
        <p:nvSpPr>
          <p:cNvPr id="54" name="Content Placeholder 53"/>
          <p:cNvSpPr>
            <a:spLocks noGrp="1"/>
          </p:cNvSpPr>
          <p:nvPr>
            <p:ph idx="1"/>
          </p:nvPr>
        </p:nvSpPr>
        <p:spPr>
          <a:xfrm>
            <a:off x="76200" y="228600"/>
            <a:ext cx="82296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2009: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That which does not kill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us…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-42402" y="1066800"/>
            <a:ext cx="9186402" cy="0"/>
          </a:xfrm>
          <a:prstGeom prst="line">
            <a:avLst/>
          </a:prstGeom>
          <a:ln w="31750" cap="flat">
            <a:solidFill>
              <a:schemeClr val="tx1">
                <a:lumMod val="65000"/>
                <a:lumOff val="35000"/>
              </a:schemeClr>
            </a:solidFill>
            <a:headEnd type="non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96052" y="1447800"/>
            <a:ext cx="2875748" cy="3962400"/>
            <a:chOff x="96052" y="1447800"/>
            <a:chExt cx="2875748" cy="3962400"/>
          </a:xfrm>
        </p:grpSpPr>
        <p:sp>
          <p:nvSpPr>
            <p:cNvPr id="4" name="Rounded Rectangle 3"/>
            <p:cNvSpPr/>
            <p:nvPr/>
          </p:nvSpPr>
          <p:spPr>
            <a:xfrm>
              <a:off x="96052" y="1447800"/>
              <a:ext cx="2875748" cy="3962400"/>
            </a:xfrm>
            <a:prstGeom prst="roundRect">
              <a:avLst>
                <a:gd name="adj" fmla="val 283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b="1" dirty="0" smtClean="0"/>
                <a:t>Beam based systems</a:t>
              </a:r>
            </a:p>
            <a:p>
              <a:endParaRPr lang="en-US" b="1" dirty="0" smtClean="0"/>
            </a:p>
            <a:p>
              <a:pPr marL="171450" indent="-171450">
                <a:buFont typeface="Arial"/>
                <a:buChar char="•"/>
              </a:pPr>
              <a:r>
                <a:rPr lang="en-US" sz="1600" b="1" dirty="0" smtClean="0"/>
                <a:t>Injectors &amp; transfer lines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600" b="1" dirty="0" smtClean="0"/>
                <a:t>Instrumentation: BPMs, BLMs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600" b="1" dirty="0" smtClean="0"/>
                <a:t>Beam interlock System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600" b="1" dirty="0" smtClean="0"/>
                <a:t>RF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600" b="1" dirty="0" smtClean="0"/>
                <a:t>Collimators</a:t>
              </a:r>
            </a:p>
            <a:p>
              <a:pPr marL="171450" indent="-171450">
                <a:buFont typeface="Arial"/>
                <a:buChar char="•"/>
              </a:pPr>
              <a:endParaRPr lang="en-US" sz="1400" b="1" dirty="0"/>
            </a:p>
          </p:txBody>
        </p:sp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5800" y="3810000"/>
              <a:ext cx="1524000" cy="1334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3107098" y="1447800"/>
            <a:ext cx="2875747" cy="3962400"/>
            <a:chOff x="3107098" y="1447800"/>
            <a:chExt cx="2875747" cy="3962400"/>
          </a:xfrm>
        </p:grpSpPr>
        <p:sp>
          <p:nvSpPr>
            <p:cNvPr id="32" name="Rounded Rectangle 31"/>
            <p:cNvSpPr/>
            <p:nvPr/>
          </p:nvSpPr>
          <p:spPr>
            <a:xfrm>
              <a:off x="3107098" y="1447800"/>
              <a:ext cx="2875747" cy="3962400"/>
            </a:xfrm>
            <a:prstGeom prst="roundRect">
              <a:avLst>
                <a:gd name="adj" fmla="val 283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b="1" dirty="0" smtClean="0"/>
                <a:t>Controls &amp; software</a:t>
              </a:r>
              <a:endParaRPr lang="en-US" sz="1200" b="1" dirty="0"/>
            </a:p>
            <a:p>
              <a:endParaRPr lang="en-US" sz="1200" b="1" dirty="0"/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Sequencer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Injection sequencer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Settings management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Middleware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Timing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Software interlocks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Magnet model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On-line model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Logging</a:t>
              </a:r>
            </a:p>
          </p:txBody>
        </p:sp>
        <p:pic>
          <p:nvPicPr>
            <p:cNvPr id="41" name="Picture 40"/>
            <p:cNvPicPr>
              <a:picLocks noChangeAspect="1" noChangeArrowheads="1"/>
            </p:cNvPicPr>
            <p:nvPr/>
          </p:nvPicPr>
          <p:blipFill>
            <a:blip r:embed="rId3" cstate="print"/>
            <a:srcRect b="46348"/>
            <a:stretch>
              <a:fillRect/>
            </a:stretch>
          </p:blipFill>
          <p:spPr>
            <a:xfrm>
              <a:off x="3200400" y="4267200"/>
              <a:ext cx="2667188" cy="1122362"/>
            </a:xfrm>
            <a:prstGeom prst="rect">
              <a:avLst/>
            </a:prstGeom>
            <a:solidFill>
              <a:schemeClr val="bg1"/>
            </a:solidFill>
            <a:ln/>
          </p:spPr>
        </p:pic>
      </p:grpSp>
      <p:grpSp>
        <p:nvGrpSpPr>
          <p:cNvPr id="10" name="Group 9"/>
          <p:cNvGrpSpPr/>
          <p:nvPr/>
        </p:nvGrpSpPr>
        <p:grpSpPr>
          <a:xfrm>
            <a:off x="6118143" y="1447800"/>
            <a:ext cx="2875748" cy="3962400"/>
            <a:chOff x="6118143" y="1447800"/>
            <a:chExt cx="2875748" cy="3962400"/>
          </a:xfrm>
        </p:grpSpPr>
        <p:grpSp>
          <p:nvGrpSpPr>
            <p:cNvPr id="8" name="Group 7"/>
            <p:cNvGrpSpPr/>
            <p:nvPr/>
          </p:nvGrpSpPr>
          <p:grpSpPr>
            <a:xfrm>
              <a:off x="6118143" y="1447800"/>
              <a:ext cx="2875748" cy="3962400"/>
              <a:chOff x="6118143" y="1447800"/>
              <a:chExt cx="2875748" cy="396240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6118143" y="1447800"/>
                <a:ext cx="2875748" cy="3962400"/>
              </a:xfrm>
              <a:prstGeom prst="roundRect">
                <a:avLst>
                  <a:gd name="adj" fmla="val 2831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r>
                  <a:rPr lang="en-US" b="1" dirty="0"/>
                  <a:t>D</a:t>
                </a:r>
                <a:r>
                  <a:rPr lang="en-US" b="1" dirty="0" smtClean="0"/>
                  <a:t>ry runs, system tests and hardware commissioning</a:t>
                </a:r>
              </a:p>
              <a:p>
                <a:endParaRPr lang="en-US" b="1" dirty="0" smtClean="0"/>
              </a:p>
              <a:p>
                <a:pPr marL="285750" indent="-285750">
                  <a:buFont typeface="Arial"/>
                  <a:buChar char="•"/>
                </a:pPr>
                <a:endParaRPr lang="en-US" b="1" dirty="0"/>
              </a:p>
              <a:p>
                <a:pPr marL="285750" indent="-285750">
                  <a:buFont typeface="Arial"/>
                  <a:buChar char="•"/>
                </a:pPr>
                <a:endParaRPr lang="en-US" b="1" dirty="0" smtClean="0"/>
              </a:p>
            </p:txBody>
          </p:sp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705600" y="3886200"/>
                <a:ext cx="1759461" cy="1266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4600" y="2286000"/>
              <a:ext cx="2438400" cy="1248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008423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048000"/>
            <a:ext cx="9144000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400" y="30480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305800" y="30480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463387" y="306705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05000" y="30480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400" y="3048000"/>
            <a:ext cx="802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February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3048000"/>
            <a:ext cx="787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March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3048000"/>
            <a:ext cx="573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April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16370" y="3048000"/>
            <a:ext cx="1027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November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895600" y="30480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67600" y="3048000"/>
            <a:ext cx="722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October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0" y="3048000"/>
            <a:ext cx="646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May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810000" y="30480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779631" y="337185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00600" y="30480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38800" y="30480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91400" y="30480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38600" y="3048000"/>
            <a:ext cx="646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June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29200" y="3048000"/>
            <a:ext cx="494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July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38800" y="3048000"/>
            <a:ext cx="646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August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00800" y="30480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eptember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7620000" y="1447800"/>
            <a:ext cx="1351894" cy="1604575"/>
            <a:chOff x="7620000" y="1447800"/>
            <a:chExt cx="1351894" cy="1604575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8458200" y="2133600"/>
              <a:ext cx="0" cy="9187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7620000" y="1447800"/>
              <a:ext cx="13518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November 4</a:t>
              </a:r>
            </a:p>
            <a:p>
              <a:r>
                <a:rPr lang="en-US" sz="1400" dirty="0" smtClean="0"/>
                <a:t>Switch to lead ions</a:t>
              </a:r>
              <a:endParaRPr lang="en-US" sz="1400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7</a:t>
            </a:fld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76200" y="76200"/>
            <a:ext cx="3180694" cy="2961733"/>
            <a:chOff x="76200" y="76200"/>
            <a:chExt cx="3180694" cy="2961733"/>
          </a:xfrm>
        </p:grpSpPr>
        <p:sp>
          <p:nvSpPr>
            <p:cNvPr id="28" name="TextBox 27"/>
            <p:cNvSpPr txBox="1"/>
            <p:nvPr/>
          </p:nvSpPr>
          <p:spPr>
            <a:xfrm>
              <a:off x="1905000" y="1981200"/>
              <a:ext cx="13518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March 30</a:t>
              </a:r>
            </a:p>
            <a:p>
              <a:r>
                <a:rPr lang="en-US" sz="1400" dirty="0" smtClean="0"/>
                <a:t>First collisions 3.5 TeV</a:t>
              </a:r>
              <a:endParaRPr lang="en-US" sz="1400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810189" y="2423958"/>
              <a:ext cx="0" cy="6139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1" descr="Picture1.jpg"/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76200" y="76200"/>
              <a:ext cx="2668158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" name="Title 51"/>
          <p:cNvSpPr txBox="1">
            <a:spLocks/>
          </p:cNvSpPr>
          <p:nvPr/>
        </p:nvSpPr>
        <p:spPr>
          <a:xfrm>
            <a:off x="3733800" y="5791200"/>
            <a:ext cx="5232243" cy="76477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A closer look at 2010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76200" y="3352800"/>
            <a:ext cx="3610626" cy="2514600"/>
            <a:chOff x="76200" y="3352800"/>
            <a:chExt cx="3610626" cy="251460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467626" y="3352800"/>
              <a:ext cx="0" cy="7143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569030" y="3962400"/>
              <a:ext cx="11177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April</a:t>
              </a:r>
            </a:p>
            <a:p>
              <a:r>
                <a:rPr lang="en-US" sz="1400" dirty="0" smtClean="0"/>
                <a:t>Commission  squeeze </a:t>
              </a:r>
              <a:endParaRPr lang="en-US" sz="1400" dirty="0"/>
            </a:p>
          </p:txBody>
        </p:sp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4191000"/>
              <a:ext cx="249024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9" name="Group 58"/>
          <p:cNvGrpSpPr/>
          <p:nvPr/>
        </p:nvGrpSpPr>
        <p:grpSpPr>
          <a:xfrm>
            <a:off x="-16387" y="2133600"/>
            <a:ext cx="1351894" cy="918775"/>
            <a:chOff x="-16387" y="2133600"/>
            <a:chExt cx="1351894" cy="918775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762000" y="2667000"/>
              <a:ext cx="0" cy="3853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-16387" y="2133600"/>
              <a:ext cx="13518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Feb 27</a:t>
              </a:r>
            </a:p>
            <a:p>
              <a:r>
                <a:rPr lang="en-US" sz="1400" dirty="0"/>
                <a:t>B</a:t>
              </a:r>
              <a:r>
                <a:rPr lang="en-US" sz="1400" dirty="0" smtClean="0"/>
                <a:t>eam back</a:t>
              </a:r>
              <a:endParaRPr lang="en-US" sz="14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429000" y="1219200"/>
            <a:ext cx="2578100" cy="1833175"/>
            <a:chOff x="3429000" y="1219200"/>
            <a:chExt cx="2578100" cy="1833175"/>
          </a:xfrm>
        </p:grpSpPr>
        <p:sp>
          <p:nvSpPr>
            <p:cNvPr id="35" name="TextBox 34"/>
            <p:cNvSpPr txBox="1"/>
            <p:nvPr/>
          </p:nvSpPr>
          <p:spPr>
            <a:xfrm>
              <a:off x="3429000" y="1219200"/>
              <a:ext cx="1351894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June</a:t>
              </a:r>
            </a:p>
            <a:p>
              <a:r>
                <a:rPr lang="en-US" sz="1400" dirty="0"/>
                <a:t>C</a:t>
              </a:r>
              <a:r>
                <a:rPr lang="en-US" sz="1400" dirty="0" smtClean="0"/>
                <a:t>ommission nominal bunch intensity</a:t>
              </a:r>
              <a:endParaRPr lang="en-US" sz="1400" dirty="0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419600" y="2133600"/>
              <a:ext cx="0" cy="9187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49" descr="Screen shot 2011-09-01 at 10.43.17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1219200"/>
              <a:ext cx="1358900" cy="946250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5410200" y="2362200"/>
            <a:ext cx="1752600" cy="685800"/>
            <a:chOff x="5410200" y="2362200"/>
            <a:chExt cx="1752600" cy="685800"/>
          </a:xfrm>
        </p:grpSpPr>
        <p:sp>
          <p:nvSpPr>
            <p:cNvPr id="51" name="Rectangle 50"/>
            <p:cNvSpPr/>
            <p:nvPr/>
          </p:nvSpPr>
          <p:spPr>
            <a:xfrm>
              <a:off x="5410200" y="2362200"/>
              <a:ext cx="17526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QUALIFICATION</a:t>
              </a:r>
              <a:endParaRPr lang="en-US" dirty="0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6096000" y="2743200"/>
              <a:ext cx="0" cy="3048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4724400" y="3352800"/>
            <a:ext cx="2082800" cy="2463800"/>
            <a:chOff x="4724400" y="3352800"/>
            <a:chExt cx="2082800" cy="2463800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6705600" y="3352800"/>
              <a:ext cx="0" cy="11430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876800" y="4038600"/>
              <a:ext cx="1752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September</a:t>
              </a:r>
            </a:p>
            <a:p>
              <a:r>
                <a:rPr lang="en-US" sz="1600" dirty="0" smtClean="0"/>
                <a:t>Crossing angles on</a:t>
              </a:r>
              <a:endParaRPr lang="en-US" sz="1600" b="1" dirty="0" smtClean="0"/>
            </a:p>
          </p:txBody>
        </p:sp>
        <p:pic>
          <p:nvPicPr>
            <p:cNvPr id="60" name="Picture 59" descr="Screen shot 2011-09-01 at 4.53.42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4648200"/>
              <a:ext cx="2082800" cy="1168400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7391400" y="3352800"/>
            <a:ext cx="1351894" cy="1745397"/>
            <a:chOff x="7391400" y="3352800"/>
            <a:chExt cx="1351894" cy="1745397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7924800" y="3352800"/>
              <a:ext cx="0" cy="838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7391400" y="4267200"/>
              <a:ext cx="13518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October</a:t>
              </a:r>
            </a:p>
            <a:p>
              <a:r>
                <a:rPr lang="en-US" sz="1600" dirty="0" smtClean="0"/>
                <a:t>Luminosity</a:t>
              </a:r>
              <a:br>
                <a:rPr lang="en-US" sz="1600" dirty="0" smtClean="0"/>
              </a:br>
              <a:r>
                <a:rPr lang="en-US" sz="1600" dirty="0" smtClean="0"/>
                <a:t>production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8947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 – integrated luminosity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 from commissioning to operations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" y="1006702"/>
            <a:ext cx="9130145" cy="58512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9400" y="5867400"/>
            <a:ext cx="1600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EXPLOITATION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990600" y="1752600"/>
            <a:ext cx="2514600" cy="4380131"/>
            <a:chOff x="990600" y="1752600"/>
            <a:chExt cx="2514600" cy="4380131"/>
          </a:xfrm>
        </p:grpSpPr>
        <p:sp>
          <p:nvSpPr>
            <p:cNvPr id="9" name="TextBox 8"/>
            <p:cNvSpPr txBox="1"/>
            <p:nvPr/>
          </p:nvSpPr>
          <p:spPr>
            <a:xfrm>
              <a:off x="1066800" y="5486400"/>
              <a:ext cx="22860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COMMISSIONING</a:t>
              </a:r>
            </a:p>
            <a:p>
              <a:pPr algn="ctr"/>
              <a:r>
                <a:rPr lang="en-US" dirty="0" smtClean="0"/>
                <a:t>and frantic debugging</a:t>
              </a:r>
              <a:endParaRPr lang="en-US" dirty="0"/>
            </a:p>
          </p:txBody>
        </p:sp>
        <p:pic>
          <p:nvPicPr>
            <p:cNvPr id="14" name="Picture 13" descr="comm-20104ipac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752600"/>
              <a:ext cx="2514600" cy="36287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3810000" y="1828800"/>
            <a:ext cx="2667000" cy="3493532"/>
            <a:chOff x="3810000" y="2057400"/>
            <a:chExt cx="2430130" cy="3264932"/>
          </a:xfrm>
        </p:grpSpPr>
        <p:sp>
          <p:nvSpPr>
            <p:cNvPr id="10" name="TextBox 9"/>
            <p:cNvSpPr txBox="1"/>
            <p:nvPr/>
          </p:nvSpPr>
          <p:spPr>
            <a:xfrm>
              <a:off x="4114800" y="4953000"/>
              <a:ext cx="17526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CONSOLIDATION</a:t>
              </a:r>
              <a:endParaRPr lang="en-US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0" y="2057400"/>
              <a:ext cx="2430130" cy="272597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2313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0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Transfer &amp; injection 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5-9-2011</a:t>
            </a:r>
            <a:endParaRPr lang="en-US"/>
          </a:p>
        </p:txBody>
      </p:sp>
      <p:sp>
        <p:nvSpPr>
          <p:cNvPr id="2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667C7-841C-9743-BC86-0F7612CF8E53}" type="slidenum">
              <a:rPr lang="en-US"/>
              <a:pPr/>
              <a:t>9</a:t>
            </a:fld>
            <a:endParaRPr lang="en-US"/>
          </a:p>
        </p:txBody>
      </p:sp>
      <p:sp>
        <p:nvSpPr>
          <p:cNvPr id="1484802" name="Line 2"/>
          <p:cNvSpPr>
            <a:spLocks noChangeShapeType="1"/>
          </p:cNvSpPr>
          <p:nvPr/>
        </p:nvSpPr>
        <p:spPr bwMode="auto">
          <a:xfrm>
            <a:off x="7467600" y="6369050"/>
            <a:ext cx="1371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804" name="Text Box 4"/>
          <p:cNvSpPr txBox="1">
            <a:spLocks noChangeArrowheads="1"/>
          </p:cNvSpPr>
          <p:nvPr/>
        </p:nvSpPr>
        <p:spPr bwMode="auto">
          <a:xfrm>
            <a:off x="7808913" y="5988050"/>
            <a:ext cx="649287" cy="3048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400" b="0"/>
              <a:t>1 km</a:t>
            </a:r>
          </a:p>
        </p:txBody>
      </p:sp>
      <p:sp>
        <p:nvSpPr>
          <p:cNvPr id="1484806" name="Freeform 6"/>
          <p:cNvSpPr>
            <a:spLocks/>
          </p:cNvSpPr>
          <p:nvPr/>
        </p:nvSpPr>
        <p:spPr bwMode="auto">
          <a:xfrm>
            <a:off x="34925" y="1101725"/>
            <a:ext cx="8997950" cy="4789488"/>
          </a:xfrm>
          <a:custGeom>
            <a:avLst/>
            <a:gdLst>
              <a:gd name="T0" fmla="*/ 0 w 5668"/>
              <a:gd name="T1" fmla="*/ 2518 h 3017"/>
              <a:gd name="T2" fmla="*/ 726 w 5668"/>
              <a:gd name="T3" fmla="*/ 2836 h 3017"/>
              <a:gd name="T4" fmla="*/ 1270 w 5668"/>
              <a:gd name="T5" fmla="*/ 2972 h 3017"/>
              <a:gd name="T6" fmla="*/ 1905 w 5668"/>
              <a:gd name="T7" fmla="*/ 3017 h 3017"/>
              <a:gd name="T8" fmla="*/ 2268 w 5668"/>
              <a:gd name="T9" fmla="*/ 2972 h 3017"/>
              <a:gd name="T10" fmla="*/ 2642 w 5668"/>
              <a:gd name="T11" fmla="*/ 2895 h 3017"/>
              <a:gd name="T12" fmla="*/ 2992 w 5668"/>
              <a:gd name="T13" fmla="*/ 2784 h 3017"/>
              <a:gd name="T14" fmla="*/ 3532 w 5668"/>
              <a:gd name="T15" fmla="*/ 2549 h 3017"/>
              <a:gd name="T16" fmla="*/ 3892 w 5668"/>
              <a:gd name="T17" fmla="*/ 2381 h 3017"/>
              <a:gd name="T18" fmla="*/ 4375 w 5668"/>
              <a:gd name="T19" fmla="*/ 2052 h 3017"/>
              <a:gd name="T20" fmla="*/ 4852 w 5668"/>
              <a:gd name="T21" fmla="*/ 1584 h 3017"/>
              <a:gd name="T22" fmla="*/ 5215 w 5668"/>
              <a:gd name="T23" fmla="*/ 1052 h 3017"/>
              <a:gd name="T24" fmla="*/ 5414 w 5668"/>
              <a:gd name="T25" fmla="*/ 634 h 3017"/>
              <a:gd name="T26" fmla="*/ 5668 w 5668"/>
              <a:gd name="T27" fmla="*/ 0 h 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668" h="3017">
                <a:moveTo>
                  <a:pt x="0" y="2518"/>
                </a:moveTo>
                <a:cubicBezTo>
                  <a:pt x="257" y="2639"/>
                  <a:pt x="514" y="2760"/>
                  <a:pt x="726" y="2836"/>
                </a:cubicBezTo>
                <a:cubicBezTo>
                  <a:pt x="938" y="2912"/>
                  <a:pt x="1074" y="2942"/>
                  <a:pt x="1270" y="2972"/>
                </a:cubicBezTo>
                <a:cubicBezTo>
                  <a:pt x="1466" y="3002"/>
                  <a:pt x="1739" y="3017"/>
                  <a:pt x="1905" y="3017"/>
                </a:cubicBezTo>
                <a:cubicBezTo>
                  <a:pt x="2071" y="3017"/>
                  <a:pt x="2145" y="2992"/>
                  <a:pt x="2268" y="2972"/>
                </a:cubicBezTo>
                <a:cubicBezTo>
                  <a:pt x="2391" y="2952"/>
                  <a:pt x="2521" y="2926"/>
                  <a:pt x="2642" y="2895"/>
                </a:cubicBezTo>
                <a:cubicBezTo>
                  <a:pt x="2763" y="2864"/>
                  <a:pt x="2844" y="2842"/>
                  <a:pt x="2992" y="2784"/>
                </a:cubicBezTo>
                <a:cubicBezTo>
                  <a:pt x="3140" y="2726"/>
                  <a:pt x="3382" y="2616"/>
                  <a:pt x="3532" y="2549"/>
                </a:cubicBezTo>
                <a:cubicBezTo>
                  <a:pt x="3682" y="2482"/>
                  <a:pt x="3752" y="2464"/>
                  <a:pt x="3892" y="2381"/>
                </a:cubicBezTo>
                <a:cubicBezTo>
                  <a:pt x="4032" y="2298"/>
                  <a:pt x="4215" y="2185"/>
                  <a:pt x="4375" y="2052"/>
                </a:cubicBezTo>
                <a:cubicBezTo>
                  <a:pt x="4535" y="1919"/>
                  <a:pt x="4712" y="1751"/>
                  <a:pt x="4852" y="1584"/>
                </a:cubicBezTo>
                <a:cubicBezTo>
                  <a:pt x="4992" y="1417"/>
                  <a:pt x="5121" y="1210"/>
                  <a:pt x="5215" y="1052"/>
                </a:cubicBezTo>
                <a:cubicBezTo>
                  <a:pt x="5309" y="894"/>
                  <a:pt x="5339" y="809"/>
                  <a:pt x="5414" y="634"/>
                </a:cubicBezTo>
                <a:cubicBezTo>
                  <a:pt x="5489" y="459"/>
                  <a:pt x="5615" y="132"/>
                  <a:pt x="5668" y="0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6009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807" name="Freeform 7"/>
          <p:cNvSpPr>
            <a:spLocks/>
          </p:cNvSpPr>
          <p:nvPr/>
        </p:nvSpPr>
        <p:spPr bwMode="auto">
          <a:xfrm>
            <a:off x="2847975" y="2184400"/>
            <a:ext cx="3322638" cy="3484563"/>
          </a:xfrm>
          <a:custGeom>
            <a:avLst/>
            <a:gdLst>
              <a:gd name="T0" fmla="*/ 262 w 2093"/>
              <a:gd name="T1" fmla="*/ 359 h 2195"/>
              <a:gd name="T2" fmla="*/ 510 w 2093"/>
              <a:gd name="T3" fmla="*/ 175 h 2195"/>
              <a:gd name="T4" fmla="*/ 848 w 2093"/>
              <a:gd name="T5" fmla="*/ 36 h 2195"/>
              <a:gd name="T6" fmla="*/ 1105 w 2093"/>
              <a:gd name="T7" fmla="*/ 10 h 2195"/>
              <a:gd name="T8" fmla="*/ 1449 w 2093"/>
              <a:gd name="T9" fmla="*/ 97 h 2195"/>
              <a:gd name="T10" fmla="*/ 1776 w 2093"/>
              <a:gd name="T11" fmla="*/ 321 h 2195"/>
              <a:gd name="T12" fmla="*/ 2041 w 2093"/>
              <a:gd name="T13" fmla="*/ 711 h 2195"/>
              <a:gd name="T14" fmla="*/ 2081 w 2093"/>
              <a:gd name="T15" fmla="*/ 1209 h 2195"/>
              <a:gd name="T16" fmla="*/ 1968 w 2093"/>
              <a:gd name="T17" fmla="*/ 1628 h 2195"/>
              <a:gd name="T18" fmla="*/ 1708 w 2093"/>
              <a:gd name="T19" fmla="*/ 1930 h 2195"/>
              <a:gd name="T20" fmla="*/ 1245 w 2093"/>
              <a:gd name="T21" fmla="*/ 2154 h 2195"/>
              <a:gd name="T22" fmla="*/ 923 w 2093"/>
              <a:gd name="T23" fmla="*/ 2174 h 2195"/>
              <a:gd name="T24" fmla="*/ 572 w 2093"/>
              <a:gd name="T25" fmla="*/ 2052 h 2195"/>
              <a:gd name="T26" fmla="*/ 328 w 2093"/>
              <a:gd name="T27" fmla="*/ 1874 h 2195"/>
              <a:gd name="T28" fmla="*/ 153 w 2093"/>
              <a:gd name="T29" fmla="*/ 1682 h 2195"/>
              <a:gd name="T30" fmla="*/ 25 w 2093"/>
              <a:gd name="T31" fmla="*/ 1386 h 2195"/>
              <a:gd name="T32" fmla="*/ 3 w 2093"/>
              <a:gd name="T33" fmla="*/ 1063 h 2195"/>
              <a:gd name="T34" fmla="*/ 33 w 2093"/>
              <a:gd name="T35" fmla="*/ 791 h 2195"/>
              <a:gd name="T36" fmla="*/ 140 w 2093"/>
              <a:gd name="T37" fmla="*/ 519 h 2195"/>
              <a:gd name="T38" fmla="*/ 264 w 2093"/>
              <a:gd name="T39" fmla="*/ 359 h 2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093" h="2195">
                <a:moveTo>
                  <a:pt x="262" y="359"/>
                </a:moveTo>
                <a:cubicBezTo>
                  <a:pt x="303" y="328"/>
                  <a:pt x="412" y="229"/>
                  <a:pt x="510" y="175"/>
                </a:cubicBezTo>
                <a:cubicBezTo>
                  <a:pt x="608" y="121"/>
                  <a:pt x="749" y="63"/>
                  <a:pt x="848" y="36"/>
                </a:cubicBezTo>
                <a:cubicBezTo>
                  <a:pt x="947" y="9"/>
                  <a:pt x="1005" y="0"/>
                  <a:pt x="1105" y="10"/>
                </a:cubicBezTo>
                <a:cubicBezTo>
                  <a:pt x="1205" y="20"/>
                  <a:pt x="1337" y="45"/>
                  <a:pt x="1449" y="97"/>
                </a:cubicBezTo>
                <a:cubicBezTo>
                  <a:pt x="1561" y="149"/>
                  <a:pt x="1677" y="219"/>
                  <a:pt x="1776" y="321"/>
                </a:cubicBezTo>
                <a:cubicBezTo>
                  <a:pt x="1875" y="423"/>
                  <a:pt x="1990" y="563"/>
                  <a:pt x="2041" y="711"/>
                </a:cubicBezTo>
                <a:cubicBezTo>
                  <a:pt x="2092" y="859"/>
                  <a:pt x="2093" y="1056"/>
                  <a:pt x="2081" y="1209"/>
                </a:cubicBezTo>
                <a:cubicBezTo>
                  <a:pt x="2069" y="1362"/>
                  <a:pt x="2030" y="1508"/>
                  <a:pt x="1968" y="1628"/>
                </a:cubicBezTo>
                <a:cubicBezTo>
                  <a:pt x="1906" y="1748"/>
                  <a:pt x="1828" y="1842"/>
                  <a:pt x="1708" y="1930"/>
                </a:cubicBezTo>
                <a:cubicBezTo>
                  <a:pt x="1588" y="2018"/>
                  <a:pt x="1376" y="2113"/>
                  <a:pt x="1245" y="2154"/>
                </a:cubicBezTo>
                <a:cubicBezTo>
                  <a:pt x="1114" y="2195"/>
                  <a:pt x="1035" y="2191"/>
                  <a:pt x="923" y="2174"/>
                </a:cubicBezTo>
                <a:cubicBezTo>
                  <a:pt x="811" y="2157"/>
                  <a:pt x="671" y="2102"/>
                  <a:pt x="572" y="2052"/>
                </a:cubicBezTo>
                <a:cubicBezTo>
                  <a:pt x="473" y="2002"/>
                  <a:pt x="398" y="1936"/>
                  <a:pt x="328" y="1874"/>
                </a:cubicBezTo>
                <a:cubicBezTo>
                  <a:pt x="258" y="1812"/>
                  <a:pt x="204" y="1763"/>
                  <a:pt x="153" y="1682"/>
                </a:cubicBezTo>
                <a:cubicBezTo>
                  <a:pt x="102" y="1601"/>
                  <a:pt x="50" y="1489"/>
                  <a:pt x="25" y="1386"/>
                </a:cubicBezTo>
                <a:cubicBezTo>
                  <a:pt x="0" y="1283"/>
                  <a:pt x="2" y="1162"/>
                  <a:pt x="3" y="1063"/>
                </a:cubicBezTo>
                <a:cubicBezTo>
                  <a:pt x="4" y="964"/>
                  <a:pt x="10" y="882"/>
                  <a:pt x="33" y="791"/>
                </a:cubicBezTo>
                <a:cubicBezTo>
                  <a:pt x="56" y="700"/>
                  <a:pt x="101" y="591"/>
                  <a:pt x="140" y="519"/>
                </a:cubicBezTo>
                <a:cubicBezTo>
                  <a:pt x="179" y="447"/>
                  <a:pt x="238" y="392"/>
                  <a:pt x="264" y="359"/>
                </a:cubicBezTo>
              </a:path>
            </a:pathLst>
          </a:custGeom>
          <a:noFill/>
          <a:ln w="38100" cap="flat" cmpd="sng">
            <a:solidFill>
              <a:srgbClr val="3366CC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808" name="Freeform 8"/>
          <p:cNvSpPr>
            <a:spLocks/>
          </p:cNvSpPr>
          <p:nvPr/>
        </p:nvSpPr>
        <p:spPr bwMode="auto">
          <a:xfrm>
            <a:off x="373063" y="5254625"/>
            <a:ext cx="4789487" cy="1057275"/>
          </a:xfrm>
          <a:custGeom>
            <a:avLst/>
            <a:gdLst>
              <a:gd name="T0" fmla="*/ 3017 w 3017"/>
              <a:gd name="T1" fmla="*/ 140 h 666"/>
              <a:gd name="T2" fmla="*/ 2237 w 3017"/>
              <a:gd name="T3" fmla="*/ 492 h 666"/>
              <a:gd name="T4" fmla="*/ 1779 w 3017"/>
              <a:gd name="T5" fmla="*/ 651 h 666"/>
              <a:gd name="T6" fmla="*/ 1284 w 3017"/>
              <a:gd name="T7" fmla="*/ 583 h 666"/>
              <a:gd name="T8" fmla="*/ 740 w 3017"/>
              <a:gd name="T9" fmla="*/ 356 h 666"/>
              <a:gd name="T10" fmla="*/ 241 w 3017"/>
              <a:gd name="T11" fmla="*/ 129 h 666"/>
              <a:gd name="T12" fmla="*/ 0 w 3017"/>
              <a:gd name="T13" fmla="*/ 0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17" h="666">
                <a:moveTo>
                  <a:pt x="3017" y="140"/>
                </a:moveTo>
                <a:cubicBezTo>
                  <a:pt x="2887" y="198"/>
                  <a:pt x="2443" y="407"/>
                  <a:pt x="2237" y="492"/>
                </a:cubicBezTo>
                <a:cubicBezTo>
                  <a:pt x="2031" y="577"/>
                  <a:pt x="1938" y="636"/>
                  <a:pt x="1779" y="651"/>
                </a:cubicBezTo>
                <a:cubicBezTo>
                  <a:pt x="1620" y="666"/>
                  <a:pt x="1457" y="632"/>
                  <a:pt x="1284" y="583"/>
                </a:cubicBezTo>
                <a:cubicBezTo>
                  <a:pt x="1111" y="534"/>
                  <a:pt x="914" y="432"/>
                  <a:pt x="740" y="356"/>
                </a:cubicBezTo>
                <a:cubicBezTo>
                  <a:pt x="566" y="280"/>
                  <a:pt x="364" y="188"/>
                  <a:pt x="241" y="129"/>
                </a:cubicBezTo>
                <a:cubicBezTo>
                  <a:pt x="118" y="70"/>
                  <a:pt x="50" y="27"/>
                  <a:pt x="0" y="0"/>
                </a:cubicBezTo>
              </a:path>
            </a:pathLst>
          </a:custGeom>
          <a:noFill/>
          <a:ln w="1905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809" name="Text Box 9"/>
          <p:cNvSpPr txBox="1">
            <a:spLocks noChangeArrowheads="1"/>
          </p:cNvSpPr>
          <p:nvPr/>
        </p:nvSpPr>
        <p:spPr bwMode="auto">
          <a:xfrm>
            <a:off x="6400800" y="3422650"/>
            <a:ext cx="1219200" cy="23495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b="0">
                <a:solidFill>
                  <a:srgbClr val="2A004E"/>
                </a:solidFill>
              </a:rPr>
              <a:t>Transfer line</a:t>
            </a:r>
          </a:p>
        </p:txBody>
      </p:sp>
      <p:sp>
        <p:nvSpPr>
          <p:cNvPr id="1484810" name="Text Box 10"/>
          <p:cNvSpPr txBox="1">
            <a:spLocks noChangeArrowheads="1"/>
          </p:cNvSpPr>
          <p:nvPr/>
        </p:nvSpPr>
        <p:spPr bwMode="auto">
          <a:xfrm>
            <a:off x="7010400" y="4495800"/>
            <a:ext cx="1081088" cy="4572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0" dirty="0">
                <a:solidFill>
                  <a:srgbClr val="2A004E"/>
                </a:solidFill>
              </a:rPr>
              <a:t>LHC</a:t>
            </a:r>
          </a:p>
        </p:txBody>
      </p:sp>
      <p:sp>
        <p:nvSpPr>
          <p:cNvPr id="1484811" name="Text Box 11"/>
          <p:cNvSpPr txBox="1">
            <a:spLocks noChangeArrowheads="1"/>
          </p:cNvSpPr>
          <p:nvPr/>
        </p:nvSpPr>
        <p:spPr bwMode="auto">
          <a:xfrm>
            <a:off x="3352800" y="3429000"/>
            <a:ext cx="2438400" cy="101566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8000" rIns="18000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0" dirty="0">
                <a:solidFill>
                  <a:srgbClr val="2A004E"/>
                </a:solidFill>
              </a:rPr>
              <a:t>SPS</a:t>
            </a:r>
          </a:p>
          <a:p>
            <a:pPr>
              <a:spcBef>
                <a:spcPct val="0"/>
              </a:spcBef>
            </a:pPr>
            <a:r>
              <a:rPr lang="en-US" sz="1800" b="0" dirty="0">
                <a:solidFill>
                  <a:srgbClr val="2A004E"/>
                </a:solidFill>
              </a:rPr>
              <a:t>6911 m</a:t>
            </a:r>
          </a:p>
          <a:p>
            <a:pPr>
              <a:spcBef>
                <a:spcPct val="0"/>
              </a:spcBef>
            </a:pPr>
            <a:r>
              <a:rPr lang="en-US" sz="1800" b="0" dirty="0">
                <a:solidFill>
                  <a:srgbClr val="2A004E"/>
                </a:solidFill>
              </a:rPr>
              <a:t>450 GeV / 400 </a:t>
            </a:r>
            <a:r>
              <a:rPr lang="en-US" sz="1800" b="0" dirty="0" smtClean="0">
                <a:solidFill>
                  <a:srgbClr val="2A004E"/>
                </a:solidFill>
              </a:rPr>
              <a:t>GeV</a:t>
            </a:r>
            <a:endParaRPr lang="en-US" sz="1800" b="0" dirty="0">
              <a:solidFill>
                <a:srgbClr val="2A004E"/>
              </a:solidFill>
            </a:endParaRPr>
          </a:p>
        </p:txBody>
      </p:sp>
      <p:sp>
        <p:nvSpPr>
          <p:cNvPr id="1484812" name="Freeform 12"/>
          <p:cNvSpPr>
            <a:spLocks/>
          </p:cNvSpPr>
          <p:nvPr/>
        </p:nvSpPr>
        <p:spPr bwMode="auto">
          <a:xfrm>
            <a:off x="5876925" y="2813050"/>
            <a:ext cx="1176338" cy="136525"/>
          </a:xfrm>
          <a:custGeom>
            <a:avLst/>
            <a:gdLst>
              <a:gd name="T0" fmla="*/ 0 w 741"/>
              <a:gd name="T1" fmla="*/ 0 h 86"/>
              <a:gd name="T2" fmla="*/ 90 w 741"/>
              <a:gd name="T3" fmla="*/ 43 h 86"/>
              <a:gd name="T4" fmla="*/ 287 w 741"/>
              <a:gd name="T5" fmla="*/ 79 h 86"/>
              <a:gd name="T6" fmla="*/ 741 w 741"/>
              <a:gd name="T7" fmla="*/ 85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1" h="86">
                <a:moveTo>
                  <a:pt x="0" y="0"/>
                </a:moveTo>
                <a:cubicBezTo>
                  <a:pt x="15" y="7"/>
                  <a:pt x="42" y="30"/>
                  <a:pt x="90" y="43"/>
                </a:cubicBezTo>
                <a:cubicBezTo>
                  <a:pt x="138" y="56"/>
                  <a:pt x="179" y="72"/>
                  <a:pt x="287" y="79"/>
                </a:cubicBezTo>
                <a:cubicBezTo>
                  <a:pt x="395" y="86"/>
                  <a:pt x="647" y="84"/>
                  <a:pt x="741" y="85"/>
                </a:cubicBezTo>
              </a:path>
            </a:pathLst>
          </a:custGeom>
          <a:noFill/>
          <a:ln w="1905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813" name="Text Box 13"/>
          <p:cNvSpPr txBox="1">
            <a:spLocks noChangeArrowheads="1"/>
          </p:cNvSpPr>
          <p:nvPr/>
        </p:nvSpPr>
        <p:spPr bwMode="auto">
          <a:xfrm>
            <a:off x="6858000" y="2355850"/>
            <a:ext cx="720725" cy="4572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dirty="0">
                <a:solidFill>
                  <a:srgbClr val="2A004E"/>
                </a:solidFill>
              </a:rPr>
              <a:t>CNGS Target</a:t>
            </a:r>
          </a:p>
        </p:txBody>
      </p:sp>
      <p:sp>
        <p:nvSpPr>
          <p:cNvPr id="1484814" name="Text Box 14"/>
          <p:cNvSpPr txBox="1">
            <a:spLocks noChangeArrowheads="1"/>
          </p:cNvSpPr>
          <p:nvPr/>
        </p:nvSpPr>
        <p:spPr bwMode="auto">
          <a:xfrm>
            <a:off x="8077200" y="1447800"/>
            <a:ext cx="649287" cy="3048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b="0">
                <a:solidFill>
                  <a:srgbClr val="2A004E"/>
                </a:solidFill>
              </a:rPr>
              <a:t>IR8</a:t>
            </a:r>
          </a:p>
        </p:txBody>
      </p:sp>
      <p:sp>
        <p:nvSpPr>
          <p:cNvPr id="1484815" name="Freeform 15"/>
          <p:cNvSpPr>
            <a:spLocks/>
          </p:cNvSpPr>
          <p:nvPr/>
        </p:nvSpPr>
        <p:spPr bwMode="auto">
          <a:xfrm>
            <a:off x="5435600" y="2138363"/>
            <a:ext cx="3182938" cy="1222375"/>
          </a:xfrm>
          <a:custGeom>
            <a:avLst/>
            <a:gdLst>
              <a:gd name="T0" fmla="*/ 0 w 2005"/>
              <a:gd name="T1" fmla="*/ 233 h 770"/>
              <a:gd name="T2" fmla="*/ 298 w 2005"/>
              <a:gd name="T3" fmla="*/ 439 h 770"/>
              <a:gd name="T4" fmla="*/ 570 w 2005"/>
              <a:gd name="T5" fmla="*/ 619 h 770"/>
              <a:gd name="T6" fmla="*/ 918 w 2005"/>
              <a:gd name="T7" fmla="*/ 751 h 770"/>
              <a:gd name="T8" fmla="*/ 1270 w 2005"/>
              <a:gd name="T9" fmla="*/ 731 h 770"/>
              <a:gd name="T10" fmla="*/ 1588 w 2005"/>
              <a:gd name="T11" fmla="*/ 595 h 770"/>
              <a:gd name="T12" fmla="*/ 1774 w 2005"/>
              <a:gd name="T13" fmla="*/ 437 h 770"/>
              <a:gd name="T14" fmla="*/ 1930 w 2005"/>
              <a:gd name="T15" fmla="*/ 166 h 770"/>
              <a:gd name="T16" fmla="*/ 2005 w 2005"/>
              <a:gd name="T17" fmla="*/ 0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05" h="770">
                <a:moveTo>
                  <a:pt x="0" y="233"/>
                </a:moveTo>
                <a:cubicBezTo>
                  <a:pt x="50" y="267"/>
                  <a:pt x="203" y="375"/>
                  <a:pt x="298" y="439"/>
                </a:cubicBezTo>
                <a:cubicBezTo>
                  <a:pt x="393" y="503"/>
                  <a:pt x="467" y="567"/>
                  <a:pt x="570" y="619"/>
                </a:cubicBezTo>
                <a:cubicBezTo>
                  <a:pt x="673" y="671"/>
                  <a:pt x="801" y="732"/>
                  <a:pt x="918" y="751"/>
                </a:cubicBezTo>
                <a:cubicBezTo>
                  <a:pt x="1035" y="770"/>
                  <a:pt x="1158" y="757"/>
                  <a:pt x="1270" y="731"/>
                </a:cubicBezTo>
                <a:cubicBezTo>
                  <a:pt x="1382" y="705"/>
                  <a:pt x="1504" y="644"/>
                  <a:pt x="1588" y="595"/>
                </a:cubicBezTo>
                <a:cubicBezTo>
                  <a:pt x="1672" y="546"/>
                  <a:pt x="1717" y="508"/>
                  <a:pt x="1774" y="437"/>
                </a:cubicBezTo>
                <a:cubicBezTo>
                  <a:pt x="1831" y="366"/>
                  <a:pt x="1892" y="239"/>
                  <a:pt x="1930" y="166"/>
                </a:cubicBezTo>
                <a:cubicBezTo>
                  <a:pt x="1968" y="93"/>
                  <a:pt x="1990" y="35"/>
                  <a:pt x="2005" y="0"/>
                </a:cubicBezTo>
              </a:path>
            </a:pathLst>
          </a:custGeom>
          <a:noFill/>
          <a:ln w="1905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816" name="Rectangle 16"/>
          <p:cNvSpPr>
            <a:spLocks noChangeArrowheads="1"/>
          </p:cNvSpPr>
          <p:nvPr/>
        </p:nvSpPr>
        <p:spPr bwMode="auto">
          <a:xfrm>
            <a:off x="7019925" y="2867025"/>
            <a:ext cx="144463" cy="1444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817" name="Rectangle 17"/>
          <p:cNvSpPr>
            <a:spLocks noChangeArrowheads="1"/>
          </p:cNvSpPr>
          <p:nvPr/>
        </p:nvSpPr>
        <p:spPr bwMode="auto">
          <a:xfrm>
            <a:off x="5921375" y="2795588"/>
            <a:ext cx="144463" cy="14446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818" name="Text Box 18"/>
          <p:cNvSpPr txBox="1">
            <a:spLocks noChangeArrowheads="1"/>
          </p:cNvSpPr>
          <p:nvPr/>
        </p:nvSpPr>
        <p:spPr bwMode="auto">
          <a:xfrm>
            <a:off x="5867400" y="2363788"/>
            <a:ext cx="865188" cy="38735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>
                <a:solidFill>
                  <a:srgbClr val="2A004E"/>
                </a:solidFill>
              </a:rPr>
              <a:t>Switching magnet</a:t>
            </a:r>
          </a:p>
        </p:txBody>
      </p:sp>
      <p:sp>
        <p:nvSpPr>
          <p:cNvPr id="1484819" name="Text Box 19"/>
          <p:cNvSpPr txBox="1">
            <a:spLocks noChangeArrowheads="1"/>
          </p:cNvSpPr>
          <p:nvPr/>
        </p:nvSpPr>
        <p:spPr bwMode="auto">
          <a:xfrm>
            <a:off x="4267200" y="2590800"/>
            <a:ext cx="1155700" cy="38735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>
                <a:solidFill>
                  <a:srgbClr val="2A004E"/>
                </a:solidFill>
              </a:rPr>
              <a:t>Fast extraction kicker</a:t>
            </a:r>
          </a:p>
        </p:txBody>
      </p:sp>
      <p:sp>
        <p:nvSpPr>
          <p:cNvPr id="1484820" name="Rectangle 20"/>
          <p:cNvSpPr>
            <a:spLocks noChangeArrowheads="1"/>
          </p:cNvSpPr>
          <p:nvPr/>
        </p:nvSpPr>
        <p:spPr bwMode="auto">
          <a:xfrm>
            <a:off x="4822825" y="5537200"/>
            <a:ext cx="144463" cy="144463"/>
          </a:xfrm>
          <a:prstGeom prst="rect">
            <a:avLst/>
          </a:prstGeom>
          <a:solidFill>
            <a:srgbClr val="006600">
              <a:alpha val="33000"/>
            </a:srgbClr>
          </a:solidFill>
          <a:ln w="127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821" name="Rectangle 21"/>
          <p:cNvSpPr>
            <a:spLocks noChangeArrowheads="1"/>
          </p:cNvSpPr>
          <p:nvPr/>
        </p:nvSpPr>
        <p:spPr bwMode="auto">
          <a:xfrm>
            <a:off x="5562600" y="2584450"/>
            <a:ext cx="144463" cy="144463"/>
          </a:xfrm>
          <a:prstGeom prst="rect">
            <a:avLst/>
          </a:prstGeom>
          <a:solidFill>
            <a:srgbClr val="006600">
              <a:alpha val="33000"/>
            </a:srgbClr>
          </a:solidFill>
          <a:ln w="127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822" name="Text Box 22"/>
          <p:cNvSpPr txBox="1">
            <a:spLocks noChangeArrowheads="1"/>
          </p:cNvSpPr>
          <p:nvPr/>
        </p:nvSpPr>
        <p:spPr bwMode="auto">
          <a:xfrm>
            <a:off x="7620000" y="1974850"/>
            <a:ext cx="865188" cy="39114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200" dirty="0">
                <a:solidFill>
                  <a:srgbClr val="2A004E"/>
                </a:solidFill>
              </a:rPr>
              <a:t>Injection kicker</a:t>
            </a:r>
          </a:p>
        </p:txBody>
      </p:sp>
      <p:sp>
        <p:nvSpPr>
          <p:cNvPr id="1484823" name="Rectangle 23"/>
          <p:cNvSpPr>
            <a:spLocks noChangeArrowheads="1"/>
          </p:cNvSpPr>
          <p:nvPr/>
        </p:nvSpPr>
        <p:spPr bwMode="auto">
          <a:xfrm>
            <a:off x="8382000" y="2432050"/>
            <a:ext cx="144463" cy="144463"/>
          </a:xfrm>
          <a:prstGeom prst="rect">
            <a:avLst/>
          </a:prstGeom>
          <a:solidFill>
            <a:srgbClr val="006600">
              <a:alpha val="33000"/>
            </a:srgbClr>
          </a:solidFill>
          <a:ln w="127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824" name="Text Box 24"/>
          <p:cNvSpPr txBox="1">
            <a:spLocks noChangeArrowheads="1"/>
          </p:cNvSpPr>
          <p:nvPr/>
        </p:nvSpPr>
        <p:spPr bwMode="auto">
          <a:xfrm>
            <a:off x="1524000" y="6248400"/>
            <a:ext cx="1219200" cy="23495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b="0" dirty="0">
                <a:solidFill>
                  <a:srgbClr val="2A004E"/>
                </a:solidFill>
              </a:rPr>
              <a:t>Transfer line</a:t>
            </a:r>
          </a:p>
        </p:txBody>
      </p:sp>
      <p:sp>
        <p:nvSpPr>
          <p:cNvPr id="1484825" name="Text Box 25"/>
          <p:cNvSpPr txBox="1">
            <a:spLocks noChangeArrowheads="1"/>
          </p:cNvSpPr>
          <p:nvPr/>
        </p:nvSpPr>
        <p:spPr bwMode="auto">
          <a:xfrm>
            <a:off x="304800" y="4787900"/>
            <a:ext cx="865188" cy="39114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200" dirty="0">
                <a:solidFill>
                  <a:srgbClr val="2A004E"/>
                </a:solidFill>
              </a:rPr>
              <a:t>Injection kicker</a:t>
            </a:r>
          </a:p>
        </p:txBody>
      </p:sp>
      <p:sp>
        <p:nvSpPr>
          <p:cNvPr id="1484826" name="Rectangle 26"/>
          <p:cNvSpPr>
            <a:spLocks noChangeArrowheads="1"/>
          </p:cNvSpPr>
          <p:nvPr/>
        </p:nvSpPr>
        <p:spPr bwMode="auto">
          <a:xfrm>
            <a:off x="533400" y="5299075"/>
            <a:ext cx="144463" cy="144463"/>
          </a:xfrm>
          <a:prstGeom prst="rect">
            <a:avLst/>
          </a:prstGeom>
          <a:solidFill>
            <a:srgbClr val="006600">
              <a:alpha val="33000"/>
            </a:srgbClr>
          </a:solidFill>
          <a:ln w="127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827" name="Text Box 27"/>
          <p:cNvSpPr txBox="1">
            <a:spLocks noChangeArrowheads="1"/>
          </p:cNvSpPr>
          <p:nvPr/>
        </p:nvSpPr>
        <p:spPr bwMode="auto">
          <a:xfrm>
            <a:off x="152400" y="5708650"/>
            <a:ext cx="649288" cy="3048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b="0">
                <a:solidFill>
                  <a:srgbClr val="2A004E"/>
                </a:solidFill>
              </a:rPr>
              <a:t>IR2</a:t>
            </a:r>
          </a:p>
        </p:txBody>
      </p:sp>
      <p:sp>
        <p:nvSpPr>
          <p:cNvPr id="1484828" name="Text Box 28"/>
          <p:cNvSpPr txBox="1">
            <a:spLocks noChangeArrowheads="1"/>
          </p:cNvSpPr>
          <p:nvPr/>
        </p:nvSpPr>
        <p:spPr bwMode="auto">
          <a:xfrm>
            <a:off x="4845050" y="5791200"/>
            <a:ext cx="1155700" cy="38735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>
                <a:solidFill>
                  <a:srgbClr val="2A004E"/>
                </a:solidFill>
              </a:rPr>
              <a:t>Fast extraction kicker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2400" y="1143000"/>
            <a:ext cx="64008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At present: 144 bunches of 1.3e11 ppb  - 1.5  MJ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2400" y="2590800"/>
            <a:ext cx="6188075" cy="3429000"/>
            <a:chOff x="152400" y="2590800"/>
            <a:chExt cx="6188075" cy="3429000"/>
          </a:xfrm>
        </p:grpSpPr>
        <p:sp>
          <p:nvSpPr>
            <p:cNvPr id="4" name="TextBox 3"/>
            <p:cNvSpPr txBox="1"/>
            <p:nvPr/>
          </p:nvSpPr>
          <p:spPr>
            <a:xfrm>
              <a:off x="152400" y="2590800"/>
              <a:ext cx="2362200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Possibly the best studied, best optimized transfer lines in the history of accelerator physics</a:t>
              </a:r>
              <a:endParaRPr lang="en-US" dirty="0"/>
            </a:p>
          </p:txBody>
        </p:sp>
        <p:cxnSp>
          <p:nvCxnSpPr>
            <p:cNvPr id="6" name="Straight Arrow Connector 5"/>
            <p:cNvCxnSpPr>
              <a:stCxn id="4" idx="2"/>
            </p:cNvCxnSpPr>
            <p:nvPr/>
          </p:nvCxnSpPr>
          <p:spPr>
            <a:xfrm>
              <a:off x="1333500" y="4068128"/>
              <a:ext cx="1333500" cy="19516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4" idx="3"/>
              <a:endCxn id="1484815" idx="2"/>
            </p:cNvCxnSpPr>
            <p:nvPr/>
          </p:nvCxnSpPr>
          <p:spPr>
            <a:xfrm flipV="1">
              <a:off x="2514600" y="3121026"/>
              <a:ext cx="3825875" cy="2084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4419600" y="5715000"/>
            <a:ext cx="144463" cy="14446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Freeform 12"/>
          <p:cNvSpPr>
            <a:spLocks/>
          </p:cNvSpPr>
          <p:nvPr/>
        </p:nvSpPr>
        <p:spPr bwMode="auto">
          <a:xfrm rot="7524311">
            <a:off x="3789397" y="5993032"/>
            <a:ext cx="739275" cy="143995"/>
          </a:xfrm>
          <a:custGeom>
            <a:avLst/>
            <a:gdLst>
              <a:gd name="T0" fmla="*/ 0 w 741"/>
              <a:gd name="T1" fmla="*/ 0 h 86"/>
              <a:gd name="T2" fmla="*/ 90 w 741"/>
              <a:gd name="T3" fmla="*/ 43 h 86"/>
              <a:gd name="T4" fmla="*/ 287 w 741"/>
              <a:gd name="T5" fmla="*/ 79 h 86"/>
              <a:gd name="T6" fmla="*/ 741 w 741"/>
              <a:gd name="T7" fmla="*/ 85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41" h="86">
                <a:moveTo>
                  <a:pt x="0" y="0"/>
                </a:moveTo>
                <a:cubicBezTo>
                  <a:pt x="15" y="7"/>
                  <a:pt x="42" y="30"/>
                  <a:pt x="90" y="43"/>
                </a:cubicBezTo>
                <a:cubicBezTo>
                  <a:pt x="138" y="56"/>
                  <a:pt x="179" y="72"/>
                  <a:pt x="287" y="79"/>
                </a:cubicBezTo>
                <a:cubicBezTo>
                  <a:pt x="395" y="86"/>
                  <a:pt x="647" y="84"/>
                  <a:pt x="741" y="85"/>
                </a:cubicBezTo>
              </a:path>
            </a:pathLst>
          </a:custGeom>
          <a:noFill/>
          <a:ln w="19050" cap="flat" cmpd="sng">
            <a:solidFill>
              <a:srgbClr val="990033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3810000" y="6324600"/>
            <a:ext cx="144463" cy="1444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4038600" y="6324600"/>
            <a:ext cx="838200" cy="27699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dirty="0" err="1" smtClean="0">
                <a:solidFill>
                  <a:srgbClr val="2A004E"/>
                </a:solidFill>
              </a:rPr>
              <a:t>HiRadMat</a:t>
            </a:r>
            <a:endParaRPr lang="en-US" sz="1200" dirty="0">
              <a:solidFill>
                <a:srgbClr val="2A00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7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19313</TotalTime>
  <Words>2292</Words>
  <Application>Microsoft Macintosh PowerPoint</Application>
  <PresentationFormat>On-screen Show (4:3)</PresentationFormat>
  <Paragraphs>598</Paragraphs>
  <Slides>43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The LHC from commissioning to operation</vt:lpstr>
      <vt:lpstr>The LHC</vt:lpstr>
      <vt:lpstr>Energy</vt:lpstr>
      <vt:lpstr>PowerPoint Presentation</vt:lpstr>
      <vt:lpstr>PowerPoint Presentation</vt:lpstr>
      <vt:lpstr>“Unprecedented state of readiness”</vt:lpstr>
      <vt:lpstr>PowerPoint Presentation</vt:lpstr>
      <vt:lpstr>2010 – integrated luminosity</vt:lpstr>
      <vt:lpstr>Transfer &amp; injection </vt:lpstr>
      <vt:lpstr>Injection</vt:lpstr>
      <vt:lpstr>Ramp</vt:lpstr>
      <vt:lpstr>Squeeze</vt:lpstr>
      <vt:lpstr>Tune and orbit feedback</vt:lpstr>
      <vt:lpstr>Nominal cycle</vt:lpstr>
      <vt:lpstr>RF</vt:lpstr>
      <vt:lpstr>Transverse dampers</vt:lpstr>
      <vt:lpstr>PowerPoint Presentation</vt:lpstr>
      <vt:lpstr>Aperture</vt:lpstr>
      <vt:lpstr>Optics</vt:lpstr>
      <vt:lpstr>Magnet model</vt:lpstr>
      <vt:lpstr>Reproducibility</vt:lpstr>
      <vt:lpstr>Machine protection – the challenge</vt:lpstr>
      <vt:lpstr>Beam Interlock System</vt:lpstr>
      <vt:lpstr>Beam Dump System (LBDS)</vt:lpstr>
      <vt:lpstr>Safety critical aspects of the Dump System</vt:lpstr>
      <vt:lpstr>Collimation</vt:lpstr>
      <vt:lpstr>Collimation</vt:lpstr>
      <vt:lpstr>Collimation cleaning at 3.5 TeV </vt:lpstr>
      <vt:lpstr>Exit 2010: beam parameters</vt:lpstr>
      <vt:lpstr>Lead ion run 2010</vt:lpstr>
      <vt:lpstr>PowerPoint Presentation</vt:lpstr>
      <vt:lpstr>2011</vt:lpstr>
      <vt:lpstr>Beam from injectors</vt:lpstr>
      <vt:lpstr>2011: (c/o Atlas &amp; LHCb)</vt:lpstr>
      <vt:lpstr>Fill 2006: Luminosity lifetime</vt:lpstr>
      <vt:lpstr>2011 parameters – end August</vt:lpstr>
      <vt:lpstr>Availability - efficiency</vt:lpstr>
      <vt:lpstr>UFOs in the LHC</vt:lpstr>
      <vt:lpstr>Single Event Effects</vt:lpstr>
      <vt:lpstr>Dumps &gt; 450 GeV July-August</vt:lpstr>
      <vt:lpstr>Availability 2011</vt:lpstr>
      <vt:lpstr>Conclusion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Mike Lamont</cp:lastModifiedBy>
  <cp:revision>393</cp:revision>
  <dcterms:created xsi:type="dcterms:W3CDTF">2011-01-18T19:25:28Z</dcterms:created>
  <dcterms:modified xsi:type="dcterms:W3CDTF">2011-09-05T01:17:41Z</dcterms:modified>
</cp:coreProperties>
</file>