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26" r:id="rId2"/>
    <p:sldId id="369" r:id="rId3"/>
    <p:sldId id="320" r:id="rId4"/>
    <p:sldId id="269" r:id="rId5"/>
    <p:sldId id="271" r:id="rId6"/>
    <p:sldId id="314" r:id="rId7"/>
    <p:sldId id="415" r:id="rId8"/>
    <p:sldId id="273" r:id="rId9"/>
    <p:sldId id="274" r:id="rId10"/>
    <p:sldId id="404" r:id="rId11"/>
    <p:sldId id="282" r:id="rId12"/>
    <p:sldId id="361" r:id="rId13"/>
    <p:sldId id="333" r:id="rId14"/>
    <p:sldId id="378" r:id="rId15"/>
    <p:sldId id="322" r:id="rId16"/>
    <p:sldId id="420" r:id="rId17"/>
    <p:sldId id="421" r:id="rId18"/>
    <p:sldId id="272" r:id="rId19"/>
    <p:sldId id="368" r:id="rId20"/>
    <p:sldId id="345" r:id="rId21"/>
    <p:sldId id="436" r:id="rId22"/>
    <p:sldId id="437" r:id="rId23"/>
    <p:sldId id="302" r:id="rId24"/>
    <p:sldId id="435" r:id="rId25"/>
    <p:sldId id="375" r:id="rId26"/>
    <p:sldId id="386" r:id="rId27"/>
    <p:sldId id="407" r:id="rId28"/>
    <p:sldId id="391" r:id="rId29"/>
    <p:sldId id="343" r:id="rId30"/>
    <p:sldId id="392" r:id="rId31"/>
    <p:sldId id="425" r:id="rId32"/>
    <p:sldId id="422" r:id="rId33"/>
    <p:sldId id="441" r:id="rId34"/>
    <p:sldId id="430" r:id="rId35"/>
    <p:sldId id="440" r:id="rId36"/>
    <p:sldId id="438" r:id="rId37"/>
    <p:sldId id="439" r:id="rId38"/>
    <p:sldId id="431" r:id="rId39"/>
    <p:sldId id="41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0" autoAdjust="0"/>
    <p:restoredTop sz="97335" autoAdjust="0"/>
  </p:normalViewPr>
  <p:slideViewPr>
    <p:cSldViewPr>
      <p:cViewPr>
        <p:scale>
          <a:sx n="110" d="100"/>
          <a:sy n="110" d="100"/>
        </p:scale>
        <p:origin x="-192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9/14/11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9/14/11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15D091-065E-BD47-B6A5-6273C8E67981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680DA-27CE-0D47-B47A-257D34E374A4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2BF87-6499-F64B-A520-2312F68A1907}" type="slidenum">
              <a:rPr lang="en-US"/>
              <a:pPr/>
              <a:t>13</a:t>
            </a:fld>
            <a:endParaRPr lang="en-US"/>
          </a:p>
        </p:txBody>
      </p:sp>
      <p:sp>
        <p:nvSpPr>
          <p:cNvPr id="175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23F5FA3-CF58-2644-8B46-6BCA1971CB00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2E587-34FC-214A-B441-974F81DB0876}" type="slidenum">
              <a:rPr lang="en-US"/>
              <a:pPr/>
              <a:t>17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2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wmf"/><Relationship Id="rId3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E:%5CCollimation%20Picture%20Gallery%5CIMG_3385.JPG" TargetMode="External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.bin"/><Relationship Id="rId12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39.em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gif"/><Relationship Id="rId5" Type="http://schemas.openxmlformats.org/officeDocument/2006/relationships/image" Target="../media/image50.gif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logbook.cern.ch/eLogbook/attach_viewer.jsp?attach_id=102539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dirty="0" smtClean="0"/>
              <a:t>Status of t</a:t>
            </a:r>
            <a:r>
              <a:rPr lang="en-US" dirty="0" smtClean="0"/>
              <a:t>he </a:t>
            </a:r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667000"/>
            <a:ext cx="6400800" cy="1752600"/>
          </a:xfrm>
        </p:spPr>
        <p:txBody>
          <a:bodyPr/>
          <a:lstStyle/>
          <a:p>
            <a:r>
              <a:rPr lang="en-US" dirty="0" smtClean="0"/>
              <a:t>Mike Lamont for the LHC team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0"/>
            <a:ext cx="8001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64" y="2598715"/>
            <a:ext cx="3886200" cy="42592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590800"/>
            <a:ext cx="4556760" cy="3322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343400" y="593467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based feed-forward reduces chromaticity swing from 80 to less than 10 units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990601"/>
            <a:ext cx="8534400" cy="1676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</a:t>
            </a:r>
            <a:r>
              <a:rPr lang="en-US" dirty="0" smtClean="0"/>
              <a:t>nowledge of the magnetic machine is remarkable</a:t>
            </a:r>
          </a:p>
          <a:p>
            <a:r>
              <a:rPr lang="en-US" dirty="0" smtClean="0"/>
              <a:t>All magnet ‘transfer functions’, all harmonics including  decay and </a:t>
            </a:r>
            <a:r>
              <a:rPr lang="en-US" dirty="0" smtClean="0"/>
              <a:t>snapback of persistent currents</a:t>
            </a:r>
            <a:endParaRPr lang="en-US" dirty="0" smtClean="0"/>
          </a:p>
          <a:p>
            <a:r>
              <a:rPr lang="en-US" dirty="0" smtClean="0"/>
              <a:t>Tunes, momentum, optics remarkably close to the model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6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Reproducibility</a:t>
            </a:r>
            <a:endParaRPr lang="en-US" dirty="0"/>
          </a:p>
        </p:txBody>
      </p:sp>
      <p:pic>
        <p:nvPicPr>
          <p:cNvPr id="4" name="Picture 3" descr="Screen shot 2011-08-27 at 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57400"/>
            <a:ext cx="6441440" cy="408024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7400" y="61722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 corrections made by feedback during squeeze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90600" y="2286000"/>
            <a:ext cx="0" cy="3657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3886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7 e-3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9906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LHC magnetically </a:t>
            </a:r>
            <a:r>
              <a:rPr lang="en-US" sz="2400" dirty="0"/>
              <a:t>reproducible with rigorous pre-cycling - set-up remains valid from </a:t>
            </a:r>
            <a:r>
              <a:rPr lang="en-US" sz="2400" dirty="0" smtClean="0"/>
              <a:t>month to month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7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Machine protection – the challenge</a:t>
            </a:r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print"/>
          <a:srcRect t="2966"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54250"/>
            <a:ext cx="39465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411310" y="1316038"/>
            <a:ext cx="858791" cy="7540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Beam</a:t>
            </a:r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>
                <a:solidFill>
                  <a:srgbClr val="FF0000"/>
                </a:solidFill>
              </a:rPr>
              <a:t>MJ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43036" y="5372100"/>
            <a:ext cx="1904680" cy="1220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SC Coil:</a:t>
            </a:r>
          </a:p>
          <a:p>
            <a:pPr algn="ctr">
              <a:spcBef>
                <a:spcPts val="840"/>
              </a:spcBef>
            </a:pPr>
            <a:r>
              <a:rPr lang="en-US" b="0" dirty="0"/>
              <a:t>quench limit</a:t>
            </a:r>
            <a:endParaRPr lang="en-US" b="0" dirty="0" smtClean="0"/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15-100 </a:t>
            </a:r>
            <a:r>
              <a:rPr lang="en-US" dirty="0">
                <a:solidFill>
                  <a:srgbClr val="FF0000"/>
                </a:solidFill>
              </a:rPr>
              <a:t>mJ/cm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0" name="Straight Arrow Connector 9"/>
          <p:cNvCxnSpPr>
            <a:stCxn id="33798" idx="2"/>
          </p:cNvCxnSpPr>
          <p:nvPr/>
        </p:nvCxnSpPr>
        <p:spPr bwMode="auto">
          <a:xfrm>
            <a:off x="1840706" y="2070091"/>
            <a:ext cx="792954" cy="2543183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7440000">
              <a:srgbClr val="FFFFFF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>
            <a:stCxn id="33799" idx="0"/>
          </p:cNvCxnSpPr>
          <p:nvPr/>
        </p:nvCxnSpPr>
        <p:spPr bwMode="auto">
          <a:xfrm rot="5400000" flipH="1" flipV="1">
            <a:off x="1327949" y="4415637"/>
            <a:ext cx="723891" cy="1189036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9900000" algn="br">
              <a:srgbClr val="FFFFFF">
                <a:alpha val="43000"/>
              </a:srgbClr>
            </a:outerShdw>
          </a:effectLst>
        </p:spPr>
      </p:cxnSp>
      <p:cxnSp>
        <p:nvCxnSpPr>
          <p:cNvPr id="33802" name="Straight Arrow Connector 14"/>
          <p:cNvCxnSpPr>
            <a:cxnSpLocks noChangeShapeType="1"/>
          </p:cNvCxnSpPr>
          <p:nvPr/>
        </p:nvCxnSpPr>
        <p:spPr bwMode="auto">
          <a:xfrm>
            <a:off x="2400300" y="4975225"/>
            <a:ext cx="373063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214563" y="4951413"/>
            <a:ext cx="752475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/>
              <a:t>56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685800"/>
            <a:ext cx="36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Situation at 3.5 TeV (in August 2011)</a:t>
            </a:r>
            <a:endParaRPr lang="en-US" dirty="0"/>
          </a:p>
        </p:txBody>
      </p:sp>
      <p:cxnSp>
        <p:nvCxnSpPr>
          <p:cNvPr id="15" name="Elbow Connector 14"/>
          <p:cNvCxnSpPr>
            <a:stCxn id="33798" idx="3"/>
            <a:endCxn id="33799" idx="3"/>
          </p:cNvCxnSpPr>
          <p:nvPr/>
        </p:nvCxnSpPr>
        <p:spPr bwMode="auto">
          <a:xfrm flipH="1">
            <a:off x="2047716" y="1693065"/>
            <a:ext cx="222385" cy="4289459"/>
          </a:xfrm>
          <a:prstGeom prst="bentConnector3">
            <a:avLst>
              <a:gd name="adj1" fmla="val -412285"/>
            </a:avLst>
          </a:prstGeom>
          <a:solidFill>
            <a:schemeClr val="accent1"/>
          </a:solidFill>
          <a:ln w="57150" cap="sq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0090" y="3068950"/>
            <a:ext cx="350519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single beam-induced quench at 3.5 TeV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… YET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4419600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magnet quench at 450 GeV – injection kicker flash-over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9" name="Oval 3"/>
          <p:cNvSpPr>
            <a:spLocks noChangeArrowheads="1"/>
          </p:cNvSpPr>
          <p:nvPr/>
        </p:nvSpPr>
        <p:spPr bwMode="auto">
          <a:xfrm>
            <a:off x="609600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0" name="Oval 4"/>
          <p:cNvSpPr>
            <a:spLocks noChangeArrowheads="1"/>
          </p:cNvSpPr>
          <p:nvPr/>
        </p:nvSpPr>
        <p:spPr bwMode="auto">
          <a:xfrm>
            <a:off x="531495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7518400" y="3197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3" name="Oval 7"/>
          <p:cNvSpPr>
            <a:spLocks noChangeArrowheads="1"/>
          </p:cNvSpPr>
          <p:nvPr/>
        </p:nvSpPr>
        <p:spPr bwMode="auto">
          <a:xfrm>
            <a:off x="7518400" y="31257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4" name="Text Box 8"/>
          <p:cNvSpPr txBox="1">
            <a:spLocks noChangeArrowheads="1"/>
          </p:cNvSpPr>
          <p:nvPr/>
        </p:nvSpPr>
        <p:spPr bwMode="auto">
          <a:xfrm>
            <a:off x="342900" y="2841625"/>
            <a:ext cx="7246938" cy="57308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5291" tIns="0" rIns="65291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1200" b="0">
              <a:solidFill>
                <a:srgbClr val="CC0000"/>
              </a:solidFill>
              <a:latin typeface="Arial" charset="0"/>
            </a:endParaRPr>
          </a:p>
          <a:p>
            <a:pPr algn="ctr"/>
            <a:r>
              <a:rPr lang="en-GB" sz="1600" b="0">
                <a:solidFill>
                  <a:srgbClr val="CC0000"/>
                </a:solidFill>
                <a:latin typeface="Arial" charset="0"/>
              </a:rPr>
              <a:t>Beam Interlock System</a:t>
            </a:r>
          </a:p>
          <a:p>
            <a:pPr algn="ctr">
              <a:lnSpc>
                <a:spcPct val="70000"/>
              </a:lnSpc>
            </a:pPr>
            <a:endParaRPr lang="en-GB" sz="1600" b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755145" name="Text Box 9"/>
          <p:cNvSpPr txBox="1">
            <a:spLocks noChangeArrowheads="1"/>
          </p:cNvSpPr>
          <p:nvPr/>
        </p:nvSpPr>
        <p:spPr bwMode="auto">
          <a:xfrm>
            <a:off x="8077200" y="2714625"/>
            <a:ext cx="987425" cy="828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Beam </a:t>
            </a:r>
          </a:p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Dumping System</a:t>
            </a:r>
            <a:r>
              <a:rPr lang="en-GB" sz="1400" b="0" dirty="0">
                <a:latin typeface="Arial" charset="0"/>
              </a:rPr>
              <a:t>  </a:t>
            </a:r>
          </a:p>
        </p:txBody>
      </p:sp>
      <p:sp>
        <p:nvSpPr>
          <p:cNvPr id="1755146" name="Text Box 10"/>
          <p:cNvSpPr txBox="1">
            <a:spLocks noChangeArrowheads="1"/>
          </p:cNvSpPr>
          <p:nvPr/>
        </p:nvSpPr>
        <p:spPr bwMode="auto">
          <a:xfrm>
            <a:off x="8126413" y="3635375"/>
            <a:ext cx="865187" cy="44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 dirty="0">
                <a:latin typeface="Arial" charset="0"/>
              </a:rPr>
              <a:t>Injection Interlock</a:t>
            </a:r>
          </a:p>
        </p:txBody>
      </p:sp>
      <p:sp>
        <p:nvSpPr>
          <p:cNvPr id="1755147" name="Text Box 11"/>
          <p:cNvSpPr txBox="1">
            <a:spLocks noChangeArrowheads="1"/>
          </p:cNvSpPr>
          <p:nvPr/>
        </p:nvSpPr>
        <p:spPr bwMode="auto">
          <a:xfrm>
            <a:off x="381000" y="3810000"/>
            <a:ext cx="1371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superconducting magnets</a:t>
            </a:r>
          </a:p>
        </p:txBody>
      </p:sp>
      <p:sp>
        <p:nvSpPr>
          <p:cNvPr id="1755148" name="Text Box 12"/>
          <p:cNvSpPr txBox="1">
            <a:spLocks noChangeArrowheads="1"/>
          </p:cNvSpPr>
          <p:nvPr/>
        </p:nvSpPr>
        <p:spPr bwMode="auto">
          <a:xfrm>
            <a:off x="1905000" y="3810000"/>
            <a:ext cx="15240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normal conducting magnets</a:t>
            </a:r>
          </a:p>
        </p:txBody>
      </p:sp>
      <p:sp>
        <p:nvSpPr>
          <p:cNvPr id="1755149" name="Text Box 13"/>
          <p:cNvSpPr txBox="1">
            <a:spLocks noChangeArrowheads="1"/>
          </p:cNvSpPr>
          <p:nvPr/>
        </p:nvSpPr>
        <p:spPr bwMode="auto">
          <a:xfrm>
            <a:off x="152400" y="5929313"/>
            <a:ext cx="1371600" cy="623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 protection system</a:t>
            </a:r>
          </a:p>
          <a:p>
            <a:pPr algn="ctr"/>
            <a:r>
              <a:rPr lang="en-GB" sz="1200" b="0">
                <a:latin typeface="Arial" charset="0"/>
              </a:rPr>
              <a:t>(20000 channels)</a:t>
            </a:r>
          </a:p>
        </p:txBody>
      </p:sp>
      <p:sp>
        <p:nvSpPr>
          <p:cNvPr id="1755150" name="Text Box 14"/>
          <p:cNvSpPr txBox="1">
            <a:spLocks noChangeArrowheads="1"/>
          </p:cNvSpPr>
          <p:nvPr/>
        </p:nvSpPr>
        <p:spPr bwMode="auto">
          <a:xfrm>
            <a:off x="1676400" y="5943600"/>
            <a:ext cx="827088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</a:t>
            </a:r>
          </a:p>
          <a:p>
            <a:pPr algn="ctr"/>
            <a:r>
              <a:rPr lang="en-GB" sz="1200" b="0">
                <a:latin typeface="Arial" charset="0"/>
              </a:rPr>
              <a:t>Converters</a:t>
            </a:r>
          </a:p>
          <a:p>
            <a:pPr algn="ctr"/>
            <a:r>
              <a:rPr lang="en-GB" sz="1200" b="0">
                <a:latin typeface="Arial" charset="0"/>
              </a:rPr>
              <a:t>~1600</a:t>
            </a:r>
          </a:p>
        </p:txBody>
      </p:sp>
      <p:sp>
        <p:nvSpPr>
          <p:cNvPr id="1755151" name="Text Box 15"/>
          <p:cNvSpPr txBox="1">
            <a:spLocks noChangeArrowheads="1"/>
          </p:cNvSpPr>
          <p:nvPr/>
        </p:nvSpPr>
        <p:spPr bwMode="auto">
          <a:xfrm>
            <a:off x="2590800" y="5943600"/>
            <a:ext cx="4191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AUG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2" name="Text Box 16"/>
          <p:cNvSpPr txBox="1">
            <a:spLocks noChangeArrowheads="1"/>
          </p:cNvSpPr>
          <p:nvPr/>
        </p:nvSpPr>
        <p:spPr bwMode="auto">
          <a:xfrm>
            <a:off x="3048000" y="5943600"/>
            <a:ext cx="365125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UPS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3" name="Text Box 17"/>
          <p:cNvSpPr txBox="1">
            <a:spLocks noChangeArrowheads="1"/>
          </p:cNvSpPr>
          <p:nvPr/>
        </p:nvSpPr>
        <p:spPr bwMode="auto">
          <a:xfrm>
            <a:off x="2689225" y="5029200"/>
            <a:ext cx="815975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Converters</a:t>
            </a:r>
          </a:p>
        </p:txBody>
      </p:sp>
      <p:cxnSp>
        <p:nvCxnSpPr>
          <p:cNvPr id="1755154" name="AutoShape 18"/>
          <p:cNvCxnSpPr>
            <a:cxnSpLocks noChangeShapeType="1"/>
            <a:stCxn id="1755149" idx="0"/>
            <a:endCxn id="1755163" idx="4"/>
          </p:cNvCxnSpPr>
          <p:nvPr/>
        </p:nvCxnSpPr>
        <p:spPr bwMode="auto">
          <a:xfrm rot="16200000">
            <a:off x="883443" y="5745957"/>
            <a:ext cx="138113" cy="228600"/>
          </a:xfrm>
          <a:prstGeom prst="bentConnector3">
            <a:avLst>
              <a:gd name="adj1" fmla="val 49426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5" name="AutoShape 19"/>
          <p:cNvCxnSpPr>
            <a:cxnSpLocks noChangeShapeType="1"/>
            <a:stCxn id="1755151" idx="0"/>
            <a:endCxn id="1755163" idx="6"/>
          </p:cNvCxnSpPr>
          <p:nvPr/>
        </p:nvCxnSpPr>
        <p:spPr bwMode="auto">
          <a:xfrm rot="5400000" flipH="1">
            <a:off x="1857375" y="5000625"/>
            <a:ext cx="190500" cy="169545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6" name="AutoShape 20"/>
          <p:cNvCxnSpPr>
            <a:cxnSpLocks noChangeShapeType="1"/>
            <a:stCxn id="1755152" idx="0"/>
            <a:endCxn id="1755163" idx="6"/>
          </p:cNvCxnSpPr>
          <p:nvPr/>
        </p:nvCxnSpPr>
        <p:spPr bwMode="auto">
          <a:xfrm rot="5400000" flipH="1">
            <a:off x="2072482" y="4785518"/>
            <a:ext cx="190500" cy="2125663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7" name="AutoShape 21"/>
          <p:cNvCxnSpPr>
            <a:cxnSpLocks noChangeShapeType="1"/>
            <a:stCxn id="1755150" idx="0"/>
            <a:endCxn id="1755163" idx="6"/>
          </p:cNvCxnSpPr>
          <p:nvPr/>
        </p:nvCxnSpPr>
        <p:spPr bwMode="auto">
          <a:xfrm rot="5400000" flipH="1">
            <a:off x="1502569" y="5355431"/>
            <a:ext cx="190500" cy="985838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58" name="Text Box 22"/>
          <p:cNvSpPr txBox="1">
            <a:spLocks noChangeArrowheads="1"/>
          </p:cNvSpPr>
          <p:nvPr/>
        </p:nvSpPr>
        <p:spPr bwMode="auto">
          <a:xfrm>
            <a:off x="1981200" y="5029200"/>
            <a:ext cx="652463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Magnets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59" name="AutoShape 23"/>
          <p:cNvCxnSpPr>
            <a:cxnSpLocks noChangeShapeType="1"/>
            <a:stCxn id="1755158" idx="0"/>
            <a:endCxn id="1755148" idx="2"/>
          </p:cNvCxnSpPr>
          <p:nvPr/>
        </p:nvCxnSpPr>
        <p:spPr bwMode="auto">
          <a:xfrm rot="16200000">
            <a:off x="2281238" y="4643437"/>
            <a:ext cx="41275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60" name="AutoShape 24"/>
          <p:cNvCxnSpPr>
            <a:cxnSpLocks noChangeShapeType="1"/>
            <a:stCxn id="1755153" idx="0"/>
            <a:endCxn id="1755148" idx="2"/>
          </p:cNvCxnSpPr>
          <p:nvPr/>
        </p:nvCxnSpPr>
        <p:spPr bwMode="auto">
          <a:xfrm rot="5400000" flipH="1">
            <a:off x="2675732" y="4607718"/>
            <a:ext cx="412750" cy="4302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1" name="Text Box 25"/>
          <p:cNvSpPr txBox="1">
            <a:spLocks noChangeArrowheads="1"/>
          </p:cNvSpPr>
          <p:nvPr/>
        </p:nvSpPr>
        <p:spPr bwMode="auto">
          <a:xfrm>
            <a:off x="3505200" y="3810000"/>
            <a:ext cx="92551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Fast Magnet Current</a:t>
            </a:r>
          </a:p>
          <a:p>
            <a:pPr algn="ctr"/>
            <a:r>
              <a:rPr lang="en-GB" sz="1200">
                <a:latin typeface="Arial" charset="0"/>
              </a:rPr>
              <a:t>change Monitor</a:t>
            </a:r>
          </a:p>
        </p:txBody>
      </p:sp>
      <p:sp>
        <p:nvSpPr>
          <p:cNvPr id="1755162" name="Text Box 26"/>
          <p:cNvSpPr txBox="1">
            <a:spLocks noChangeArrowheads="1"/>
          </p:cNvSpPr>
          <p:nvPr/>
        </p:nvSpPr>
        <p:spPr bwMode="auto">
          <a:xfrm>
            <a:off x="3505200" y="5943600"/>
            <a:ext cx="10668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Cryogenics</a:t>
            </a:r>
          </a:p>
          <a:p>
            <a:pPr algn="ctr"/>
            <a:r>
              <a:rPr lang="en-GB" sz="1200" b="0">
                <a:latin typeface="Arial" charset="0"/>
              </a:rPr>
              <a:t>some 10000 channels</a:t>
            </a:r>
          </a:p>
        </p:txBody>
      </p:sp>
      <p:sp>
        <p:nvSpPr>
          <p:cNvPr id="1755163" name="Oval 27"/>
          <p:cNvSpPr>
            <a:spLocks noChangeArrowheads="1"/>
          </p:cNvSpPr>
          <p:nvPr/>
        </p:nvSpPr>
        <p:spPr bwMode="auto">
          <a:xfrm>
            <a:off x="1028700" y="5715000"/>
            <a:ext cx="76200" cy="762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64" name="AutoShape 28"/>
          <p:cNvCxnSpPr>
            <a:cxnSpLocks noChangeShapeType="1"/>
            <a:stCxn id="1755163" idx="0"/>
            <a:endCxn id="1755147" idx="2"/>
          </p:cNvCxnSpPr>
          <p:nvPr/>
        </p:nvCxnSpPr>
        <p:spPr bwMode="auto">
          <a:xfrm rot="16200000">
            <a:off x="517525" y="5165725"/>
            <a:ext cx="1098550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5" name="Text Box 29"/>
          <p:cNvSpPr txBox="1">
            <a:spLocks noChangeArrowheads="1"/>
          </p:cNvSpPr>
          <p:nvPr/>
        </p:nvSpPr>
        <p:spPr bwMode="auto">
          <a:xfrm>
            <a:off x="501015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RF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r>
              <a:rPr lang="en-GB" sz="1200">
                <a:latin typeface="Arial" charset="0"/>
              </a:rPr>
              <a:t>(f_RF + P)</a:t>
            </a:r>
          </a:p>
        </p:txBody>
      </p:sp>
      <p:sp>
        <p:nvSpPr>
          <p:cNvPr id="1755166" name="Text Box 30"/>
          <p:cNvSpPr txBox="1">
            <a:spLocks noChangeArrowheads="1"/>
          </p:cNvSpPr>
          <p:nvPr/>
        </p:nvSpPr>
        <p:spPr bwMode="auto">
          <a:xfrm>
            <a:off x="2895600" y="1752600"/>
            <a:ext cx="7620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Vacuum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67" name="Text Box 31"/>
          <p:cNvSpPr txBox="1">
            <a:spLocks noChangeArrowheads="1"/>
          </p:cNvSpPr>
          <p:nvPr/>
        </p:nvSpPr>
        <p:spPr bwMode="auto">
          <a:xfrm>
            <a:off x="5105400" y="5257800"/>
            <a:ext cx="923925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Beam Loss</a:t>
            </a:r>
          </a:p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BCM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68" name="AutoShape 32"/>
          <p:cNvCxnSpPr>
            <a:cxnSpLocks noChangeShapeType="1"/>
            <a:stCxn id="1755167" idx="0"/>
            <a:endCxn id="1755173" idx="2"/>
          </p:cNvCxnSpPr>
          <p:nvPr/>
        </p:nvCxnSpPr>
        <p:spPr bwMode="auto">
          <a:xfrm rot="16200000">
            <a:off x="5339557" y="4844256"/>
            <a:ext cx="641350" cy="1857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9" name="Text Box 33"/>
          <p:cNvSpPr txBox="1">
            <a:spLocks noChangeArrowheads="1"/>
          </p:cNvSpPr>
          <p:nvPr/>
        </p:nvSpPr>
        <p:spPr bwMode="auto">
          <a:xfrm>
            <a:off x="6562725" y="1752600"/>
            <a:ext cx="881063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Collimation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0" name="Text Box 34"/>
          <p:cNvSpPr txBox="1">
            <a:spLocks noChangeArrowheads="1"/>
          </p:cNvSpPr>
          <p:nvPr/>
        </p:nvSpPr>
        <p:spPr bwMode="auto">
          <a:xfrm>
            <a:off x="6534150" y="990600"/>
            <a:ext cx="933450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Jaw Position</a:t>
            </a:r>
          </a:p>
          <a:p>
            <a:pPr algn="ctr"/>
            <a:r>
              <a:rPr lang="en-GB" sz="1200" b="0">
                <a:latin typeface="Arial" charset="0"/>
              </a:rPr>
              <a:t>Temperature</a:t>
            </a:r>
          </a:p>
        </p:txBody>
      </p:sp>
      <p:cxnSp>
        <p:nvCxnSpPr>
          <p:cNvPr id="1755171" name="AutoShape 35"/>
          <p:cNvCxnSpPr>
            <a:cxnSpLocks noChangeShapeType="1"/>
          </p:cNvCxnSpPr>
          <p:nvPr/>
        </p:nvCxnSpPr>
        <p:spPr bwMode="auto">
          <a:xfrm rot="16200000" flipH="1">
            <a:off x="6826250" y="1590675"/>
            <a:ext cx="320675" cy="3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72" name="Text Box 36"/>
          <p:cNvSpPr txBox="1">
            <a:spLocks noChangeArrowheads="1"/>
          </p:cNvSpPr>
          <p:nvPr/>
        </p:nvSpPr>
        <p:spPr bwMode="auto">
          <a:xfrm>
            <a:off x="3800475" y="1752600"/>
            <a:ext cx="107156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Screens and Mirrors</a:t>
            </a:r>
          </a:p>
          <a:p>
            <a:pPr algn="ctr"/>
            <a:r>
              <a:rPr lang="en-GB" sz="1200">
                <a:latin typeface="Arial" charset="0"/>
              </a:rPr>
              <a:t>beam observation</a:t>
            </a:r>
          </a:p>
        </p:txBody>
      </p:sp>
      <p:sp>
        <p:nvSpPr>
          <p:cNvPr id="1755173" name="Text Box 37"/>
          <p:cNvSpPr txBox="1">
            <a:spLocks noChangeArrowheads="1"/>
          </p:cNvSpPr>
          <p:nvPr/>
        </p:nvSpPr>
        <p:spPr bwMode="auto">
          <a:xfrm>
            <a:off x="5257800" y="3810000"/>
            <a:ext cx="990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LHC</a:t>
            </a:r>
          </a:p>
          <a:p>
            <a:pPr algn="ctr"/>
            <a:r>
              <a:rPr lang="en-GB" sz="1200">
                <a:latin typeface="Arial" charset="0"/>
              </a:rPr>
              <a:t>Experiments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4" name="Text Box 38"/>
          <p:cNvSpPr txBox="1">
            <a:spLocks noChangeArrowheads="1"/>
          </p:cNvSpPr>
          <p:nvPr/>
        </p:nvSpPr>
        <p:spPr bwMode="auto">
          <a:xfrm>
            <a:off x="4514850" y="3795713"/>
            <a:ext cx="66675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BPMs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5" name="Text Box 39"/>
          <p:cNvSpPr txBox="1">
            <a:spLocks noChangeArrowheads="1"/>
          </p:cNvSpPr>
          <p:nvPr/>
        </p:nvSpPr>
        <p:spPr bwMode="auto">
          <a:xfrm>
            <a:off x="6629400" y="3810000"/>
            <a:ext cx="8382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Beam loss monitors</a:t>
            </a:r>
          </a:p>
          <a:p>
            <a:pPr algn="ctr"/>
            <a:r>
              <a:rPr lang="en-GB" sz="1200">
                <a:latin typeface="Arial" charset="0"/>
              </a:rPr>
              <a:t>BLM</a:t>
            </a:r>
          </a:p>
        </p:txBody>
      </p:sp>
      <p:sp>
        <p:nvSpPr>
          <p:cNvPr id="1755176" name="Text Box 40"/>
          <p:cNvSpPr txBox="1">
            <a:spLocks noChangeArrowheads="1"/>
          </p:cNvSpPr>
          <p:nvPr/>
        </p:nvSpPr>
        <p:spPr bwMode="auto">
          <a:xfrm>
            <a:off x="8243888" y="1600200"/>
            <a:ext cx="646112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 smtClean="0">
                <a:latin typeface="Arial" charset="0"/>
              </a:rPr>
              <a:t>Special</a:t>
            </a:r>
            <a:br>
              <a:rPr lang="en-GB" sz="1200" dirty="0" smtClean="0">
                <a:latin typeface="Arial" charset="0"/>
              </a:rPr>
            </a:br>
            <a:r>
              <a:rPr lang="en-GB" sz="1200" dirty="0" smtClean="0">
                <a:latin typeface="Arial" charset="0"/>
              </a:rPr>
              <a:t>BLMs</a:t>
            </a:r>
            <a:endParaRPr lang="en-GB" sz="1200" dirty="0">
              <a:latin typeface="Arial" charset="0"/>
            </a:endParaRP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77" name="Text Box 41"/>
          <p:cNvSpPr txBox="1">
            <a:spLocks noChangeArrowheads="1"/>
          </p:cNvSpPr>
          <p:nvPr/>
        </p:nvSpPr>
        <p:spPr bwMode="auto">
          <a:xfrm>
            <a:off x="6210300" y="5257800"/>
            <a:ext cx="8763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aperture limits</a:t>
            </a:r>
          </a:p>
          <a:p>
            <a:pPr algn="ctr"/>
            <a:r>
              <a:rPr lang="en-GB" sz="1200" b="0">
                <a:latin typeface="Arial" charset="0"/>
              </a:rPr>
              <a:t>(some 100)</a:t>
            </a:r>
          </a:p>
        </p:txBody>
      </p:sp>
      <p:sp>
        <p:nvSpPr>
          <p:cNvPr id="1755178" name="Text Box 42"/>
          <p:cNvSpPr txBox="1">
            <a:spLocks noChangeArrowheads="1"/>
          </p:cNvSpPr>
          <p:nvPr/>
        </p:nvSpPr>
        <p:spPr bwMode="auto">
          <a:xfrm>
            <a:off x="7180263" y="5257800"/>
            <a:ext cx="668337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  in arcs</a:t>
            </a:r>
          </a:p>
          <a:p>
            <a:pPr algn="ctr"/>
            <a:r>
              <a:rPr lang="en-GB" sz="1200" b="0">
                <a:latin typeface="Arial" charset="0"/>
              </a:rPr>
              <a:t>(several 1000)</a:t>
            </a:r>
          </a:p>
        </p:txBody>
      </p:sp>
      <p:cxnSp>
        <p:nvCxnSpPr>
          <p:cNvPr id="1755179" name="AutoShape 43"/>
          <p:cNvCxnSpPr>
            <a:cxnSpLocks noChangeShapeType="1"/>
            <a:stCxn id="1755178" idx="0"/>
            <a:endCxn id="1755175" idx="2"/>
          </p:cNvCxnSpPr>
          <p:nvPr/>
        </p:nvCxnSpPr>
        <p:spPr bwMode="auto">
          <a:xfrm rot="5400000" flipH="1">
            <a:off x="6869907" y="4612481"/>
            <a:ext cx="823912" cy="466725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80" name="AutoShape 44"/>
          <p:cNvCxnSpPr>
            <a:cxnSpLocks noChangeShapeType="1"/>
            <a:stCxn id="1755177" idx="0"/>
            <a:endCxn id="1755175" idx="2"/>
          </p:cNvCxnSpPr>
          <p:nvPr/>
        </p:nvCxnSpPr>
        <p:spPr bwMode="auto">
          <a:xfrm rot="16200000">
            <a:off x="6436519" y="4645819"/>
            <a:ext cx="823912" cy="400050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1" name="Text Box 45"/>
          <p:cNvSpPr txBox="1">
            <a:spLocks noChangeArrowheads="1"/>
          </p:cNvSpPr>
          <p:nvPr/>
        </p:nvSpPr>
        <p:spPr bwMode="auto">
          <a:xfrm>
            <a:off x="7848600" y="4511675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Timing System </a:t>
            </a:r>
          </a:p>
          <a:p>
            <a:pPr algn="ctr"/>
            <a:r>
              <a:rPr lang="en-GB" sz="1200" b="0">
                <a:latin typeface="Arial" charset="0"/>
              </a:rPr>
              <a:t>(Post Mortem Trigger)</a:t>
            </a:r>
          </a:p>
        </p:txBody>
      </p:sp>
      <p:sp>
        <p:nvSpPr>
          <p:cNvPr id="1755182" name="Text Box 46"/>
          <p:cNvSpPr txBox="1">
            <a:spLocks noChangeArrowheads="1"/>
          </p:cNvSpPr>
          <p:nvPr/>
        </p:nvSpPr>
        <p:spPr bwMode="auto">
          <a:xfrm>
            <a:off x="2133600" y="1752600"/>
            <a:ext cx="6858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Operator Buttons</a:t>
            </a:r>
          </a:p>
          <a:p>
            <a:pPr algn="ctr"/>
            <a:r>
              <a:rPr lang="en-GB" sz="1200">
                <a:latin typeface="Arial" charset="0"/>
              </a:rPr>
              <a:t>CCC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3" name="Text Box 47"/>
          <p:cNvSpPr txBox="1">
            <a:spLocks noChangeArrowheads="1"/>
          </p:cNvSpPr>
          <p:nvPr/>
        </p:nvSpPr>
        <p:spPr bwMode="auto">
          <a:xfrm>
            <a:off x="3048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>
                <a:latin typeface="Arial" charset="0"/>
              </a:rPr>
              <a:t>Safe</a:t>
            </a:r>
          </a:p>
          <a:p>
            <a:pPr algn="ctr"/>
            <a:r>
              <a:rPr lang="en-GB" sz="1200" dirty="0">
                <a:latin typeface="Arial" charset="0"/>
              </a:rPr>
              <a:t>LHC</a:t>
            </a:r>
          </a:p>
          <a:p>
            <a:pPr algn="ctr"/>
            <a:r>
              <a:rPr lang="en-GB" sz="1200" dirty="0">
                <a:latin typeface="Arial" charset="0"/>
              </a:rPr>
              <a:t>Parameter</a:t>
            </a: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84" name="Text Box 48"/>
          <p:cNvSpPr txBox="1">
            <a:spLocks noChangeArrowheads="1"/>
          </p:cNvSpPr>
          <p:nvPr/>
        </p:nvSpPr>
        <p:spPr bwMode="auto">
          <a:xfrm>
            <a:off x="12192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Software</a:t>
            </a:r>
          </a:p>
          <a:p>
            <a:pPr algn="ctr"/>
            <a:r>
              <a:rPr lang="en-GB" sz="1200">
                <a:latin typeface="Arial" charset="0"/>
              </a:rPr>
              <a:t>Interlock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5" name="Text Box 49"/>
          <p:cNvSpPr txBox="1">
            <a:spLocks noChangeArrowheads="1"/>
          </p:cNvSpPr>
          <p:nvPr/>
        </p:nvSpPr>
        <p:spPr bwMode="auto">
          <a:xfrm rot="21600000">
            <a:off x="304800" y="990600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Safe Beam Parameter Distribution</a:t>
            </a:r>
          </a:p>
        </p:txBody>
      </p:sp>
      <p:sp>
        <p:nvSpPr>
          <p:cNvPr id="1755186" name="Text Box 50"/>
          <p:cNvSpPr txBox="1">
            <a:spLocks noChangeArrowheads="1"/>
          </p:cNvSpPr>
          <p:nvPr/>
        </p:nvSpPr>
        <p:spPr bwMode="auto">
          <a:xfrm>
            <a:off x="357188" y="2884488"/>
            <a:ext cx="404812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0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Safe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Beam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Flag</a:t>
            </a:r>
          </a:p>
        </p:txBody>
      </p:sp>
      <p:sp>
        <p:nvSpPr>
          <p:cNvPr id="1755187" name="Oval 51"/>
          <p:cNvSpPr>
            <a:spLocks noChangeArrowheads="1"/>
          </p:cNvSpPr>
          <p:nvPr/>
        </p:nvSpPr>
        <p:spPr bwMode="auto">
          <a:xfrm>
            <a:off x="2628900" y="3324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88" name="AutoShape 52"/>
          <p:cNvCxnSpPr>
            <a:cxnSpLocks noChangeShapeType="1"/>
            <a:stCxn id="1755148" idx="0"/>
            <a:endCxn id="1755187" idx="4"/>
          </p:cNvCxnSpPr>
          <p:nvPr/>
        </p:nvCxnSpPr>
        <p:spPr bwMode="auto">
          <a:xfrm rot="16200000">
            <a:off x="24622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9" name="Oval 53"/>
          <p:cNvSpPr>
            <a:spLocks noChangeArrowheads="1"/>
          </p:cNvSpPr>
          <p:nvPr/>
        </p:nvSpPr>
        <p:spPr bwMode="auto">
          <a:xfrm>
            <a:off x="3929063" y="33289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0" name="AutoShape 54"/>
          <p:cNvCxnSpPr>
            <a:cxnSpLocks noChangeShapeType="1"/>
            <a:stCxn id="1755161" idx="0"/>
            <a:endCxn id="1755189" idx="4"/>
          </p:cNvCxnSpPr>
          <p:nvPr/>
        </p:nvCxnSpPr>
        <p:spPr bwMode="auto">
          <a:xfrm rot="5400000" flipH="1">
            <a:off x="3765551" y="3606800"/>
            <a:ext cx="404812" cy="1587"/>
          </a:xfrm>
          <a:prstGeom prst="bentConnector3">
            <a:avLst>
              <a:gd name="adj1" fmla="val 49806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1" name="AutoShape 55"/>
          <p:cNvCxnSpPr>
            <a:cxnSpLocks noChangeShapeType="1"/>
            <a:stCxn id="1755165" idx="2"/>
            <a:endCxn id="1755140" idx="0"/>
          </p:cNvCxnSpPr>
          <p:nvPr/>
        </p:nvCxnSpPr>
        <p:spPr bwMode="auto">
          <a:xfrm rot="5400000">
            <a:off x="522287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2" name="Oval 56"/>
          <p:cNvSpPr>
            <a:spLocks noChangeArrowheads="1"/>
          </p:cNvSpPr>
          <p:nvPr/>
        </p:nvSpPr>
        <p:spPr bwMode="auto">
          <a:xfrm>
            <a:off x="1028700" y="33528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3" name="AutoShape 57"/>
          <p:cNvCxnSpPr>
            <a:cxnSpLocks noChangeShapeType="1"/>
            <a:stCxn id="1755147" idx="0"/>
            <a:endCxn id="1755192" idx="4"/>
          </p:cNvCxnSpPr>
          <p:nvPr/>
        </p:nvCxnSpPr>
        <p:spPr bwMode="auto">
          <a:xfrm rot="16200000">
            <a:off x="876300" y="3619500"/>
            <a:ext cx="3810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4" name="Oval 58"/>
          <p:cNvSpPr>
            <a:spLocks noChangeArrowheads="1"/>
          </p:cNvSpPr>
          <p:nvPr/>
        </p:nvSpPr>
        <p:spPr bwMode="auto">
          <a:xfrm>
            <a:off x="7515225" y="329565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5" name="Oval 59"/>
          <p:cNvSpPr>
            <a:spLocks noChangeArrowheads="1"/>
          </p:cNvSpPr>
          <p:nvPr/>
        </p:nvSpPr>
        <p:spPr bwMode="auto">
          <a:xfrm>
            <a:off x="5715000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6" name="Oval 60"/>
          <p:cNvSpPr>
            <a:spLocks noChangeArrowheads="1"/>
          </p:cNvSpPr>
          <p:nvPr/>
        </p:nvSpPr>
        <p:spPr bwMode="auto">
          <a:xfrm>
            <a:off x="4810125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7" name="Oval 61"/>
          <p:cNvSpPr>
            <a:spLocks noChangeArrowheads="1"/>
          </p:cNvSpPr>
          <p:nvPr/>
        </p:nvSpPr>
        <p:spPr bwMode="auto">
          <a:xfrm>
            <a:off x="7013575" y="33147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8" name="AutoShape 62"/>
          <p:cNvCxnSpPr>
            <a:cxnSpLocks noChangeShapeType="1"/>
            <a:stCxn id="1755175" idx="0"/>
            <a:endCxn id="1755197" idx="4"/>
          </p:cNvCxnSpPr>
          <p:nvPr/>
        </p:nvCxnSpPr>
        <p:spPr bwMode="auto">
          <a:xfrm rot="16200000">
            <a:off x="6840538" y="3598862"/>
            <a:ext cx="419100" cy="317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9" name="AutoShape 63"/>
          <p:cNvCxnSpPr>
            <a:cxnSpLocks noChangeShapeType="1"/>
            <a:stCxn id="1755176" idx="2"/>
            <a:endCxn id="1755145" idx="0"/>
          </p:cNvCxnSpPr>
          <p:nvPr/>
        </p:nvCxnSpPr>
        <p:spPr bwMode="auto">
          <a:xfrm rot="16200000" flipH="1">
            <a:off x="8331201" y="2460625"/>
            <a:ext cx="476250" cy="3175"/>
          </a:xfrm>
          <a:prstGeom prst="bentConnector3">
            <a:avLst>
              <a:gd name="adj1" fmla="val 51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0" name="AutoShape 64"/>
          <p:cNvCxnSpPr>
            <a:cxnSpLocks noChangeShapeType="1"/>
            <a:stCxn id="1755173" idx="0"/>
            <a:endCxn id="1755195" idx="4"/>
          </p:cNvCxnSpPr>
          <p:nvPr/>
        </p:nvCxnSpPr>
        <p:spPr bwMode="auto">
          <a:xfrm rot="16200000">
            <a:off x="55483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1" name="AutoShape 65"/>
          <p:cNvCxnSpPr>
            <a:cxnSpLocks noChangeShapeType="1"/>
            <a:stCxn id="1755174" idx="0"/>
            <a:endCxn id="1755196" idx="4"/>
          </p:cNvCxnSpPr>
          <p:nvPr/>
        </p:nvCxnSpPr>
        <p:spPr bwMode="auto">
          <a:xfrm rot="16200000">
            <a:off x="4650581" y="3598069"/>
            <a:ext cx="3952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02" name="Oval 66"/>
          <p:cNvSpPr>
            <a:spLocks noChangeArrowheads="1"/>
          </p:cNvSpPr>
          <p:nvPr/>
        </p:nvSpPr>
        <p:spPr bwMode="auto">
          <a:xfrm>
            <a:off x="2438400" y="2852738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3" name="Oval 67"/>
          <p:cNvSpPr>
            <a:spLocks noChangeArrowheads="1"/>
          </p:cNvSpPr>
          <p:nvPr/>
        </p:nvSpPr>
        <p:spPr bwMode="auto">
          <a:xfrm>
            <a:off x="3238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5" name="Oval 69"/>
          <p:cNvSpPr>
            <a:spLocks noChangeArrowheads="1"/>
          </p:cNvSpPr>
          <p:nvPr/>
        </p:nvSpPr>
        <p:spPr bwMode="auto">
          <a:xfrm>
            <a:off x="16002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6" name="Oval 70"/>
          <p:cNvSpPr>
            <a:spLocks noChangeArrowheads="1"/>
          </p:cNvSpPr>
          <p:nvPr/>
        </p:nvSpPr>
        <p:spPr bwMode="auto">
          <a:xfrm>
            <a:off x="696595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08" name="AutoShape 72"/>
          <p:cNvCxnSpPr>
            <a:cxnSpLocks noChangeShapeType="1"/>
            <a:stCxn id="1755184" idx="2"/>
            <a:endCxn id="1755205" idx="0"/>
          </p:cNvCxnSpPr>
          <p:nvPr/>
        </p:nvCxnSpPr>
        <p:spPr bwMode="auto">
          <a:xfrm rot="5400000">
            <a:off x="14938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9" name="AutoShape 73"/>
          <p:cNvCxnSpPr>
            <a:cxnSpLocks noChangeShapeType="1"/>
            <a:stCxn id="1755172" idx="2"/>
            <a:endCxn id="1755211" idx="0"/>
          </p:cNvCxnSpPr>
          <p:nvPr/>
        </p:nvCxnSpPr>
        <p:spPr bwMode="auto">
          <a:xfrm rot="16200000" flipH="1">
            <a:off x="4191000" y="2705100"/>
            <a:ext cx="298450" cy="63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0" name="AutoShape 74"/>
          <p:cNvCxnSpPr>
            <a:cxnSpLocks noChangeShapeType="1"/>
            <a:stCxn id="1755169" idx="2"/>
            <a:endCxn id="1755206" idx="0"/>
          </p:cNvCxnSpPr>
          <p:nvPr/>
        </p:nvCxnSpPr>
        <p:spPr bwMode="auto">
          <a:xfrm rot="5400000">
            <a:off x="685720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1" name="Oval 75"/>
          <p:cNvSpPr>
            <a:spLocks noChangeArrowheads="1"/>
          </p:cNvSpPr>
          <p:nvPr/>
        </p:nvSpPr>
        <p:spPr bwMode="auto">
          <a:xfrm>
            <a:off x="43053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2" name="AutoShape 76"/>
          <p:cNvCxnSpPr>
            <a:cxnSpLocks noChangeShapeType="1"/>
            <a:stCxn id="1755166" idx="2"/>
            <a:endCxn id="1755203" idx="0"/>
          </p:cNvCxnSpPr>
          <p:nvPr/>
        </p:nvCxnSpPr>
        <p:spPr bwMode="auto">
          <a:xfrm rot="5400000">
            <a:off x="31321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3" name="AutoShape 77"/>
          <p:cNvCxnSpPr>
            <a:cxnSpLocks noChangeShapeType="1"/>
            <a:stCxn id="1755182" idx="2"/>
            <a:endCxn id="1755202" idx="0"/>
          </p:cNvCxnSpPr>
          <p:nvPr/>
        </p:nvCxnSpPr>
        <p:spPr bwMode="auto">
          <a:xfrm rot="5400000">
            <a:off x="232965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4" name="Oval 78"/>
          <p:cNvSpPr>
            <a:spLocks noChangeArrowheads="1"/>
          </p:cNvSpPr>
          <p:nvPr/>
        </p:nvSpPr>
        <p:spPr bwMode="auto">
          <a:xfrm>
            <a:off x="1714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5" name="AutoShape 79"/>
          <p:cNvCxnSpPr>
            <a:cxnSpLocks noChangeShapeType="1"/>
            <a:stCxn id="1755221" idx="6"/>
            <a:endCxn id="1755146" idx="1"/>
          </p:cNvCxnSpPr>
          <p:nvPr/>
        </p:nvCxnSpPr>
        <p:spPr bwMode="auto">
          <a:xfrm>
            <a:off x="7591425" y="3216275"/>
            <a:ext cx="534988" cy="639763"/>
          </a:xfrm>
          <a:prstGeom prst="bentConnector3">
            <a:avLst>
              <a:gd name="adj1" fmla="val 49852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6" name="AutoShape 80"/>
          <p:cNvCxnSpPr>
            <a:cxnSpLocks noChangeShapeType="1"/>
            <a:stCxn id="1755194" idx="6"/>
            <a:endCxn id="1755181" idx="1"/>
          </p:cNvCxnSpPr>
          <p:nvPr/>
        </p:nvCxnSpPr>
        <p:spPr bwMode="auto">
          <a:xfrm>
            <a:off x="7591425" y="3333750"/>
            <a:ext cx="257175" cy="14906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7" name="Oval 81"/>
          <p:cNvSpPr>
            <a:spLocks noChangeArrowheads="1"/>
          </p:cNvSpPr>
          <p:nvPr/>
        </p:nvSpPr>
        <p:spPr bwMode="auto">
          <a:xfrm>
            <a:off x="6858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8" name="AutoShape 82"/>
          <p:cNvCxnSpPr>
            <a:cxnSpLocks noChangeShapeType="1"/>
            <a:stCxn id="1755183" idx="2"/>
            <a:endCxn id="1755217" idx="0"/>
          </p:cNvCxnSpPr>
          <p:nvPr/>
        </p:nvCxnSpPr>
        <p:spPr bwMode="auto">
          <a:xfrm rot="5400000">
            <a:off x="574675" y="2708275"/>
            <a:ext cx="2984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9" name="Oval 83"/>
          <p:cNvSpPr>
            <a:spLocks noChangeArrowheads="1"/>
          </p:cNvSpPr>
          <p:nvPr/>
        </p:nvSpPr>
        <p:spPr bwMode="auto">
          <a:xfrm>
            <a:off x="739140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0" name="AutoShape 84"/>
          <p:cNvCxnSpPr>
            <a:cxnSpLocks noChangeShapeType="1"/>
            <a:stCxn id="1755144" idx="3"/>
            <a:endCxn id="1755145" idx="1"/>
          </p:cNvCxnSpPr>
          <p:nvPr/>
        </p:nvCxnSpPr>
        <p:spPr bwMode="auto">
          <a:xfrm>
            <a:off x="7604125" y="3128963"/>
            <a:ext cx="458788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1" name="Oval 85"/>
          <p:cNvSpPr>
            <a:spLocks noChangeArrowheads="1"/>
          </p:cNvSpPr>
          <p:nvPr/>
        </p:nvSpPr>
        <p:spPr bwMode="auto">
          <a:xfrm>
            <a:off x="7515225" y="31781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2" name="AutoShape 86"/>
          <p:cNvCxnSpPr>
            <a:cxnSpLocks noChangeShapeType="1"/>
            <a:stCxn id="1755223" idx="2"/>
            <a:endCxn id="1755219" idx="0"/>
          </p:cNvCxnSpPr>
          <p:nvPr/>
        </p:nvCxnSpPr>
        <p:spPr bwMode="auto">
          <a:xfrm rot="10800000">
            <a:off x="7429500" y="2852738"/>
            <a:ext cx="647700" cy="42862"/>
          </a:xfrm>
          <a:prstGeom prst="bentConnector4">
            <a:avLst>
              <a:gd name="adj1" fmla="val 47060"/>
              <a:gd name="adj2" fmla="val 633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3" name="Oval 87"/>
          <p:cNvSpPr>
            <a:spLocks noChangeArrowheads="1"/>
          </p:cNvSpPr>
          <p:nvPr/>
        </p:nvSpPr>
        <p:spPr bwMode="auto">
          <a:xfrm>
            <a:off x="8077200" y="28575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4" name="AutoShape 88"/>
          <p:cNvCxnSpPr>
            <a:cxnSpLocks noChangeShapeType="1"/>
            <a:stCxn id="1755185" idx="1"/>
            <a:endCxn id="1755144" idx="1"/>
          </p:cNvCxnSpPr>
          <p:nvPr/>
        </p:nvCxnSpPr>
        <p:spPr bwMode="auto">
          <a:xfrm rot="10800000" flipH="1" flipV="1">
            <a:off x="304800" y="1301750"/>
            <a:ext cx="23813" cy="1827213"/>
          </a:xfrm>
          <a:prstGeom prst="bentConnector3">
            <a:avLst>
              <a:gd name="adj1" fmla="val -9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25" name="AutoShape 89"/>
          <p:cNvCxnSpPr>
            <a:cxnSpLocks noChangeShapeType="1"/>
            <a:stCxn id="1755162" idx="0"/>
            <a:endCxn id="1755163" idx="6"/>
          </p:cNvCxnSpPr>
          <p:nvPr/>
        </p:nvCxnSpPr>
        <p:spPr bwMode="auto">
          <a:xfrm rot="5400000" flipH="1">
            <a:off x="2476500" y="4381500"/>
            <a:ext cx="190500" cy="293370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6" name="Text Box 90"/>
          <p:cNvSpPr txBox="1">
            <a:spLocks noChangeArrowheads="1"/>
          </p:cNvSpPr>
          <p:nvPr/>
        </p:nvSpPr>
        <p:spPr bwMode="auto">
          <a:xfrm>
            <a:off x="579120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Access 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cxnSp>
        <p:nvCxnSpPr>
          <p:cNvPr id="1755227" name="AutoShape 91"/>
          <p:cNvCxnSpPr>
            <a:cxnSpLocks noChangeShapeType="1"/>
            <a:stCxn id="1755226" idx="2"/>
            <a:endCxn id="1755139" idx="0"/>
          </p:cNvCxnSpPr>
          <p:nvPr/>
        </p:nvCxnSpPr>
        <p:spPr bwMode="auto">
          <a:xfrm rot="5400000">
            <a:off x="600392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9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Interlock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Dump System (LBDS)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Expected </a:t>
            </a:r>
            <a:r>
              <a:rPr lang="en-US" dirty="0"/>
              <a:t>about two </a:t>
            </a:r>
            <a:r>
              <a:rPr lang="en-US" dirty="0" smtClean="0"/>
              <a:t>asynchronous </a:t>
            </a:r>
            <a:r>
              <a:rPr lang="en-US" dirty="0"/>
              <a:t>dumps per year – </a:t>
            </a:r>
            <a:r>
              <a:rPr lang="en-US" dirty="0" smtClean="0"/>
              <a:t>one </a:t>
            </a:r>
            <a:r>
              <a:rPr lang="en-US" dirty="0"/>
              <a:t>to date with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066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Absolutely critical. Rigorous and extensive </a:t>
            </a:r>
            <a:r>
              <a:rPr lang="en-US" sz="3200" dirty="0">
                <a:solidFill>
                  <a:srgbClr val="FF0000"/>
                </a:solidFill>
              </a:rPr>
              <a:t>program of commissioning and tests with </a:t>
            </a:r>
            <a:r>
              <a:rPr lang="en-US" sz="3200" dirty="0" smtClean="0">
                <a:solidFill>
                  <a:srgbClr val="FF0000"/>
                </a:solidFill>
              </a:rPr>
              <a:t>beam.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3657600"/>
            <a:ext cx="5334000" cy="2895600"/>
            <a:chOff x="179390" y="4365130"/>
            <a:chExt cx="4311650" cy="2257425"/>
          </a:xfrm>
          <a:solidFill>
            <a:schemeClr val="bg1"/>
          </a:solidFill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390" y="4365130"/>
              <a:ext cx="4311650" cy="2257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755470" y="4509150"/>
              <a:ext cx="1882775" cy="284162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IR6 H Beam2, extracted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657600"/>
            <a:ext cx="2819400" cy="297352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6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Collimation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/>
          </a:p>
        </p:txBody>
      </p:sp>
      <p:grpSp>
        <p:nvGrpSpPr>
          <p:cNvPr id="43014" name="Group 3"/>
          <p:cNvGrpSpPr>
            <a:grpSpLocks/>
          </p:cNvGrpSpPr>
          <p:nvPr/>
        </p:nvGrpSpPr>
        <p:grpSpPr bwMode="auto">
          <a:xfrm>
            <a:off x="16164" y="1295400"/>
            <a:ext cx="4019550" cy="4489450"/>
            <a:chOff x="2" y="525"/>
            <a:chExt cx="3607" cy="3893"/>
          </a:xfrm>
        </p:grpSpPr>
        <p:grpSp>
          <p:nvGrpSpPr>
            <p:cNvPr id="43017" name="Group 4"/>
            <p:cNvGrpSpPr>
              <a:grpSpLocks/>
            </p:cNvGrpSpPr>
            <p:nvPr/>
          </p:nvGrpSpPr>
          <p:grpSpPr bwMode="auto">
            <a:xfrm>
              <a:off x="2" y="525"/>
              <a:ext cx="3607" cy="3893"/>
              <a:chOff x="1097" y="525"/>
              <a:chExt cx="3607" cy="3893"/>
            </a:xfrm>
          </p:grpSpPr>
          <p:pic>
            <p:nvPicPr>
              <p:cNvPr id="43020" name="Picture 5" descr="CIMG04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" y="576"/>
                <a:ext cx="3607" cy="3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 flipH="1" flipV="1">
                <a:off x="2876" y="525"/>
                <a:ext cx="16" cy="125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 flipV="1">
                <a:off x="2906" y="2589"/>
                <a:ext cx="16" cy="1584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2127" y="4123"/>
                <a:ext cx="1503" cy="29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charset="0"/>
                  </a:rPr>
                  <a:t>beam</a:t>
                </a:r>
              </a:p>
            </p:txBody>
          </p:sp>
        </p:grp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72" y="606"/>
              <a:ext cx="1033" cy="1181"/>
            </a:xfrm>
            <a:prstGeom prst="line">
              <a:avLst/>
            </a:prstGeom>
            <a:noFill/>
            <a:ln w="28575">
              <a:solidFill>
                <a:srgbClr val="99FF33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5" y="886"/>
              <a:ext cx="798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99FF33"/>
                  </a:solidFill>
                  <a:latin typeface="Comic Sans MS" pitchFamily="66" charset="0"/>
                  <a:ea typeface="+mn-ea"/>
                  <a:cs typeface="ＭＳ Ｐゴシック" charset="-128"/>
                </a:rPr>
                <a:t>1.2 m</a:t>
              </a:r>
            </a:p>
          </p:txBody>
        </p:sp>
      </p:grp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685800" y="952500"/>
            <a:ext cx="8267700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>	</a:t>
            </a: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4724400" y="1371600"/>
            <a:ext cx="3949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1000"/>
              </a:spcBef>
              <a:tabLst>
                <a:tab pos="569913" algn="l"/>
                <a:tab pos="1219200" algn="l"/>
                <a:tab pos="4075113" algn="l"/>
                <a:tab pos="569913" algn="l"/>
                <a:tab pos="1219200" algn="l"/>
                <a:tab pos="3949700" algn="l"/>
              </a:tabLst>
            </a:pPr>
            <a:r>
              <a:rPr lang="en-US" sz="21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Two warm cleaning insertions</a:t>
            </a:r>
            <a:r>
              <a:rPr lang="en-US" sz="2100" b="1" dirty="0">
                <a:solidFill>
                  <a:schemeClr val="tx1"/>
                </a:solidFill>
                <a:latin typeface="Helvetica" charset="0"/>
                <a:ea typeface="ヒラギノ角ゴ Pro W6" charset="0"/>
                <a:cs typeface="ヒラギノ角ゴ Pro W6" charset="0"/>
                <a:sym typeface="Helvetica" charset="0"/>
              </a:rPr>
              <a:t/>
            </a:r>
            <a:br>
              <a:rPr lang="en-US" sz="2100" b="1" dirty="0">
                <a:solidFill>
                  <a:schemeClr val="tx1"/>
                </a:solidFill>
                <a:latin typeface="Helvetica" charset="0"/>
                <a:ea typeface="ヒラギノ角ゴ Pro W6" charset="0"/>
                <a:cs typeface="ヒラギノ角ゴ Pro W6" charset="0"/>
                <a:sym typeface="Helvetica" charset="0"/>
              </a:rPr>
            </a:br>
            <a: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IR3: Momentum cleaning</a:t>
            </a:r>
            <a:b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1 primary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4 secondary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4 shower abs.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IR7: </a:t>
            </a:r>
            <a:r>
              <a:rPr lang="en-US" sz="1900" b="1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Betatron</a:t>
            </a:r>
            <a: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cleaning</a:t>
            </a:r>
            <a:b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3 primary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11 secondary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5 shower abs.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endParaRPr lang="en-US" sz="1800" b="1" dirty="0">
              <a:solidFill>
                <a:schemeClr val="tx1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>
              <a:spcBef>
                <a:spcPts val="1000"/>
              </a:spcBef>
              <a:tabLst>
                <a:tab pos="569913" algn="l"/>
                <a:tab pos="1219200" algn="l"/>
                <a:tab pos="4075113" algn="l"/>
                <a:tab pos="569913" algn="l"/>
                <a:tab pos="1219200" algn="l"/>
                <a:tab pos="3949700" algn="l"/>
              </a:tabLst>
            </a:pPr>
            <a:r>
              <a:rPr lang="en-US" sz="21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Local IP cleaning: 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8 tertiary coll.</a:t>
            </a:r>
          </a:p>
        </p:txBody>
      </p:sp>
      <p:sp>
        <p:nvSpPr>
          <p:cNvPr id="23" name="Rectangle 5"/>
          <p:cNvSpPr>
            <a:spLocks/>
          </p:cNvSpPr>
          <p:nvPr/>
        </p:nvSpPr>
        <p:spPr bwMode="auto">
          <a:xfrm>
            <a:off x="4419600" y="4572000"/>
            <a:ext cx="4572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/>
            <a:r>
              <a:rPr lang="en-US" sz="27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Total = 108 </a:t>
            </a:r>
            <a:r>
              <a:rPr lang="en-US" sz="27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collimators</a:t>
            </a:r>
            <a:endParaRPr lang="en-US" sz="23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9688" algn="l"/>
            <a:r>
              <a:rPr lang="en-US" sz="23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About 500 degrees of freedom.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8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868362"/>
          </a:xfrm>
        </p:spPr>
        <p:txBody>
          <a:bodyPr/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4495800"/>
            <a:ext cx="8229600" cy="2057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Triplet aperture must be protected by tertiary collimators (TCTs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TCTs </a:t>
            </a:r>
            <a:r>
              <a:rPr lang="en-US" dirty="0"/>
              <a:t>must be shadowed by dump </a:t>
            </a:r>
            <a:r>
              <a:rPr lang="en-US" dirty="0" smtClean="0"/>
              <a:t>protection </a:t>
            </a:r>
            <a:r>
              <a:rPr lang="en-US" dirty="0" smtClean="0">
                <a:solidFill>
                  <a:srgbClr val="FF0000"/>
                </a:solidFill>
              </a:rPr>
              <a:t>(not robust)</a:t>
            </a:r>
          </a:p>
          <a:p>
            <a:r>
              <a:rPr lang="en-US" dirty="0" smtClean="0"/>
              <a:t>Dump </a:t>
            </a:r>
            <a:r>
              <a:rPr lang="en-US" dirty="0"/>
              <a:t>protection must be outside primary and secondary </a:t>
            </a:r>
            <a:r>
              <a:rPr lang="en-US" dirty="0" smtClean="0"/>
              <a:t>collimators</a:t>
            </a:r>
          </a:p>
          <a:p>
            <a:r>
              <a:rPr lang="en-US" dirty="0" smtClean="0"/>
              <a:t> </a:t>
            </a:r>
            <a:r>
              <a:rPr lang="en-US" dirty="0"/>
              <a:t>Hierarchy must be satisfied even if orbit and optics drift after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margins needed </a:t>
            </a:r>
            <a:r>
              <a:rPr lang="en-US" dirty="0"/>
              <a:t>between collimators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914400"/>
            <a:ext cx="9144000" cy="3310759"/>
          </a:xfrm>
          <a:prstGeom prst="rect">
            <a:avLst/>
          </a:prstGeom>
        </p:spPr>
      </p:pic>
      <p:pic>
        <p:nvPicPr>
          <p:cNvPr id="9" name="Picture 8" descr="Click for original imag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b="26432"/>
          <a:stretch>
            <a:fillRect/>
          </a:stretch>
        </p:blipFill>
        <p:spPr bwMode="auto">
          <a:xfrm rot="10800000">
            <a:off x="0" y="0"/>
            <a:ext cx="192193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6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Collimation cleaning at 3.5 TeV </a:t>
            </a:r>
          </a:p>
        </p:txBody>
      </p:sp>
      <p:sp>
        <p:nvSpPr>
          <p:cNvPr id="43010" name="Rectangle 2"/>
          <p:cNvSpPr>
            <a:spLocks/>
          </p:cNvSpPr>
          <p:nvPr/>
        </p:nvSpPr>
        <p:spPr bwMode="auto">
          <a:xfrm>
            <a:off x="18976" y="1062633"/>
            <a:ext cx="1107281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422"/>
              </a:spcBef>
              <a:tabLst>
                <a:tab pos="697607" algn="l"/>
                <a:tab pos="2722342" algn="l"/>
              </a:tabLst>
            </a:pPr>
            <a:r>
              <a:rPr lang="en-US" sz="1300" i="1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Generate higher loss rates: beam across the 3rd order resonance.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19" y="794742"/>
            <a:ext cx="6950646" cy="56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/>
          </p:cNvSpPr>
          <p:nvPr/>
        </p:nvSpPr>
        <p:spPr bwMode="auto">
          <a:xfrm>
            <a:off x="6313289" y="1594619"/>
            <a:ext cx="7908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Betatron</a:t>
            </a: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2509243" y="2853705"/>
            <a:ext cx="13784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Off-momentum</a:t>
            </a: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5265167" y="3050158"/>
            <a:ext cx="5449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Dump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1827238" y="3532361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4095378" y="4023494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7" name="Rectangle 9"/>
          <p:cNvSpPr>
            <a:spLocks/>
          </p:cNvSpPr>
          <p:nvPr/>
        </p:nvSpPr>
        <p:spPr bwMode="auto">
          <a:xfrm>
            <a:off x="6595691" y="3291260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8" name="Rectangle 10"/>
          <p:cNvSpPr>
            <a:spLocks/>
          </p:cNvSpPr>
          <p:nvPr/>
        </p:nvSpPr>
        <p:spPr bwMode="auto">
          <a:xfrm>
            <a:off x="7283277" y="4023494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1745754" y="1705570"/>
            <a:ext cx="86059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0" name="Rectangle 12"/>
          <p:cNvSpPr>
            <a:spLocks/>
          </p:cNvSpPr>
          <p:nvPr/>
        </p:nvSpPr>
        <p:spPr bwMode="auto">
          <a:xfrm>
            <a:off x="1732360" y="1416025"/>
            <a:ext cx="6843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solidFill>
                  <a:srgbClr val="0022F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Beam 1</a:t>
            </a:r>
          </a:p>
        </p:txBody>
      </p:sp>
      <p:sp>
        <p:nvSpPr>
          <p:cNvPr id="43021" name="Rectangle 13"/>
          <p:cNvSpPr>
            <a:spLocks/>
          </p:cNvSpPr>
          <p:nvPr/>
        </p:nvSpPr>
        <p:spPr bwMode="auto">
          <a:xfrm>
            <a:off x="26790" y="5247918"/>
            <a:ext cx="1030587" cy="8002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i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Legend:</a:t>
            </a:r>
            <a:endParaRPr lang="en-US" sz="1300" b="1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/>
            <a:r>
              <a:rPr lang="en-US" sz="13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Collimators</a:t>
            </a:r>
          </a:p>
          <a:p>
            <a:pPr algn="l"/>
            <a:r>
              <a:rPr lang="en-US" sz="1300" b="1">
                <a:solidFill>
                  <a:srgbClr val="0022F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Cold losses</a:t>
            </a:r>
            <a:endParaRPr lang="en-US" sz="1300" b="1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/>
            <a:r>
              <a:rPr lang="en-US" sz="1300" b="1">
                <a:solidFill>
                  <a:srgbClr val="DD201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Warm losses</a:t>
            </a:r>
          </a:p>
        </p:txBody>
      </p:sp>
      <p:sp>
        <p:nvSpPr>
          <p:cNvPr id="43022" name="AutoShape 14"/>
          <p:cNvSpPr>
            <a:spLocks/>
          </p:cNvSpPr>
          <p:nvPr/>
        </p:nvSpPr>
        <p:spPr bwMode="auto">
          <a:xfrm rot="5400000">
            <a:off x="6657082" y="2656582"/>
            <a:ext cx="3536156" cy="419695"/>
          </a:xfrm>
          <a:prstGeom prst="rightArrow">
            <a:avLst>
              <a:gd name="adj1" fmla="val 32000"/>
              <a:gd name="adj2" fmla="val 93617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7892728" y="4634508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H="1">
            <a:off x="7892728" y="1107281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>
            <a:off x="7892728" y="5339953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6" name="AutoShape 18"/>
          <p:cNvSpPr>
            <a:spLocks/>
          </p:cNvSpPr>
          <p:nvPr/>
        </p:nvSpPr>
        <p:spPr bwMode="auto">
          <a:xfrm rot="5400000">
            <a:off x="8099227" y="4777383"/>
            <a:ext cx="651867" cy="419695"/>
          </a:xfrm>
          <a:prstGeom prst="rightArrow">
            <a:avLst>
              <a:gd name="adj1" fmla="val 32000"/>
              <a:gd name="adj2" fmla="val 93623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7" name="Rectangle 19"/>
          <p:cNvSpPr>
            <a:spLocks/>
          </p:cNvSpPr>
          <p:nvPr/>
        </p:nvSpPr>
        <p:spPr bwMode="auto">
          <a:xfrm>
            <a:off x="7983141" y="2777043"/>
            <a:ext cx="8344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0.00001</a:t>
            </a:r>
          </a:p>
        </p:txBody>
      </p:sp>
      <p:sp>
        <p:nvSpPr>
          <p:cNvPr id="43028" name="Rectangle 20"/>
          <p:cNvSpPr>
            <a:spLocks/>
          </p:cNvSpPr>
          <p:nvPr/>
        </p:nvSpPr>
        <p:spPr bwMode="auto">
          <a:xfrm>
            <a:off x="8009930" y="5344418"/>
            <a:ext cx="1062633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0.000001</a:t>
            </a:r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 flipH="1">
            <a:off x="5822156" y="3732609"/>
            <a:ext cx="1058168" cy="0"/>
          </a:xfrm>
          <a:prstGeom prst="line">
            <a:avLst/>
          </a:prstGeom>
          <a:noFill/>
          <a:ln w="508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30" name="Rectangle 22"/>
          <p:cNvSpPr>
            <a:spLocks/>
          </p:cNvSpPr>
          <p:nvPr/>
        </p:nvSpPr>
        <p:spPr bwMode="auto">
          <a:xfrm>
            <a:off x="2514600" y="6096000"/>
            <a:ext cx="4572000" cy="717947"/>
          </a:xfrm>
          <a:prstGeom prst="rect">
            <a:avLst/>
          </a:prstGeom>
          <a:solidFill>
            <a:srgbClr val="CCCBF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Outstanding performance:</a:t>
            </a:r>
            <a:b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No beam-induced quenches in 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2010/2011</a:t>
            </a:r>
            <a:endParaRPr lang="en-US" dirty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0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2010: beam parameters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150966"/>
              </p:ext>
            </p:extLst>
          </p:nvPr>
        </p:nvGraphicFramePr>
        <p:xfrm>
          <a:off x="533400" y="1371600"/>
          <a:ext cx="7921101" cy="485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367"/>
                <a:gridCol w="2640367"/>
                <a:gridCol w="2640367"/>
              </a:tblGrid>
              <a:tr h="33457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Nominal</a:t>
                      </a:r>
                      <a:endParaRPr lang="en-US" sz="2400" dirty="0"/>
                    </a:p>
                  </a:txBody>
                  <a:tcPr/>
                </a:tc>
              </a:tr>
              <a:tr h="41778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Energy [TeV]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 </a:t>
                      </a:r>
                      <a:endParaRPr lang="en-US" sz="2400" dirty="0"/>
                    </a:p>
                  </a:txBody>
                  <a:tcPr anchor="ctr"/>
                </a:tc>
              </a:tr>
              <a:tr h="50358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beta* [m]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3.5, 3.5, 3.5, 3.5</a:t>
                      </a:r>
                      <a:r>
                        <a:rPr lang="en-US" sz="2400" dirty="0" smtClean="0"/>
                        <a:t> 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0.55, 10, 0.55, </a:t>
                      </a:r>
                      <a:r>
                        <a:rPr lang="en-US" sz="2400" baseline="0" dirty="0" smtClean="0"/>
                        <a:t>10</a:t>
                      </a:r>
                      <a:endParaRPr lang="en-US" sz="2400" dirty="0"/>
                    </a:p>
                  </a:txBody>
                  <a:tcPr anchor="ctr"/>
                </a:tc>
              </a:tr>
              <a:tr h="53634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Emittance [microns]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2.0 – 3.5</a:t>
                      </a:r>
                      <a:br>
                        <a:rPr lang="en-US" sz="2400" baseline="0" dirty="0" smtClean="0"/>
                      </a:br>
                      <a:r>
                        <a:rPr lang="en-US" sz="2400" baseline="0" dirty="0" smtClean="0"/>
                        <a:t>  start of fill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3.75 </a:t>
                      </a:r>
                      <a:endParaRPr lang="en-US" sz="2400" dirty="0"/>
                    </a:p>
                  </a:txBody>
                  <a:tcPr anchor="ctr"/>
                </a:tc>
              </a:tr>
              <a:tr h="5101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 intensity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1.2e11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1.15e11</a:t>
                      </a:r>
                      <a:endParaRPr lang="en-US" sz="2400" dirty="0"/>
                    </a:p>
                  </a:txBody>
                  <a:tcPr anchor="ctr"/>
                </a:tc>
              </a:tr>
              <a:tr h="7531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</a:t>
                      </a:r>
                      <a:r>
                        <a:rPr lang="en-US" sz="2400" baseline="0" dirty="0" smtClean="0"/>
                        <a:t> of</a:t>
                      </a:r>
                      <a:r>
                        <a:rPr lang="en-US" sz="2400" dirty="0" smtClean="0"/>
                        <a:t> bunches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368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348 collisions/IP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2808</a:t>
                      </a:r>
                      <a:endParaRPr lang="en-US" sz="2400" dirty="0"/>
                    </a:p>
                  </a:txBody>
                  <a:tcPr anchor="ctr"/>
                </a:tc>
              </a:tr>
              <a:tr h="41537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Stored</a:t>
                      </a:r>
                      <a:r>
                        <a:rPr lang="en-US" sz="2400" baseline="0" dirty="0" smtClean="0"/>
                        <a:t> energy [MJ]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360</a:t>
                      </a:r>
                      <a:endParaRPr lang="en-US" sz="2400" dirty="0"/>
                    </a:p>
                  </a:txBody>
                  <a:tcPr anchor="ctr"/>
                </a:tc>
              </a:tr>
              <a:tr h="6412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luminosity</a:t>
                      </a:r>
                    </a:p>
                    <a:p>
                      <a:r>
                        <a:rPr lang="en-US" sz="2400" dirty="0" smtClean="0"/>
                        <a:t>[cm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2e32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1e34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Collisions within 54 hours of first injection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ion run 2010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pic>
        <p:nvPicPr>
          <p:cNvPr id="13" name="Picture 12" descr="Screen shot 2011-08-31 at 10.24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7924800" cy="2831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4876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 dirty="0" smtClean="0"/>
              <a:t>xperience and Lorentz’s law.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9-01 at 10.0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439400" cy="6879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229600" cy="2895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Very big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Very cold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Very high </a:t>
            </a:r>
            <a:r>
              <a:rPr lang="en-US" sz="4800" dirty="0" smtClean="0">
                <a:solidFill>
                  <a:srgbClr val="FFFFFF"/>
                </a:solidFill>
              </a:rPr>
              <a:t>energy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2286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2.6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00400" y="25146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4600" y="20574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/>
              <a:t>p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/day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0000" y="22860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GB" i="1">
              <a:latin typeface="Times New Roman" charset="0"/>
            </a:endParaRPr>
          </a:p>
        </p:txBody>
      </p:sp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</a:t>
            </a:r>
          </a:p>
        </p:txBody>
      </p:sp>
      <p:sp>
        <p:nvSpPr>
          <p:cNvPr id="571395" name="Rectangle 3"/>
          <p:cNvSpPr>
            <a:spLocks noChangeArrowheads="1"/>
          </p:cNvSpPr>
          <p:nvPr/>
        </p:nvSpPr>
        <p:spPr bwMode="auto">
          <a:xfrm>
            <a:off x="3131800" y="1124680"/>
            <a:ext cx="5832810" cy="52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As we move </a:t>
            </a:r>
            <a:r>
              <a:rPr lang="en-US" dirty="0">
                <a:solidFill>
                  <a:srgbClr val="0000CC"/>
                </a:solidFill>
              </a:rPr>
              <a:t>around the machine the shape of the </a:t>
            </a:r>
            <a:r>
              <a:rPr lang="en-US" dirty="0" smtClean="0">
                <a:solidFill>
                  <a:srgbClr val="0000CC"/>
                </a:solidFill>
              </a:rPr>
              <a:t>phase space ellipse </a:t>
            </a:r>
            <a:r>
              <a:rPr lang="en-US" dirty="0">
                <a:solidFill>
                  <a:srgbClr val="0000CC"/>
                </a:solidFill>
              </a:rPr>
              <a:t>will change as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(s) </a:t>
            </a:r>
            <a:r>
              <a:rPr lang="en-US" dirty="0">
                <a:solidFill>
                  <a:srgbClr val="0000CC"/>
                </a:solidFill>
                <a:sym typeface="Symbol" charset="0"/>
              </a:rPr>
              <a:t>changes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with the varying quadrupole (de-)focusing</a:t>
            </a: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However the area of the ellipse () does not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change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Emittance shrinks naturally as we go up in energy (</a:t>
            </a:r>
            <a:r>
              <a:rPr lang="en-US" dirty="0" err="1" smtClean="0">
                <a:solidFill>
                  <a:srgbClr val="0000CC"/>
                </a:solidFill>
                <a:sym typeface="Symbol" charset="0"/>
              </a:rPr>
              <a:t>p</a:t>
            </a:r>
            <a:r>
              <a:rPr lang="en-US" baseline="-25000" dirty="0" err="1">
                <a:solidFill>
                  <a:srgbClr val="0000CC"/>
                </a:solidFill>
                <a:sym typeface="Symbol" charset="0"/>
              </a:rPr>
              <a:t>S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increases, </a:t>
            </a:r>
            <a:r>
              <a:rPr lang="en-US" dirty="0" err="1" smtClean="0">
                <a:solidFill>
                  <a:srgbClr val="0000CC"/>
                </a:solidFill>
                <a:sym typeface="Symbol" charset="0"/>
              </a:rPr>
              <a:t>p</a:t>
            </a:r>
            <a:r>
              <a:rPr lang="en-US" baseline="-25000" dirty="0" err="1">
                <a:solidFill>
                  <a:srgbClr val="0000CC"/>
                </a:solidFill>
                <a:sym typeface="Symbol" charset="0"/>
              </a:rPr>
              <a:t>T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doesn’t)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Define energy independent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normalized emittance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: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Units are </a:t>
            </a:r>
            <a:r>
              <a:rPr lang="en-US" dirty="0" err="1" smtClean="0">
                <a:solidFill>
                  <a:srgbClr val="0000CC"/>
                </a:solidFill>
                <a:sym typeface="Symbol" charset="0"/>
              </a:rPr>
              <a:t>mm.mrad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but normally use microns (and drop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‘normalized’)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Useful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– constant across complex (give or take some blow-up) </a:t>
            </a:r>
          </a:p>
        </p:txBody>
      </p:sp>
      <p:sp>
        <p:nvSpPr>
          <p:cNvPr id="571397" name="Text Box 5"/>
          <p:cNvSpPr txBox="1">
            <a:spLocks noChangeAspect="1" noChangeArrowheads="1"/>
          </p:cNvSpPr>
          <p:nvPr/>
        </p:nvSpPr>
        <p:spPr bwMode="auto">
          <a:xfrm>
            <a:off x="1484313" y="609600"/>
            <a:ext cx="354012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  <a:r>
              <a:rPr lang="ja-JP" altLang="en-US" sz="1600">
                <a:latin typeface="Arial"/>
              </a:rPr>
              <a:t>’</a:t>
            </a:r>
            <a:endParaRPr lang="en-US" sz="1600"/>
          </a:p>
        </p:txBody>
      </p:sp>
      <p:sp>
        <p:nvSpPr>
          <p:cNvPr id="571398" name="Text Box 6"/>
          <p:cNvSpPr txBox="1">
            <a:spLocks noChangeAspect="1" noChangeArrowheads="1"/>
          </p:cNvSpPr>
          <p:nvPr/>
        </p:nvSpPr>
        <p:spPr bwMode="auto">
          <a:xfrm>
            <a:off x="2590800" y="58674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</a:p>
        </p:txBody>
      </p:sp>
      <p:sp>
        <p:nvSpPr>
          <p:cNvPr id="571399" name="Oval 7"/>
          <p:cNvSpPr>
            <a:spLocks noChangeAspect="1" noChangeArrowheads="1"/>
          </p:cNvSpPr>
          <p:nvPr/>
        </p:nvSpPr>
        <p:spPr bwMode="auto">
          <a:xfrm rot="-5386329">
            <a:off x="-233362" y="1728787"/>
            <a:ext cx="3289300" cy="1654175"/>
          </a:xfrm>
          <a:prstGeom prst="ellipse">
            <a:avLst/>
          </a:prstGeom>
          <a:gradFill rotWithShape="0">
            <a:gsLst>
              <a:gs pos="0">
                <a:srgbClr val="00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eaLnBrk="0" hangingPunct="0">
              <a:spcBef>
                <a:spcPct val="0"/>
              </a:spcBef>
            </a:pPr>
            <a:endParaRPr lang="en-GB" sz="1600"/>
          </a:p>
        </p:txBody>
      </p:sp>
      <p:sp>
        <p:nvSpPr>
          <p:cNvPr id="571400" name="Line 8"/>
          <p:cNvSpPr>
            <a:spLocks noChangeAspect="1" noChangeShapeType="1"/>
          </p:cNvSpPr>
          <p:nvPr/>
        </p:nvSpPr>
        <p:spPr bwMode="auto">
          <a:xfrm flipV="1">
            <a:off x="1409700" y="790575"/>
            <a:ext cx="0" cy="5360988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1" name="Line 9"/>
          <p:cNvSpPr>
            <a:spLocks noChangeAspect="1" noChangeShapeType="1"/>
          </p:cNvSpPr>
          <p:nvPr/>
        </p:nvSpPr>
        <p:spPr bwMode="auto">
          <a:xfrm>
            <a:off x="282575" y="2543175"/>
            <a:ext cx="233045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6" name="Line 14"/>
          <p:cNvSpPr>
            <a:spLocks noChangeShapeType="1"/>
          </p:cNvSpPr>
          <p:nvPr/>
        </p:nvSpPr>
        <p:spPr bwMode="auto">
          <a:xfrm>
            <a:off x="576263" y="1546225"/>
            <a:ext cx="14287" cy="4776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7" name="Line 15"/>
          <p:cNvSpPr>
            <a:spLocks noChangeShapeType="1"/>
          </p:cNvSpPr>
          <p:nvPr/>
        </p:nvSpPr>
        <p:spPr bwMode="auto">
          <a:xfrm>
            <a:off x="2260600" y="1633538"/>
            <a:ext cx="0" cy="46910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8" name="Line 16"/>
          <p:cNvSpPr>
            <a:spLocks noChangeAspect="1" noChangeShapeType="1"/>
          </p:cNvSpPr>
          <p:nvPr/>
        </p:nvSpPr>
        <p:spPr bwMode="auto">
          <a:xfrm>
            <a:off x="228600" y="6007100"/>
            <a:ext cx="2332038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9" name="Freeform 17"/>
          <p:cNvSpPr>
            <a:spLocks/>
          </p:cNvSpPr>
          <p:nvPr/>
        </p:nvSpPr>
        <p:spPr bwMode="auto">
          <a:xfrm>
            <a:off x="584200" y="4386263"/>
            <a:ext cx="1674813" cy="1611312"/>
          </a:xfrm>
          <a:custGeom>
            <a:avLst/>
            <a:gdLst>
              <a:gd name="T0" fmla="*/ 0 w 722"/>
              <a:gd name="T1" fmla="*/ 860 h 864"/>
              <a:gd name="T2" fmla="*/ 152 w 722"/>
              <a:gd name="T3" fmla="*/ 721 h 864"/>
              <a:gd name="T4" fmla="*/ 357 w 722"/>
              <a:gd name="T5" fmla="*/ 0 h 864"/>
              <a:gd name="T6" fmla="*/ 569 w 722"/>
              <a:gd name="T7" fmla="*/ 721 h 864"/>
              <a:gd name="T8" fmla="*/ 722 w 722"/>
              <a:gd name="T9" fmla="*/ 86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2" h="864">
                <a:moveTo>
                  <a:pt x="0" y="860"/>
                </a:moveTo>
                <a:cubicBezTo>
                  <a:pt x="46" y="862"/>
                  <a:pt x="92" y="864"/>
                  <a:pt x="152" y="721"/>
                </a:cubicBezTo>
                <a:cubicBezTo>
                  <a:pt x="212" y="578"/>
                  <a:pt x="288" y="0"/>
                  <a:pt x="357" y="0"/>
                </a:cubicBezTo>
                <a:cubicBezTo>
                  <a:pt x="426" y="0"/>
                  <a:pt x="508" y="578"/>
                  <a:pt x="569" y="721"/>
                </a:cubicBezTo>
                <a:cubicBezTo>
                  <a:pt x="630" y="864"/>
                  <a:pt x="676" y="862"/>
                  <a:pt x="722" y="86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12" name="Line 20"/>
          <p:cNvSpPr>
            <a:spLocks noChangeShapeType="1"/>
          </p:cNvSpPr>
          <p:nvPr/>
        </p:nvSpPr>
        <p:spPr bwMode="auto">
          <a:xfrm>
            <a:off x="1752600" y="1143000"/>
            <a:ext cx="0" cy="5257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1413" name="Line 21"/>
          <p:cNvSpPr>
            <a:spLocks noChangeShapeType="1"/>
          </p:cNvSpPr>
          <p:nvPr/>
        </p:nvSpPr>
        <p:spPr bwMode="auto">
          <a:xfrm>
            <a:off x="1066800" y="1371600"/>
            <a:ext cx="0" cy="49530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1414" name="Text Box 22"/>
          <p:cNvSpPr txBox="1">
            <a:spLocks noChangeArrowheads="1"/>
          </p:cNvSpPr>
          <p:nvPr/>
        </p:nvSpPr>
        <p:spPr bwMode="auto">
          <a:xfrm>
            <a:off x="1371600" y="5181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>
                <a:sym typeface="Symbol" charset="0"/>
              </a:rPr>
              <a:t></a:t>
            </a:r>
            <a:endParaRPr lang="en-GB"/>
          </a:p>
        </p:txBody>
      </p:sp>
      <p:sp>
        <p:nvSpPr>
          <p:cNvPr id="571415" name="Oval 23"/>
          <p:cNvSpPr>
            <a:spLocks noChangeArrowheads="1"/>
          </p:cNvSpPr>
          <p:nvPr/>
        </p:nvSpPr>
        <p:spPr bwMode="auto">
          <a:xfrm>
            <a:off x="1066800" y="1600200"/>
            <a:ext cx="685800" cy="19050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1416" name="AutoShape 24"/>
          <p:cNvSpPr>
            <a:spLocks noChangeArrowheads="1"/>
          </p:cNvSpPr>
          <p:nvPr/>
        </p:nvSpPr>
        <p:spPr bwMode="auto">
          <a:xfrm>
            <a:off x="1447800" y="5638800"/>
            <a:ext cx="304800" cy="76200"/>
          </a:xfrm>
          <a:prstGeom prst="leftRight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1417" name="Text Box 25"/>
          <p:cNvSpPr txBox="1">
            <a:spLocks noChangeAspect="1" noChangeArrowheads="1"/>
          </p:cNvSpPr>
          <p:nvPr/>
        </p:nvSpPr>
        <p:spPr bwMode="auto">
          <a:xfrm>
            <a:off x="2462213" y="26050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63474"/>
              </p:ext>
            </p:extLst>
          </p:nvPr>
        </p:nvGraphicFramePr>
        <p:xfrm>
          <a:off x="4953000" y="39624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3" imgW="533400" imgH="215900" progId="Equation.3">
                  <p:embed/>
                </p:oleObj>
              </mc:Choice>
              <mc:Fallback>
                <p:oleObj name="Equation" r:id="rId3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9624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3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Aim: maximize peak luminosity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399352"/>
              </p:ext>
            </p:extLst>
          </p:nvPr>
        </p:nvGraphicFramePr>
        <p:xfrm>
          <a:off x="76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" name="Equation" r:id="rId3" imgW="1663700" imgH="457200" progId="Equation.3">
                  <p:embed/>
                </p:oleObj>
              </mc:Choice>
              <mc:Fallback>
                <p:oleObj name="Equation" r:id="rId3" imgW="1663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82406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Revolution frequency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size at interaction point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Reduction</a:t>
                      </a:r>
                      <a:r>
                        <a:rPr lang="en-US" baseline="0" dirty="0" smtClean="0"/>
                        <a:t> factor due to crossing angle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Emittance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Beta function at IP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Screen shot 2011-06-19 at 3.53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22890"/>
            <a:ext cx="168851" cy="288040"/>
          </a:xfrm>
          <a:prstGeom prst="rect">
            <a:avLst/>
          </a:prstGeom>
        </p:spPr>
      </p:pic>
      <p:pic>
        <p:nvPicPr>
          <p:cNvPr id="10" name="Picture 9" descr="Screen shot 2011-06-19 at 3.53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82940"/>
            <a:ext cx="288040" cy="360050"/>
          </a:xfrm>
          <a:prstGeom prst="rect">
            <a:avLst/>
          </a:prstGeom>
        </p:spPr>
      </p:pic>
      <p:pic>
        <p:nvPicPr>
          <p:cNvPr id="12" name="Picture 11" descr="Screen shot 2011-06-19 at 3.52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0" y="4130780"/>
            <a:ext cx="389510" cy="365662"/>
          </a:xfrm>
          <a:prstGeom prst="rect">
            <a:avLst/>
          </a:prstGeom>
        </p:spPr>
      </p:pic>
      <p:pic>
        <p:nvPicPr>
          <p:cNvPr id="13" name="Picture 12" descr="Screen shot 2011-06-19 at 3.56.1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288040" cy="36347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273236"/>
              </p:ext>
            </p:extLst>
          </p:nvPr>
        </p:nvGraphicFramePr>
        <p:xfrm>
          <a:off x="6629400" y="34290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Equation" r:id="rId9" imgW="685800" imgH="279400" progId="Equation.3">
                  <p:embed/>
                </p:oleObj>
              </mc:Choice>
              <mc:Fallback>
                <p:oleObj name="Equation" r:id="rId9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9400" y="34290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441122"/>
              </p:ext>
            </p:extLst>
          </p:nvPr>
        </p:nvGraphicFramePr>
        <p:xfrm>
          <a:off x="6188075" y="4343400"/>
          <a:ext cx="2916238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Equation" r:id="rId11" imgW="1485900" imgH="1028700" progId="Equation.3">
                  <p:embed/>
                </p:oleObj>
              </mc:Choice>
              <mc:Fallback>
                <p:oleObj name="Equation" r:id="rId11" imgW="14859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88075" y="4343400"/>
                        <a:ext cx="2916238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0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from injectors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990600"/>
            <a:ext cx="7391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Excellent performance</a:t>
            </a:r>
          </a:p>
          <a:p>
            <a:pPr algn="ctr"/>
            <a:r>
              <a:rPr lang="en-US" sz="2400" dirty="0" smtClean="0"/>
              <a:t>Higher </a:t>
            </a:r>
            <a:r>
              <a:rPr lang="en-US" sz="2400" dirty="0" smtClean="0"/>
              <a:t>than nominal bunch intensity </a:t>
            </a:r>
            <a:br>
              <a:rPr lang="en-US" sz="2400" dirty="0" smtClean="0"/>
            </a:br>
            <a:r>
              <a:rPr lang="en-US" sz="2400" dirty="0" smtClean="0"/>
              <a:t>Smaller than nominal emittance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015616"/>
              </p:ext>
            </p:extLst>
          </p:nvPr>
        </p:nvGraphicFramePr>
        <p:xfrm>
          <a:off x="1447800" y="2362200"/>
          <a:ext cx="6305130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801030"/>
                <a:gridCol w="1656749"/>
                <a:gridCol w="15519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Bunch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 spacing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From</a:t>
                      </a:r>
                      <a:br>
                        <a:rPr lang="en-US" sz="160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Booster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bg2"/>
                          </a:solidFill>
                        </a:rPr>
                        <a:t>Np</a:t>
                      </a:r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/bunch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Emittance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 H&amp;V</a:t>
                      </a:r>
                      <a:b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[</a:t>
                      </a:r>
                      <a:r>
                        <a:rPr lang="en-US" sz="1600" baseline="0" dirty="0" err="1" smtClean="0">
                          <a:solidFill>
                            <a:schemeClr val="bg2"/>
                          </a:solidFill>
                        </a:rPr>
                        <a:t>mm.mrad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b="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1.45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Double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batch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1.6 x 10</a:t>
                      </a:r>
                      <a:r>
                        <a:rPr lang="en-US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Double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1371600" y="4038600"/>
            <a:ext cx="6477000" cy="432060"/>
          </a:xfrm>
          <a:prstGeom prst="roundRect">
            <a:avLst/>
          </a:prstGeom>
          <a:noFill/>
          <a:ln w="38100" cap="sq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50292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 present: ~1.3 x 10</a:t>
            </a:r>
            <a:r>
              <a:rPr lang="en-US" sz="2800" baseline="30000" dirty="0" smtClean="0"/>
              <a:t>11</a:t>
            </a:r>
            <a:r>
              <a:rPr lang="en-US" sz="2800" dirty="0" smtClean="0"/>
              <a:t>ppb, 2.0 microns into collision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2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637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16200000">
            <a:off x="1371600" y="2438400"/>
            <a:ext cx="2819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stop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16200000">
            <a:off x="3886200" y="2438400"/>
            <a:ext cx="2819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stop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-19050" y="2305050"/>
            <a:ext cx="2781300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Intermediate energy run, technical stop, </a:t>
            </a:r>
            <a:r>
              <a:rPr lang="en-US" dirty="0" smtClean="0">
                <a:solidFill>
                  <a:srgbClr val="FF0000"/>
                </a:solidFill>
              </a:rPr>
              <a:t>scrubbing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990600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75 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990600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50 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4267200"/>
            <a:ext cx="1143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Smaller e</a:t>
            </a:r>
            <a:r>
              <a:rPr lang="en-US" dirty="0" smtClean="0"/>
              <a:t>mittance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rom injectors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16200000">
            <a:off x="6019800" y="2667000"/>
            <a:ext cx="3200400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</a:t>
            </a:r>
            <a:r>
              <a:rPr lang="en-US" dirty="0" smtClean="0">
                <a:solidFill>
                  <a:schemeClr val="tx1"/>
                </a:solidFill>
              </a:rPr>
              <a:t>stop, </a:t>
            </a:r>
            <a:r>
              <a:rPr lang="en-US" dirty="0" smtClean="0">
                <a:solidFill>
                  <a:srgbClr val="FF0000"/>
                </a:solidFill>
              </a:rPr>
              <a:t>SQUEEZE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26" y="0"/>
            <a:ext cx="112497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2011</a:t>
            </a:r>
            <a:endParaRPr lang="en-US" sz="360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5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2011: (c/o Atlas &amp; LHCb)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40268"/>
              </p:ext>
            </p:extLst>
          </p:nvPr>
        </p:nvGraphicFramePr>
        <p:xfrm>
          <a:off x="914400" y="1066800"/>
          <a:ext cx="7620000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91000"/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stable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3.29 </a:t>
                      </a:r>
                      <a:r>
                        <a:rPr lang="en-US" dirty="0" smtClean="0"/>
                        <a:t>x 10</a:t>
                      </a:r>
                      <a:r>
                        <a:rPr lang="en-US" baseline="30000" dirty="0" smtClean="0"/>
                        <a:t>33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in one fill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114 </a:t>
                      </a:r>
                      <a:r>
                        <a:rPr lang="en-US" dirty="0" smtClean="0"/>
                        <a:t>pb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delivered in 7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499.45</a:t>
                      </a:r>
                      <a:r>
                        <a:rPr lang="en-US" baseline="0" dirty="0" smtClean="0"/>
                        <a:t> pb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Longest time in stable beams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26.0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Longest time in stable beams</a:t>
                      </a:r>
                      <a:r>
                        <a:rPr lang="en-US" baseline="0" dirty="0" smtClean="0"/>
                        <a:t> for 7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107.1</a:t>
                      </a:r>
                      <a:r>
                        <a:rPr lang="en-US" baseline="0" dirty="0" smtClean="0"/>
                        <a:t> hours (63.7%)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Fastest turnaround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hours</a:t>
                      </a:r>
                      <a:r>
                        <a:rPr lang="en-US" baseline="0" dirty="0" smtClean="0"/>
                        <a:t> 7 minutes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3733800"/>
            <a:ext cx="38885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33</a:t>
            </a:r>
            <a:r>
              <a:rPr lang="en-US" sz="2000" b="1" dirty="0" smtClean="0"/>
              <a:t>% </a:t>
            </a:r>
            <a:r>
              <a:rPr lang="en-US" sz="2000" b="1" dirty="0" smtClean="0"/>
              <a:t>of design luminosity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- half design energy </a:t>
            </a:r>
            <a:br>
              <a:rPr lang="en-US" sz="2000" dirty="0" smtClean="0"/>
            </a:br>
            <a:r>
              <a:rPr lang="en-US" sz="2000" dirty="0" smtClean="0"/>
              <a:t>- nominal bunch intensity+</a:t>
            </a:r>
            <a:br>
              <a:rPr lang="en-US" sz="2000" dirty="0" smtClean="0"/>
            </a:br>
            <a:r>
              <a:rPr lang="en-US" sz="2000" dirty="0" smtClean="0"/>
              <a:t>- ~half nominal emittance</a:t>
            </a:r>
            <a:br>
              <a:rPr lang="en-US" sz="2000" dirty="0" smtClean="0"/>
            </a:br>
            <a:r>
              <a:rPr lang="en-US" sz="2000" dirty="0" smtClean="0"/>
              <a:t>- beta* = </a:t>
            </a:r>
            <a:r>
              <a:rPr lang="en-US" sz="2000" dirty="0" smtClean="0"/>
              <a:t>1.0 </a:t>
            </a:r>
            <a:r>
              <a:rPr lang="en-US" sz="2000" dirty="0" smtClean="0"/>
              <a:t>m (design 0.55 m)</a:t>
            </a:r>
          </a:p>
          <a:p>
            <a:pPr algn="l"/>
            <a:r>
              <a:rPr lang="en-US" sz="2000" dirty="0" smtClean="0"/>
              <a:t>- half nominal number of bunches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505200"/>
            <a:ext cx="4724400" cy="29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2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Fill 2006: Luminosity lifetime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2667000" y="4648200"/>
            <a:ext cx="2895600" cy="1905000"/>
            <a:chOff x="2743200" y="4648200"/>
            <a:chExt cx="2809010" cy="1872673"/>
          </a:xfrm>
        </p:grpSpPr>
        <p:pic>
          <p:nvPicPr>
            <p:cNvPr id="9" name="Picture 8" descr="fitBSh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0" y="4648200"/>
              <a:ext cx="2809010" cy="1872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971800" y="4724400"/>
              <a:ext cx="228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H growth rate ~64 hours</a:t>
              </a:r>
              <a:endParaRPr lang="en-GB" sz="16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62600" y="4648200"/>
            <a:ext cx="2819400" cy="1912620"/>
            <a:chOff x="5943600" y="4648200"/>
            <a:chExt cx="2743200" cy="1760220"/>
          </a:xfrm>
        </p:grpSpPr>
        <p:pic>
          <p:nvPicPr>
            <p:cNvPr id="10" name="Picture 9" descr="fitBSv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3600" y="4648200"/>
              <a:ext cx="2743200" cy="1760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248400" y="4724400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V growth rate ~84 hours</a:t>
              </a:r>
              <a:endParaRPr lang="en-GB" sz="1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200" y="2819400"/>
            <a:ext cx="2590800" cy="1828800"/>
            <a:chOff x="304800" y="3048000"/>
            <a:chExt cx="2590800" cy="1702138"/>
          </a:xfrm>
        </p:grpSpPr>
        <p:pic>
          <p:nvPicPr>
            <p:cNvPr id="14" name="Picture 13" descr="fit2006bct2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3048000"/>
              <a:ext cx="2590800" cy="1702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838200" y="41910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Lifetime beam 2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48000" y="990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“typical” fill that lasted 26 hours and delivered 100 pb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6" name="Picture 5" descr="Screen shot 2011-09-04 at 12.48.5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2611731" cy="19193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3581400" y="1524000"/>
            <a:ext cx="4524375" cy="2895600"/>
            <a:chOff x="4038600" y="1524000"/>
            <a:chExt cx="4524375" cy="2895600"/>
          </a:xfrm>
        </p:grpSpPr>
        <p:pic>
          <p:nvPicPr>
            <p:cNvPr id="8" name="Picture 7" descr="fit2006lumi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524000"/>
              <a:ext cx="4524375" cy="2895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6324600" y="36576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Luminosity lifetime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267200" y="2667000"/>
              <a:ext cx="41148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2672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 hours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6199" y="990600"/>
            <a:ext cx="2609273" cy="1828800"/>
            <a:chOff x="457200" y="1447800"/>
            <a:chExt cx="2819400" cy="1879600"/>
          </a:xfrm>
        </p:grpSpPr>
        <p:pic>
          <p:nvPicPr>
            <p:cNvPr id="13" name="Picture 12" descr="fit2006bct1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447800"/>
              <a:ext cx="2819400" cy="1879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101635" y="2743200"/>
              <a:ext cx="2022566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Lifetime beam 1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57200" y="2133600"/>
              <a:ext cx="26670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57200" y="17526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100 hours</a:t>
              </a:r>
              <a:endParaRPr 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parameters – </a:t>
            </a:r>
            <a:r>
              <a:rPr lang="en-US" dirty="0" smtClean="0"/>
              <a:t>now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81395"/>
              </p:ext>
            </p:extLst>
          </p:nvPr>
        </p:nvGraphicFramePr>
        <p:xfrm>
          <a:off x="609600" y="1371600"/>
          <a:ext cx="7848600" cy="46243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68537"/>
                <a:gridCol w="3580063"/>
              </a:tblGrid>
              <a:tr h="45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Energy [TeV]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3.5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Beta* [m]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1.0, 10, 1.0, 3.0  m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Normalized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e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mittance [microns]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2.0+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start of fill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7900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Bunch intensity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1.3e11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07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Number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of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 bunches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1380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1318 collisions/IP1&amp;5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Bunch spacing [ns]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Stored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energy [MJ]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90 to 100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Peak luminosity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[cm</a:t>
                      </a:r>
                      <a:r>
                        <a:rPr lang="en-US" sz="2400" baseline="30000" dirty="0" smtClean="0">
                          <a:solidFill>
                            <a:schemeClr val="tx2"/>
                          </a:solidFill>
                        </a:rPr>
                        <a:t>-2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lang="en-US" sz="2400" baseline="30000" dirty="0" smtClean="0">
                          <a:solidFill>
                            <a:schemeClr val="tx2"/>
                          </a:solidFill>
                        </a:rPr>
                        <a:t>-1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3.3e33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Beam-beam tune shift (start fill)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~0.023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5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- efficiency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pic>
        <p:nvPicPr>
          <p:cNvPr id="7" name="Picture 6" descr="Screen shot 2011-08-02 at 11.2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670"/>
            <a:ext cx="9144000" cy="1769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6737" y="76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Premature end to fills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2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L:\Data\Analysis\LHC\UFOs\cases and plots\2010.08.23 135038 - dump 22R3\2010.08.23 135038 - spatial pro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59" y="1052273"/>
            <a:ext cx="4754879" cy="1813757"/>
          </a:xfrm>
          <a:prstGeom prst="rect">
            <a:avLst/>
          </a:prstGeom>
          <a:noFill/>
          <a:ln w="254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UFOs in the LHC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4114800" cy="5212080"/>
          </a:xfrm>
        </p:spPr>
        <p:txBody>
          <a:bodyPr anchor="ctr"/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Since July 2010,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fast loss events led to a beam dump.</a:t>
            </a:r>
            <a:endParaRPr lang="en-US" sz="2400" dirty="0" smtClean="0"/>
          </a:p>
          <a:p>
            <a:pPr marL="0" indent="0">
              <a:spcAft>
                <a:spcPts val="1000"/>
              </a:spcAft>
            </a:pPr>
            <a:r>
              <a:rPr lang="en-US" sz="2400" i="1" dirty="0" smtClean="0">
                <a:solidFill>
                  <a:schemeClr val="tx2"/>
                </a:solidFill>
              </a:rPr>
              <a:t>	</a:t>
            </a:r>
            <a:r>
              <a:rPr lang="en-US" sz="2000" i="1" dirty="0" smtClean="0">
                <a:solidFill>
                  <a:schemeClr val="tx2"/>
                </a:solidFill>
              </a:rPr>
              <a:t>18 </a:t>
            </a:r>
            <a:r>
              <a:rPr lang="en-US" sz="2000" i="1" dirty="0">
                <a:solidFill>
                  <a:schemeClr val="tx2"/>
                </a:solidFill>
              </a:rPr>
              <a:t>in 2010, 17 in </a:t>
            </a:r>
            <a:r>
              <a:rPr lang="en-US" sz="2000" i="1" dirty="0" smtClean="0">
                <a:solidFill>
                  <a:schemeClr val="tx2"/>
                </a:solidFill>
              </a:rPr>
              <a:t>2011.</a:t>
            </a:r>
            <a:r>
              <a:rPr lang="en-US" sz="2000" i="1" dirty="0">
                <a:solidFill>
                  <a:schemeClr val="tx2"/>
                </a:solidFill>
              </a:rPr>
              <a:t/>
            </a:r>
            <a:br>
              <a:rPr lang="en-US" sz="2000" i="1" dirty="0">
                <a:solidFill>
                  <a:schemeClr val="tx2"/>
                </a:solidFill>
              </a:rPr>
            </a:br>
            <a:r>
              <a:rPr lang="en-US" sz="2000" i="1" dirty="0">
                <a:solidFill>
                  <a:schemeClr val="tx2"/>
                </a:solidFill>
              </a:rPr>
              <a:t>	13 around </a:t>
            </a:r>
            <a:r>
              <a:rPr lang="en-US" sz="2000" i="1" dirty="0" smtClean="0">
                <a:solidFill>
                  <a:schemeClr val="tx2"/>
                </a:solidFill>
              </a:rPr>
              <a:t>MKIs.</a:t>
            </a:r>
            <a:br>
              <a:rPr lang="en-US" sz="2000" i="1" dirty="0" smtClean="0">
                <a:solidFill>
                  <a:schemeClr val="tx2"/>
                </a:solidFill>
              </a:rPr>
            </a:br>
            <a:r>
              <a:rPr lang="en-US" sz="2000" i="1" dirty="0" smtClean="0">
                <a:solidFill>
                  <a:schemeClr val="tx2"/>
                </a:solidFill>
              </a:rPr>
              <a:t>	6 dumps by experiments.</a:t>
            </a:r>
            <a:r>
              <a:rPr lang="en-US" sz="2000" i="1" dirty="0">
                <a:solidFill>
                  <a:schemeClr val="tx2"/>
                </a:solidFill>
              </a:rPr>
              <a:t/>
            </a:r>
            <a:br>
              <a:rPr lang="en-US" sz="2000" i="1" dirty="0">
                <a:solidFill>
                  <a:schemeClr val="tx2"/>
                </a:solidFill>
              </a:rPr>
            </a:br>
            <a:r>
              <a:rPr lang="en-US" sz="2000" i="1" dirty="0">
                <a:solidFill>
                  <a:schemeClr val="tx2"/>
                </a:solidFill>
              </a:rPr>
              <a:t>	1 at 450 </a:t>
            </a:r>
            <a:r>
              <a:rPr lang="en-US" sz="2000" i="1" dirty="0" err="1" smtClean="0">
                <a:solidFill>
                  <a:schemeClr val="tx2"/>
                </a:solidFill>
              </a:rPr>
              <a:t>GeV</a:t>
            </a:r>
            <a:r>
              <a:rPr lang="en-US" sz="2000" i="1" dirty="0" smtClean="0">
                <a:solidFill>
                  <a:schemeClr val="tx2"/>
                </a:solidFill>
              </a:rPr>
              <a:t>.</a:t>
            </a:r>
            <a:endParaRPr lang="en-US" sz="2000" i="1" dirty="0">
              <a:solidFill>
                <a:schemeClr val="tx2"/>
              </a:solidFill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Typical characteristics:</a:t>
            </a:r>
          </a:p>
          <a:p>
            <a:pPr lvl="1"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Loss duration: about 10 turns</a:t>
            </a:r>
          </a:p>
          <a:p>
            <a:pPr lvl="1">
              <a:spcAft>
                <a:spcPts val="1000"/>
              </a:spcAft>
              <a:buFont typeface="Arial" pitchFamily="34" charset="0"/>
              <a:buChar char="•"/>
            </a:pPr>
            <a:r>
              <a:rPr lang="de-DE" dirty="0" err="1"/>
              <a:t>O</a:t>
            </a:r>
            <a:r>
              <a:rPr lang="de-DE" dirty="0" err="1" smtClean="0"/>
              <a:t>ften</a:t>
            </a:r>
            <a:r>
              <a:rPr lang="de-DE" dirty="0" smtClean="0"/>
              <a:t> </a:t>
            </a:r>
            <a:r>
              <a:rPr lang="de-DE" dirty="0" err="1" smtClean="0"/>
              <a:t>unconventional</a:t>
            </a:r>
            <a:r>
              <a:rPr lang="de-DE" dirty="0" smtClean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(e.g.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arc</a:t>
            </a:r>
            <a:r>
              <a:rPr lang="de-DE" dirty="0" smtClean="0"/>
              <a:t>)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The events are </a:t>
            </a:r>
            <a:r>
              <a:rPr lang="en-US" sz="2400" dirty="0"/>
              <a:t>believed to be due to </a:t>
            </a:r>
            <a:r>
              <a:rPr lang="en-US" sz="2400" dirty="0" smtClean="0"/>
              <a:t>(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400" dirty="0" smtClean="0"/>
              <a:t>nidentified) 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400" dirty="0" smtClean="0"/>
              <a:t>alling 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dirty="0" smtClean="0"/>
              <a:t>bjects (UFOs).</a:t>
            </a:r>
            <a:endParaRPr lang="de-DE" sz="2400" dirty="0"/>
          </a:p>
        </p:txBody>
      </p:sp>
      <p:pic>
        <p:nvPicPr>
          <p:cNvPr id="9218" name="Picture 2" descr="L:\Data\Analysis\LHC\UFOs\cases and plots\2010.08.23 135038 - dump 22R3\2010.08.23 135038 - lossprof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2970784"/>
            <a:ext cx="4754879" cy="28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251959" y="5786652"/>
            <a:ext cx="475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err="1" smtClean="0">
                <a:solidFill>
                  <a:schemeClr val="tx2"/>
                </a:solidFill>
              </a:rPr>
              <a:t>Spatial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and</a:t>
            </a:r>
            <a:r>
              <a:rPr lang="de-DE" sz="1600" i="1" dirty="0" smtClean="0">
                <a:solidFill>
                  <a:schemeClr val="tx2"/>
                </a:solidFill>
              </a:rPr>
              <a:t> temporal </a:t>
            </a:r>
            <a:r>
              <a:rPr lang="de-DE" sz="1600" i="1" dirty="0" err="1" smtClean="0">
                <a:solidFill>
                  <a:schemeClr val="tx2"/>
                </a:solidFill>
              </a:rPr>
              <a:t>loss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profile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of</a:t>
            </a:r>
            <a:r>
              <a:rPr lang="de-DE" sz="1600" i="1" dirty="0" smtClean="0">
                <a:solidFill>
                  <a:schemeClr val="tx2"/>
                </a:solidFill>
              </a:rPr>
              <a:t> UFO on 23.08.2010</a:t>
            </a:r>
          </a:p>
        </p:txBody>
      </p:sp>
    </p:spTree>
    <p:extLst>
      <p:ext uri="{BB962C8B-B14F-4D97-AF65-F5344CB8AC3E}">
        <p14:creationId xmlns:p14="http://schemas.microsoft.com/office/powerpoint/2010/main" val="20381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Energy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/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1219200" y="1524000"/>
            <a:ext cx="6858000" cy="9079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~3 GJ </a:t>
            </a:r>
            <a:r>
              <a:rPr lang="en-US" dirty="0">
                <a:latin typeface="Arial" charset="0"/>
              </a:rPr>
              <a:t>of </a:t>
            </a:r>
            <a:r>
              <a:rPr lang="en-US" dirty="0" smtClean="0">
                <a:latin typeface="Arial" charset="0"/>
              </a:rPr>
              <a:t>energy </a:t>
            </a:r>
            <a:r>
              <a:rPr lang="en-US" dirty="0">
                <a:latin typeface="Arial" charset="0"/>
              </a:rPr>
              <a:t>stored in the </a:t>
            </a:r>
            <a:r>
              <a:rPr lang="en-US" dirty="0" smtClean="0">
                <a:latin typeface="Arial" charset="0"/>
              </a:rPr>
              <a:t>magnets</a:t>
            </a: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100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MJ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stored </a:t>
            </a:r>
            <a:r>
              <a:rPr lang="en-US" dirty="0">
                <a:latin typeface="Arial" charset="0"/>
              </a:rPr>
              <a:t>in each beam </a:t>
            </a:r>
            <a:r>
              <a:rPr lang="en-US" dirty="0" smtClean="0">
                <a:latin typeface="Arial" charset="0"/>
              </a:rPr>
              <a:t>~21 kg </a:t>
            </a:r>
            <a:r>
              <a:rPr lang="en-US" dirty="0">
                <a:latin typeface="Arial" charset="0"/>
              </a:rPr>
              <a:t>of TNT</a:t>
            </a:r>
            <a:r>
              <a:rPr lang="en-US" sz="2000" dirty="0" smtClean="0">
                <a:latin typeface="Arial" charset="0"/>
              </a:rPr>
              <a:t>.</a:t>
            </a:r>
            <a:endParaRPr lang="en-US" sz="2000" dirty="0">
              <a:latin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95600" y="2667000"/>
            <a:ext cx="3429000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Underpins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our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thoughts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066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 </a:t>
            </a:r>
            <a:r>
              <a:rPr lang="en-US" dirty="0" smtClean="0"/>
              <a:t>TeV with 1380 bunches – </a:t>
            </a:r>
            <a:r>
              <a:rPr lang="en-US" dirty="0" smtClean="0"/>
              <a:t>September</a:t>
            </a:r>
            <a:r>
              <a:rPr lang="en-US" dirty="0" smtClean="0"/>
              <a:t> </a:t>
            </a:r>
            <a:r>
              <a:rPr lang="en-US" dirty="0" smtClean="0"/>
              <a:t>2011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05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uring an SPS extraction test in 2004…</a:t>
            </a:r>
          </a:p>
          <a:p>
            <a:r>
              <a:rPr lang="en-US" dirty="0"/>
              <a:t>The beam was a 450 GeV full LHC injection batch of 3.4 10</a:t>
            </a:r>
            <a:r>
              <a:rPr lang="en-US" baseline="30000" dirty="0"/>
              <a:t>13 </a:t>
            </a:r>
            <a:r>
              <a:rPr lang="en-US" dirty="0"/>
              <a:t>p+ in 288 </a:t>
            </a:r>
            <a:r>
              <a:rPr lang="en-US" dirty="0" smtClean="0"/>
              <a:t>bunches [2.5 MJ]</a:t>
            </a:r>
            <a:endParaRPr lang="en-US" dirty="0"/>
          </a:p>
        </p:txBody>
      </p:sp>
      <p:pic>
        <p:nvPicPr>
          <p:cNvPr id="6" name="Picture 5" descr="Screen shot 2011-09-04 at 5.50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423"/>
            <a:ext cx="9144000" cy="268390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Single Event Effects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16" y="3962400"/>
            <a:ext cx="9144000" cy="3052532"/>
          </a:xfrm>
          <a:prstGeom prst="rect">
            <a:avLst/>
          </a:prstGeom>
        </p:spPr>
      </p:pic>
      <p:pic>
        <p:nvPicPr>
          <p:cNvPr id="11" name="Picture 10" descr="Screen shot 2011-08-01 at 2.5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1143000"/>
            <a:ext cx="2504661" cy="2743200"/>
          </a:xfrm>
          <a:prstGeom prst="rect">
            <a:avLst/>
          </a:prstGeom>
        </p:spPr>
      </p:pic>
      <p:pic>
        <p:nvPicPr>
          <p:cNvPr id="12" name="Picture 11" descr="Screen shot 2011-08-02 at 10.5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5746223" cy="216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29000"/>
            <a:ext cx="68018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Major campaign ongoing: shield and relocate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229600" y="2971800"/>
            <a:ext cx="762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8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Dumps &gt; 450 GeV </a:t>
            </a:r>
            <a:r>
              <a:rPr lang="en-US" sz="3600" dirty="0" smtClean="0"/>
              <a:t>July-August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0600" y="990600"/>
            <a:ext cx="7416824" cy="5578648"/>
          </a:xfrm>
          <a:prstGeom prst="rect">
            <a:avLst/>
          </a:prstGeom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1000" y="6019800"/>
            <a:ext cx="419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Room for improvement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573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0800" y="6019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Beam in ~</a:t>
            </a:r>
            <a:r>
              <a:rPr lang="en-US" sz="2800" dirty="0" smtClean="0"/>
              <a:t>49% </a:t>
            </a:r>
            <a:r>
              <a:rPr lang="en-US" sz="2800" dirty="0" smtClean="0"/>
              <a:t>of the time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  <p:pic>
        <p:nvPicPr>
          <p:cNvPr id="10" name="Picture 9" descr="Screen shot 2011-09-14 at 7.3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of this year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0650"/>
            <a:ext cx="90773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ultiply 7"/>
          <p:cNvSpPr/>
          <p:nvPr/>
        </p:nvSpPr>
        <p:spPr bwMode="auto">
          <a:xfrm>
            <a:off x="7848600" y="2895600"/>
            <a:ext cx="432060" cy="360050"/>
          </a:xfrm>
          <a:prstGeom prst="mathMultiply">
            <a:avLst/>
          </a:prstGeom>
          <a:solidFill>
            <a:srgbClr val="FF0000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of </a:t>
            </a:r>
            <a:r>
              <a:rPr lang="en-US" dirty="0" smtClean="0"/>
              <a:t>this year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4153255" cy="2984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4953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 plus…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4953000"/>
            <a:ext cx="426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…another ~40 days and reasonable efficiency: might just manage another 2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24000"/>
            <a:ext cx="4142420" cy="297671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086600" y="2286000"/>
            <a:ext cx="1752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2800" y="1828800"/>
            <a:ext cx="1752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3.3 e33 cm</a:t>
            </a:r>
            <a:r>
              <a:rPr lang="en-US" b="1" baseline="30000" dirty="0" smtClean="0">
                <a:solidFill>
                  <a:srgbClr val="FF0000"/>
                </a:solidFill>
              </a:rPr>
              <a:t>-2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7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778626"/>
              </p:ext>
            </p:extLst>
          </p:nvPr>
        </p:nvGraphicFramePr>
        <p:xfrm>
          <a:off x="5867400" y="1066800"/>
          <a:ext cx="32004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066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Commissioning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Technical stops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Recovery &amp; ramp-up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Initial</a:t>
                      </a:r>
                      <a:r>
                        <a:rPr lang="en-US" baseline="0" dirty="0" smtClean="0"/>
                        <a:t> ramp-up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Proton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running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~130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Special runs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Ion setup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Ion run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72200" y="2286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2012</a:t>
            </a: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91200" y="5105400"/>
            <a:ext cx="3276600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Possible energy increase?</a:t>
            </a:r>
          </a:p>
          <a:p>
            <a:r>
              <a:rPr lang="en-US" sz="2000" dirty="0" smtClean="0"/>
              <a:t>50 ns versus 25 ns?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" y="11471"/>
            <a:ext cx="5632651" cy="68580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9327931">
            <a:off x="1352741" y="3545655"/>
            <a:ext cx="3124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DRAFT!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4745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Pile-up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379283"/>
              </p:ext>
            </p:extLst>
          </p:nvPr>
        </p:nvGraphicFramePr>
        <p:xfrm>
          <a:off x="2133600" y="1600200"/>
          <a:ext cx="4297362" cy="170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3" imgW="1219200" imgH="482600" progId="Equation.3">
                  <p:embed/>
                </p:oleObj>
              </mc:Choice>
              <mc:Fallback>
                <p:oleObj name="Equation" r:id="rId3" imgW="1219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00200"/>
                        <a:ext cx="4297362" cy="17002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Brace 6"/>
          <p:cNvSpPr/>
          <p:nvPr/>
        </p:nvSpPr>
        <p:spPr>
          <a:xfrm rot="5400000">
            <a:off x="4019550" y="2381250"/>
            <a:ext cx="495300" cy="2438400"/>
          </a:xfrm>
          <a:prstGeom prst="rightBrace">
            <a:avLst>
              <a:gd name="adj1" fmla="val 8333"/>
              <a:gd name="adj2" fmla="val 4978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3962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Luminosity per crossing</a:t>
            </a:r>
            <a:endParaRPr lang="en-US" sz="2000" dirty="0"/>
          </a:p>
        </p:txBody>
      </p:sp>
      <p:sp>
        <p:nvSpPr>
          <p:cNvPr id="10" name="Multiply 9"/>
          <p:cNvSpPr/>
          <p:nvPr/>
        </p:nvSpPr>
        <p:spPr>
          <a:xfrm>
            <a:off x="4038600" y="4343400"/>
            <a:ext cx="381000" cy="3810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4800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Inelastic cross section (~72 </a:t>
            </a:r>
            <a:r>
              <a:rPr lang="en-US" sz="2000" dirty="0" err="1" smtClean="0"/>
              <a:t>mb</a:t>
            </a:r>
            <a:r>
              <a:rPr lang="en-US" sz="2000" dirty="0" smtClean="0"/>
              <a:t> at 3.5 </a:t>
            </a:r>
            <a:r>
              <a:rPr lang="en-US" sz="2000" dirty="0"/>
              <a:t>T</a:t>
            </a:r>
            <a:r>
              <a:rPr lang="en-US" sz="2000" dirty="0" smtClean="0"/>
              <a:t>eV)</a:t>
            </a:r>
            <a:endParaRPr lang="en-US" sz="2000" dirty="0"/>
          </a:p>
        </p:txBody>
      </p:sp>
      <p:sp>
        <p:nvSpPr>
          <p:cNvPr id="12" name="Equal 11"/>
          <p:cNvSpPr/>
          <p:nvPr/>
        </p:nvSpPr>
        <p:spPr>
          <a:xfrm>
            <a:off x="3962400" y="5334000"/>
            <a:ext cx="533400" cy="3810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57912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average number of visible </a:t>
            </a:r>
            <a:r>
              <a:rPr lang="en-US" sz="2000" dirty="0" smtClean="0"/>
              <a:t>interactions </a:t>
            </a:r>
            <a:r>
              <a:rPr lang="en-US" sz="2000" dirty="0"/>
              <a:t>per bunch crossing 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8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751851"/>
              </p:ext>
            </p:extLst>
          </p:nvPr>
        </p:nvGraphicFramePr>
        <p:xfrm>
          <a:off x="381000" y="1524000"/>
          <a:ext cx="8382000" cy="378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750"/>
                <a:gridCol w="988998"/>
                <a:gridCol w="940037"/>
                <a:gridCol w="985615"/>
                <a:gridCol w="1276350"/>
                <a:gridCol w="1047750"/>
                <a:gridCol w="11811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</a:t>
                      </a:r>
                    </a:p>
                    <a:p>
                      <a:pPr algn="ctr"/>
                      <a:r>
                        <a:rPr lang="en-US" dirty="0" smtClean="0"/>
                        <a:t>spacing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</a:t>
                      </a:r>
                    </a:p>
                    <a:p>
                      <a:pPr algn="ctr"/>
                      <a:r>
                        <a:rPr lang="en-US" dirty="0" smtClean="0"/>
                        <a:t>bunches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[TeV]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Beta*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Normalized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emittance</a:t>
                      </a:r>
                    </a:p>
                    <a:p>
                      <a:pPr algn="ctr"/>
                      <a:r>
                        <a:rPr lang="en-US" dirty="0" smtClean="0"/>
                        <a:t>[micron]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Protons</a:t>
                      </a:r>
                      <a:r>
                        <a:rPr lang="en-US" baseline="0" dirty="0" smtClean="0"/>
                        <a:t/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per bunch</a:t>
                      </a:r>
                    </a:p>
                    <a:p>
                      <a:pPr algn="ctr"/>
                      <a:r>
                        <a:rPr lang="en-US" baseline="0" dirty="0" smtClean="0"/>
                        <a:t>[e11]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br>
                        <a:rPr lang="en-US" dirty="0" smtClean="0"/>
                      </a:br>
                      <a:r>
                        <a:rPr lang="en-US" dirty="0" err="1" smtClean="0"/>
                        <a:t>lumi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[cm-2s-1]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mean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mu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 bwMode="auto">
          <a:xfrm>
            <a:off x="381000" y="2667000"/>
            <a:ext cx="8382000" cy="432060"/>
          </a:xfrm>
          <a:prstGeom prst="roundRect">
            <a:avLst/>
          </a:prstGeom>
          <a:noFill/>
          <a:ln w="38100" cap="sq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29000"/>
            <a:ext cx="8382000" cy="2686110"/>
            <a:chOff x="381000" y="3429000"/>
            <a:chExt cx="8382000" cy="268611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381000" y="3429000"/>
              <a:ext cx="8382000" cy="432060"/>
            </a:xfrm>
            <a:prstGeom prst="roundRect">
              <a:avLst/>
            </a:prstGeom>
            <a:noFill/>
            <a:ln w="381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0" y="5715000"/>
              <a:ext cx="7620000" cy="40011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130 days at reasonable efficiency – might hope to push towards 10 fb</a:t>
              </a:r>
              <a:r>
                <a:rPr lang="en-US" sz="2000" baseline="30000" dirty="0" smtClean="0">
                  <a:solidFill>
                    <a:srgbClr val="FF0000"/>
                  </a:solidFill>
                </a:rPr>
                <a:t>-1</a:t>
              </a:r>
              <a:endParaRPr lang="en-US" sz="2000" baseline="300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Elbow Connector 10"/>
            <p:cNvCxnSpPr>
              <a:stCxn id="8" idx="1"/>
              <a:endCxn id="9" idx="1"/>
            </p:cNvCxnSpPr>
            <p:nvPr/>
          </p:nvCxnSpPr>
          <p:spPr>
            <a:xfrm rot="10800000" flipH="1" flipV="1">
              <a:off x="381000" y="3645029"/>
              <a:ext cx="533400" cy="2270025"/>
            </a:xfrm>
            <a:prstGeom prst="bentConnector3">
              <a:avLst>
                <a:gd name="adj1" fmla="val -42857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8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200" y="5943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NB: not yet approved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ahead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8327"/>
          </a:xfrm>
          <a:prstGeom prst="rect">
            <a:avLst/>
          </a:prstGeom>
        </p:spPr>
      </p:pic>
      <p:pic>
        <p:nvPicPr>
          <p:cNvPr id="10" name="Picture 9" descr="Screen shot 2011-09-14 at 5.32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67" y="2133600"/>
            <a:ext cx="6836833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</a:t>
            </a:r>
            <a:r>
              <a:rPr lang="en-US" dirty="0" smtClean="0"/>
              <a:t>uccessful commissioning and good </a:t>
            </a:r>
            <a:r>
              <a:rPr lang="en-US" dirty="0"/>
              <a:t>transition from commissioning to operations</a:t>
            </a:r>
          </a:p>
          <a:p>
            <a:pPr lvl="1"/>
            <a:r>
              <a:rPr lang="en-US" dirty="0"/>
              <a:t>Cycle </a:t>
            </a:r>
            <a:r>
              <a:rPr lang="en-US" dirty="0" smtClean="0"/>
              <a:t>is </a:t>
            </a:r>
            <a:r>
              <a:rPr lang="en-US" dirty="0" smtClean="0"/>
              <a:t>solid</a:t>
            </a:r>
          </a:p>
          <a:p>
            <a:pPr lvl="1"/>
            <a:r>
              <a:rPr lang="en-US" dirty="0" smtClean="0"/>
              <a:t>Performance is quite staggering (and will now flatten out)</a:t>
            </a:r>
            <a:endParaRPr lang="en-US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achine </a:t>
            </a:r>
            <a:r>
              <a:rPr lang="en-US" dirty="0"/>
              <a:t>protection </a:t>
            </a:r>
            <a:r>
              <a:rPr lang="en-US" dirty="0" smtClean="0"/>
              <a:t>working </a:t>
            </a:r>
            <a:r>
              <a:rPr lang="en-US" dirty="0" smtClean="0"/>
              <a:t>well</a:t>
            </a:r>
            <a:endParaRPr lang="en-US" dirty="0" smtClean="0"/>
          </a:p>
          <a:p>
            <a:pPr lvl="1"/>
            <a:r>
              <a:rPr lang="en-US" dirty="0" smtClean="0"/>
              <a:t>Availability with high intensity acceptable with issues being </a:t>
            </a:r>
            <a:r>
              <a:rPr lang="en-US" dirty="0" smtClean="0"/>
              <a:t>addressed</a:t>
            </a:r>
          </a:p>
          <a:p>
            <a:r>
              <a:rPr lang="en-US" dirty="0"/>
              <a:t>The LHC is a beautiful machine and a real testament to those who conceived, built and installed it.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19050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5720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162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7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3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578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438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2" name="Title 51"/>
          <p:cNvSpPr txBox="1">
            <a:spLocks/>
          </p:cNvSpPr>
          <p:nvPr/>
        </p:nvSpPr>
        <p:spPr>
          <a:xfrm>
            <a:off x="5257800" y="6093221"/>
            <a:ext cx="3810000" cy="7647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LHC Timeline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762000" y="1676400"/>
            <a:ext cx="2246232" cy="2571750"/>
            <a:chOff x="762000" y="1676400"/>
            <a:chExt cx="2246232" cy="257175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83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219200" y="2696523"/>
              <a:ext cx="1524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September 10, 2008</a:t>
              </a:r>
            </a:p>
            <a:p>
              <a:r>
                <a:rPr lang="en-US" sz="1100" dirty="0" smtClean="0"/>
                <a:t>First beams around </a:t>
              </a:r>
              <a:endParaRPr lang="en-US" sz="1100" dirty="0"/>
            </a:p>
          </p:txBody>
        </p:sp>
        <p:pic>
          <p:nvPicPr>
            <p:cNvPr id="67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224623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2400" y="4572000"/>
            <a:ext cx="2743200" cy="1963738"/>
            <a:chOff x="152400" y="4572000"/>
            <a:chExt cx="2743200" cy="196373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906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219200" y="5257800"/>
              <a:ext cx="16764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Disaster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GB" sz="1200" dirty="0" smtClean="0"/>
                <a:t>Accidental </a:t>
              </a:r>
              <a:r>
                <a:rPr lang="en-GB" sz="1200" dirty="0"/>
                <a:t>release of 600 </a:t>
              </a:r>
              <a:r>
                <a:rPr lang="en-GB" sz="1200" dirty="0" smtClean="0"/>
                <a:t>MJ </a:t>
              </a:r>
              <a:r>
                <a:rPr lang="en-GB" sz="1200" dirty="0"/>
                <a:t>stored in </a:t>
              </a:r>
              <a:r>
                <a:rPr lang="en-GB" sz="1200" dirty="0" smtClean="0"/>
                <a:t>one sector of </a:t>
              </a:r>
              <a:r>
                <a:rPr lang="en-GB" sz="1200" dirty="0"/>
                <a:t>LHC dipole </a:t>
              </a:r>
              <a:r>
                <a:rPr lang="en-GB" sz="1200" dirty="0" smtClean="0"/>
                <a:t>magnets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038600" y="914400"/>
            <a:ext cx="1650117" cy="3333750"/>
            <a:chOff x="4038600" y="914400"/>
            <a:chExt cx="1650117" cy="3333750"/>
          </a:xfrm>
        </p:grpSpPr>
        <p:cxnSp>
          <p:nvCxnSpPr>
            <p:cNvPr id="41" name="Straight Connector 40"/>
            <p:cNvCxnSpPr>
              <a:stCxn id="42" idx="1"/>
            </p:cNvCxnSpPr>
            <p:nvPr/>
          </p:nvCxnSpPr>
          <p:spPr>
            <a:xfrm>
              <a:off x="4267200" y="2265149"/>
              <a:ext cx="0" cy="198300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267200" y="2057400"/>
              <a:ext cx="13709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29,  2009</a:t>
              </a:r>
            </a:p>
            <a:p>
              <a:r>
                <a:rPr lang="en-US" sz="1000" dirty="0" smtClean="0"/>
                <a:t>Beam back</a:t>
              </a:r>
              <a:endParaRPr lang="en-US" sz="1000" dirty="0"/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381000" y="34970"/>
            <a:ext cx="3168650" cy="4231046"/>
            <a:chOff x="381000" y="34970"/>
            <a:chExt cx="3168650" cy="423104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685800"/>
              <a:ext cx="0" cy="35802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09600" y="34970"/>
              <a:ext cx="2940050" cy="1219200"/>
              <a:chOff x="609600" y="34970"/>
              <a:chExt cx="2940050" cy="12192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09600" y="304800"/>
                <a:ext cx="135189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August 2008</a:t>
                </a:r>
              </a:p>
              <a:p>
                <a:r>
                  <a:rPr lang="en-US" sz="1000" dirty="0" smtClean="0"/>
                  <a:t>First injection test</a:t>
                </a:r>
                <a:endParaRPr lang="en-US" sz="1000" dirty="0"/>
              </a:p>
            </p:txBody>
          </p:sp>
          <p:pic>
            <p:nvPicPr>
              <p:cNvPr id="74" name="Picture 73" descr="Screen shot 2009-11-25 at 9.20.42 PM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52600" y="34970"/>
                <a:ext cx="1797050" cy="12192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444402" y="685800"/>
            <a:ext cx="1699598" cy="3562350"/>
            <a:chOff x="7444402" y="685800"/>
            <a:chExt cx="1699598" cy="356235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45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077200" y="1981200"/>
              <a:ext cx="9906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August, 2011</a:t>
              </a:r>
            </a:p>
            <a:p>
              <a:r>
                <a:rPr lang="en-US" sz="1000" dirty="0" smtClean="0"/>
                <a:t>2.3e33, 2.6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1380 bunches</a:t>
              </a:r>
              <a:endParaRPr lang="en-US" sz="10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4402" y="685800"/>
              <a:ext cx="1699598" cy="13081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638800" y="1981200"/>
            <a:ext cx="1151599" cy="2290375"/>
            <a:chOff x="5638800" y="1981200"/>
            <a:chExt cx="1151599" cy="22903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477000" y="33528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8800" y="2971800"/>
              <a:ext cx="11430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October 14 2010</a:t>
              </a:r>
            </a:p>
            <a:p>
              <a:r>
                <a:rPr lang="en-US" sz="1000" dirty="0" smtClean="0"/>
                <a:t>1e32</a:t>
              </a:r>
            </a:p>
            <a:p>
              <a:r>
                <a:rPr lang="en-US" sz="1000" dirty="0" smtClean="0"/>
                <a:t>248 bunches</a:t>
              </a:r>
            </a:p>
            <a:p>
              <a:endParaRPr lang="en-US" sz="1000" dirty="0"/>
            </a:p>
          </p:txBody>
        </p:sp>
        <p:pic>
          <p:nvPicPr>
            <p:cNvPr id="10" name="Picture 9" descr="Screen shot 2011-09-01 at 8.24.05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981200"/>
              <a:ext cx="999199" cy="9929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858000" y="4572000"/>
            <a:ext cx="1654629" cy="1562100"/>
            <a:chOff x="6858000" y="4572000"/>
            <a:chExt cx="1654629" cy="15621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8580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34200" y="464820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2010</a:t>
              </a:r>
            </a:p>
            <a:p>
              <a:r>
                <a:rPr lang="en-US" sz="1100" dirty="0" smtClean="0"/>
                <a:t>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34200" y="5029200"/>
              <a:ext cx="1578429" cy="11049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657600" y="4572000"/>
            <a:ext cx="1544074" cy="2120900"/>
            <a:chOff x="3657600" y="4572000"/>
            <a:chExt cx="1544074" cy="21209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5172727" y="45720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038600" y="4876800"/>
              <a:ext cx="116307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March 30, 2010</a:t>
              </a:r>
            </a:p>
            <a:p>
              <a:r>
                <a:rPr lang="en-US" sz="1000" dirty="0" smtClean="0"/>
                <a:t>First collisions at 3.5 TeV</a:t>
              </a:r>
              <a:endParaRPr lang="en-US" sz="1000" dirty="0"/>
            </a:p>
          </p:txBody>
        </p:sp>
        <p:pic>
          <p:nvPicPr>
            <p:cNvPr id="13" name="Picture 12" descr="Screen shot 2011-09-01 at 10.12.37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410200"/>
              <a:ext cx="1539955" cy="12827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086600" y="2819400"/>
            <a:ext cx="1143000" cy="1452175"/>
            <a:chOff x="7086600" y="2819400"/>
            <a:chExt cx="1143000" cy="1452175"/>
          </a:xfrm>
        </p:grpSpPr>
        <p:sp>
          <p:nvSpPr>
            <p:cNvPr id="15" name="Rectangle 14"/>
            <p:cNvSpPr/>
            <p:nvPr/>
          </p:nvSpPr>
          <p:spPr>
            <a:xfrm>
              <a:off x="7162800" y="3276600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848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086600" y="28194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28 2011</a:t>
              </a:r>
            </a:p>
            <a:p>
              <a:r>
                <a:rPr lang="en-US" sz="1000" dirty="0" smtClean="0"/>
                <a:t>1380 bunches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48000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3058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463387" y="306705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050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400" y="3048000"/>
            <a:ext cx="802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February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048000"/>
            <a:ext cx="78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March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048000"/>
            <a:ext cx="573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April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6370" y="3048000"/>
            <a:ext cx="1027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November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8956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67600" y="3048000"/>
            <a:ext cx="722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October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3048000"/>
            <a:ext cx="646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May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8100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79631" y="337185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006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388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914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38600" y="3048000"/>
            <a:ext cx="646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June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00" y="3048000"/>
            <a:ext cx="49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July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8800" y="3048000"/>
            <a:ext cx="646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August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0" y="30480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eptember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6200" y="76200"/>
            <a:ext cx="3180694" cy="2961733"/>
            <a:chOff x="76200" y="76200"/>
            <a:chExt cx="3180694" cy="2961733"/>
          </a:xfrm>
        </p:grpSpPr>
        <p:sp>
          <p:nvSpPr>
            <p:cNvPr id="28" name="TextBox 27"/>
            <p:cNvSpPr txBox="1"/>
            <p:nvPr/>
          </p:nvSpPr>
          <p:spPr>
            <a:xfrm>
              <a:off x="1905000" y="1981200"/>
              <a:ext cx="13518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March 30</a:t>
              </a:r>
            </a:p>
            <a:p>
              <a:r>
                <a:rPr lang="en-US" sz="1400" dirty="0" smtClean="0"/>
                <a:t>First collisions 3.5 TeV</a:t>
              </a:r>
              <a:endParaRPr lang="en-US" sz="14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810189" y="2423958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1" descr="Picture1.jpg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6200" y="76200"/>
              <a:ext cx="2668158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Title 51"/>
          <p:cNvSpPr txBox="1">
            <a:spLocks/>
          </p:cNvSpPr>
          <p:nvPr/>
        </p:nvSpPr>
        <p:spPr>
          <a:xfrm>
            <a:off x="3733800" y="5791200"/>
            <a:ext cx="5232243" cy="76477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A closer look at 2010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76200" y="3352800"/>
            <a:ext cx="3610626" cy="2514600"/>
            <a:chOff x="76200" y="3352800"/>
            <a:chExt cx="3610626" cy="25146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467626" y="33528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569030" y="3962400"/>
              <a:ext cx="11177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April</a:t>
              </a:r>
            </a:p>
            <a:p>
              <a:r>
                <a:rPr lang="en-US" sz="1400" dirty="0" smtClean="0"/>
                <a:t>Commission  squeeze </a:t>
              </a:r>
              <a:endParaRPr lang="en-US" sz="1400" dirty="0"/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4191000"/>
              <a:ext cx="249024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-16387" y="2133600"/>
            <a:ext cx="1351894" cy="918775"/>
            <a:chOff x="-16387" y="2133600"/>
            <a:chExt cx="1351894" cy="918775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762000" y="2667000"/>
              <a:ext cx="0" cy="385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-16387" y="2133600"/>
              <a:ext cx="13518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Feb 27</a:t>
              </a:r>
            </a:p>
            <a:p>
              <a:r>
                <a:rPr lang="en-US" sz="1400" dirty="0"/>
                <a:t>B</a:t>
              </a:r>
              <a:r>
                <a:rPr lang="en-US" sz="1400" dirty="0" smtClean="0"/>
                <a:t>eam back</a:t>
              </a:r>
              <a:endParaRPr lang="en-US" sz="1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429000" y="1219200"/>
            <a:ext cx="2578100" cy="1833175"/>
            <a:chOff x="3429000" y="1219200"/>
            <a:chExt cx="2578100" cy="1833175"/>
          </a:xfrm>
        </p:grpSpPr>
        <p:sp>
          <p:nvSpPr>
            <p:cNvPr id="35" name="TextBox 34"/>
            <p:cNvSpPr txBox="1"/>
            <p:nvPr/>
          </p:nvSpPr>
          <p:spPr>
            <a:xfrm>
              <a:off x="3429000" y="1219200"/>
              <a:ext cx="135189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June</a:t>
              </a:r>
            </a:p>
            <a:p>
              <a:r>
                <a:rPr lang="en-US" sz="1400" dirty="0"/>
                <a:t>C</a:t>
              </a:r>
              <a:r>
                <a:rPr lang="en-US" sz="1400" dirty="0" smtClean="0"/>
                <a:t>ommission nominal bunch intensity</a:t>
              </a:r>
              <a:endParaRPr lang="en-US" sz="1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419600" y="21336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 descr="Screen shot 2011-09-01 at 10.43.1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1219200"/>
              <a:ext cx="1358900" cy="946250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5410200" y="2362200"/>
            <a:ext cx="1752600" cy="685800"/>
            <a:chOff x="5410200" y="2362200"/>
            <a:chExt cx="1752600" cy="685800"/>
          </a:xfrm>
        </p:grpSpPr>
        <p:sp>
          <p:nvSpPr>
            <p:cNvPr id="51" name="Rectangle 50"/>
            <p:cNvSpPr/>
            <p:nvPr/>
          </p:nvSpPr>
          <p:spPr>
            <a:xfrm>
              <a:off x="5410200" y="2362200"/>
              <a:ext cx="17526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QUALIFICATION</a:t>
              </a:r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6096000" y="2743200"/>
              <a:ext cx="0" cy="3048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724400" y="3352800"/>
            <a:ext cx="2082800" cy="2463800"/>
            <a:chOff x="4724400" y="3352800"/>
            <a:chExt cx="2082800" cy="2463800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6705600" y="3352800"/>
              <a:ext cx="0" cy="11430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876800" y="4038600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September</a:t>
              </a:r>
            </a:p>
            <a:p>
              <a:r>
                <a:rPr lang="en-US" sz="1600" dirty="0" smtClean="0"/>
                <a:t>Crossing angles on</a:t>
              </a:r>
              <a:endParaRPr lang="en-US" sz="1600" b="1" dirty="0" smtClean="0"/>
            </a:p>
          </p:txBody>
        </p:sp>
        <p:pic>
          <p:nvPicPr>
            <p:cNvPr id="60" name="Picture 59" descr="Screen shot 2011-09-01 at 4.53.4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648200"/>
              <a:ext cx="2082800" cy="1168400"/>
            </a:xfrm>
            <a:prstGeom prst="rect">
              <a:avLst/>
            </a:prstGeom>
          </p:spPr>
        </p:pic>
      </p:grp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7175518" y="0"/>
            <a:ext cx="1968482" cy="3052375"/>
            <a:chOff x="7175518" y="0"/>
            <a:chExt cx="1968482" cy="3052375"/>
          </a:xfrm>
        </p:grpSpPr>
        <p:grpSp>
          <p:nvGrpSpPr>
            <p:cNvPr id="42" name="Group 41"/>
            <p:cNvGrpSpPr/>
            <p:nvPr/>
          </p:nvGrpSpPr>
          <p:grpSpPr>
            <a:xfrm>
              <a:off x="7772400" y="1905000"/>
              <a:ext cx="1371600" cy="1147375"/>
              <a:chOff x="7772400" y="1905000"/>
              <a:chExt cx="1371600" cy="1147375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7772400" y="2133600"/>
                <a:ext cx="0" cy="91877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7792106" y="1905000"/>
                <a:ext cx="13518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October</a:t>
                </a:r>
              </a:p>
              <a:p>
                <a:r>
                  <a:rPr lang="en-US" sz="1600" dirty="0"/>
                  <a:t>Luminosity</a:t>
                </a:r>
                <a:br>
                  <a:rPr lang="en-US" sz="1600" dirty="0"/>
                </a:br>
                <a:r>
                  <a:rPr lang="en-US" sz="1600" dirty="0" smtClean="0"/>
                  <a:t>production</a:t>
                </a:r>
                <a:endParaRPr lang="en-US" sz="1400" dirty="0"/>
              </a:p>
            </p:txBody>
          </p:sp>
        </p:grpSp>
        <p:pic>
          <p:nvPicPr>
            <p:cNvPr id="33" name="Picture 32" descr="Screen shot 2011-09-14 at 6.52.0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518" y="0"/>
              <a:ext cx="1959246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4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– integrated luminosity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1006702"/>
            <a:ext cx="9130145" cy="5851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5867400"/>
            <a:ext cx="1600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EXPLOITATION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90600" y="1752600"/>
            <a:ext cx="2514600" cy="4380131"/>
            <a:chOff x="990600" y="1752600"/>
            <a:chExt cx="2514600" cy="4380131"/>
          </a:xfrm>
        </p:grpSpPr>
        <p:sp>
          <p:nvSpPr>
            <p:cNvPr id="9" name="TextBox 8"/>
            <p:cNvSpPr txBox="1"/>
            <p:nvPr/>
          </p:nvSpPr>
          <p:spPr>
            <a:xfrm>
              <a:off x="1066800" y="5486400"/>
              <a:ext cx="22860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COMMISSIONING</a:t>
              </a:r>
            </a:p>
            <a:p>
              <a:pPr algn="ctr"/>
              <a:r>
                <a:rPr lang="en-US" dirty="0" smtClean="0"/>
                <a:t>and frantic debugging</a:t>
              </a:r>
              <a:endParaRPr lang="en-US" dirty="0"/>
            </a:p>
          </p:txBody>
        </p:sp>
        <p:pic>
          <p:nvPicPr>
            <p:cNvPr id="14" name="Picture 13" descr="comm-20104ipac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752600"/>
              <a:ext cx="2514600" cy="36287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3810000" y="1828800"/>
            <a:ext cx="2667000" cy="3493532"/>
            <a:chOff x="3810000" y="2057400"/>
            <a:chExt cx="2430130" cy="3264932"/>
          </a:xfrm>
        </p:grpSpPr>
        <p:sp>
          <p:nvSpPr>
            <p:cNvPr id="10" name="TextBox 9"/>
            <p:cNvSpPr txBox="1"/>
            <p:nvPr/>
          </p:nvSpPr>
          <p:spPr>
            <a:xfrm>
              <a:off x="4114800" y="4953000"/>
              <a:ext cx="1752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CONSOLIDATION</a:t>
              </a:r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057400"/>
              <a:ext cx="2430130" cy="27259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" y="914400"/>
            <a:ext cx="9144000" cy="512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cycle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3400" y="1386989"/>
            <a:ext cx="1219200" cy="518011"/>
            <a:chOff x="533400" y="1386989"/>
            <a:chExt cx="1219200" cy="518011"/>
          </a:xfrm>
        </p:grpSpPr>
        <p:sp>
          <p:nvSpPr>
            <p:cNvPr id="9" name="Down Arrow 8"/>
            <p:cNvSpPr/>
            <p:nvPr/>
          </p:nvSpPr>
          <p:spPr>
            <a:xfrm>
              <a:off x="1143000" y="1752600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386989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Beam dump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6800" y="3429000"/>
            <a:ext cx="1981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 down/precycle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576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00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24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48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96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4191000"/>
            <a:ext cx="1219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Injection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3124200"/>
            <a:ext cx="762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1200" y="1524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Squeeze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6705600" y="1981200"/>
            <a:ext cx="1524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24600" y="2286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Collide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8000" y="1981200"/>
            <a:ext cx="1828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62800" y="1524000"/>
            <a:ext cx="1295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Stable beams</a:t>
            </a: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204803"/>
              </p:ext>
            </p:extLst>
          </p:nvPr>
        </p:nvGraphicFramePr>
        <p:xfrm>
          <a:off x="6095999" y="3352800"/>
          <a:ext cx="2514601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5401"/>
                <a:gridCol w="1219200"/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r>
                        <a:rPr lang="en-US" sz="1600" baseline="0" dirty="0" smtClean="0"/>
                        <a:t> down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Injection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~30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Squeeze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Collide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Stable beams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–</a:t>
                      </a:r>
                      <a:r>
                        <a:rPr lang="en-US" sz="1600" baseline="0" dirty="0" smtClean="0"/>
                        <a:t> 30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62000" y="6096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Fastest turn around </a:t>
            </a:r>
            <a:r>
              <a:rPr lang="en-US" dirty="0"/>
              <a:t> </a:t>
            </a:r>
            <a:r>
              <a:rPr lang="en-US" dirty="0" smtClean="0"/>
              <a:t>down from 3h40m in 2010 to 2h7m in 2011 after optimization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3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4719145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295403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Aperture systematically measured (locally and globally)</a:t>
            </a:r>
          </a:p>
          <a:p>
            <a:r>
              <a:rPr lang="en-US" sz="2400" dirty="0" smtClean="0"/>
              <a:t>Better than anticipated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tolerances on orbit &amp; alignment </a:t>
            </a:r>
          </a:p>
          <a:p>
            <a:endParaRPr lang="en-US" sz="2400" dirty="0"/>
          </a:p>
          <a:p>
            <a:r>
              <a:rPr lang="en-US" sz="2400" dirty="0" smtClean="0"/>
              <a:t>Aperture </a:t>
            </a:r>
            <a:r>
              <a:rPr lang="en-US" sz="2400" dirty="0"/>
              <a:t>compatible with a well-aligned machine, a well </a:t>
            </a:r>
            <a:r>
              <a:rPr lang="en-US" sz="2400" dirty="0" err="1" smtClean="0"/>
              <a:t>centred</a:t>
            </a:r>
            <a:r>
              <a:rPr lang="en-US" sz="2400" dirty="0" smtClean="0"/>
              <a:t> orbit </a:t>
            </a:r>
            <a:r>
              <a:rPr lang="en-US" sz="2400" dirty="0"/>
              <a:t>and </a:t>
            </a:r>
            <a:r>
              <a:rPr lang="en-US" sz="2400" dirty="0" smtClean="0"/>
              <a:t>close to </a:t>
            </a:r>
            <a:r>
              <a:rPr lang="en-US" sz="2400" dirty="0"/>
              <a:t>design mechanical </a:t>
            </a:r>
            <a:r>
              <a:rPr lang="en-US" sz="2400" dirty="0" smtClean="0"/>
              <a:t>aperture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43000"/>
            <a:ext cx="4343400" cy="281417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3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68362"/>
          </a:xfrm>
        </p:spPr>
        <p:txBody>
          <a:bodyPr/>
          <a:lstStyle/>
          <a:p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419600" cy="5040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Optics stunningly stable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191000" cy="2935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990600"/>
            <a:ext cx="4191000" cy="504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/>
              <a:t>a</a:t>
            </a:r>
            <a:r>
              <a:rPr lang="en-US" dirty="0" smtClean="0"/>
              <a:t>nd well corrected</a:t>
            </a:r>
            <a:endParaRPr lang="en-US" dirty="0"/>
          </a:p>
        </p:txBody>
      </p:sp>
      <p:pic>
        <p:nvPicPr>
          <p:cNvPr id="10" name="Picture 5" descr="beta-beat-b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4207083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4572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measurements of beating at 3.5 m</a:t>
            </a:r>
            <a:br>
              <a:rPr lang="en-US" dirty="0" smtClean="0"/>
            </a:br>
            <a:r>
              <a:rPr lang="en-US" dirty="0" smtClean="0"/>
              <a:t> 3 months apart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4572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 and global correction at 1.5 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5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20429</TotalTime>
  <Words>1854</Words>
  <Application>Microsoft Macintosh PowerPoint</Application>
  <PresentationFormat>On-screen Show (4:3)</PresentationFormat>
  <Paragraphs>600</Paragraphs>
  <Slides>39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Theme</vt:lpstr>
      <vt:lpstr>Equation</vt:lpstr>
      <vt:lpstr>Microsoft Equation</vt:lpstr>
      <vt:lpstr>Status of the LHC</vt:lpstr>
      <vt:lpstr>The LHC</vt:lpstr>
      <vt:lpstr>Energy</vt:lpstr>
      <vt:lpstr>PowerPoint Presentation</vt:lpstr>
      <vt:lpstr>PowerPoint Presentation</vt:lpstr>
      <vt:lpstr>2010 – integrated luminosity</vt:lpstr>
      <vt:lpstr>Nominal cycle</vt:lpstr>
      <vt:lpstr>Aperture</vt:lpstr>
      <vt:lpstr>Optics</vt:lpstr>
      <vt:lpstr>Magnet model</vt:lpstr>
      <vt:lpstr>Reproducibility</vt:lpstr>
      <vt:lpstr>Machine protection – the challenge</vt:lpstr>
      <vt:lpstr>Beam Interlock System</vt:lpstr>
      <vt:lpstr>Beam Dump System (LBDS)</vt:lpstr>
      <vt:lpstr>Collimation</vt:lpstr>
      <vt:lpstr>Collimation</vt:lpstr>
      <vt:lpstr>Collimation cleaning at 3.5 TeV </vt:lpstr>
      <vt:lpstr>Exit 2010: beam parameters</vt:lpstr>
      <vt:lpstr>Lead ion run 2010</vt:lpstr>
      <vt:lpstr>PowerPoint Presentation</vt:lpstr>
      <vt:lpstr>Emittance</vt:lpstr>
      <vt:lpstr>Aim: maximize peak luminosity</vt:lpstr>
      <vt:lpstr>Beam from injectors</vt:lpstr>
      <vt:lpstr>PowerPoint Presentation</vt:lpstr>
      <vt:lpstr>2011: (c/o Atlas &amp; LHCb)</vt:lpstr>
      <vt:lpstr>Fill 2006: Luminosity lifetime</vt:lpstr>
      <vt:lpstr>2011 parameters – now</vt:lpstr>
      <vt:lpstr>Availability - efficiency</vt:lpstr>
      <vt:lpstr>UFOs in the LHC</vt:lpstr>
      <vt:lpstr>Single Event Effects</vt:lpstr>
      <vt:lpstr>Dumps &gt; 450 GeV July-August</vt:lpstr>
      <vt:lpstr>Availability 2011</vt:lpstr>
      <vt:lpstr>Rest of this year</vt:lpstr>
      <vt:lpstr>Rest of this year</vt:lpstr>
      <vt:lpstr>PowerPoint Presentation</vt:lpstr>
      <vt:lpstr>Pile-up</vt:lpstr>
      <vt:lpstr>Pileup</vt:lpstr>
      <vt:lpstr>Further ahead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440</cp:revision>
  <dcterms:created xsi:type="dcterms:W3CDTF">2011-01-18T19:25:28Z</dcterms:created>
  <dcterms:modified xsi:type="dcterms:W3CDTF">2011-09-14T19:14:14Z</dcterms:modified>
</cp:coreProperties>
</file>