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369" r:id="rId2"/>
    <p:sldId id="442" r:id="rId3"/>
    <p:sldId id="443" r:id="rId4"/>
    <p:sldId id="444" r:id="rId5"/>
    <p:sldId id="445" r:id="rId6"/>
    <p:sldId id="320" r:id="rId7"/>
    <p:sldId id="269" r:id="rId8"/>
    <p:sldId id="415" r:id="rId9"/>
    <p:sldId id="361" r:id="rId10"/>
    <p:sldId id="333" r:id="rId11"/>
    <p:sldId id="446" r:id="rId12"/>
    <p:sldId id="345" r:id="rId13"/>
    <p:sldId id="436" r:id="rId14"/>
    <p:sldId id="437" r:id="rId15"/>
    <p:sldId id="435" r:id="rId16"/>
    <p:sldId id="375" r:id="rId17"/>
    <p:sldId id="407" r:id="rId18"/>
    <p:sldId id="391" r:id="rId19"/>
    <p:sldId id="343" r:id="rId20"/>
    <p:sldId id="392" r:id="rId21"/>
    <p:sldId id="422" r:id="rId22"/>
    <p:sldId id="447" r:id="rId23"/>
    <p:sldId id="44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23" autoAdjust="0"/>
    <p:restoredTop sz="97335" autoAdjust="0"/>
  </p:normalViewPr>
  <p:slideViewPr>
    <p:cSldViewPr>
      <p:cViewPr>
        <p:scale>
          <a:sx n="155" d="100"/>
          <a:sy n="155" d="100"/>
        </p:scale>
        <p:origin x="-2224" y="-3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Relationship Id="rId2" Type="http://schemas.openxmlformats.org/officeDocument/2006/relationships/image" Target="../media/image31.emf"/><Relationship Id="rId3" Type="http://schemas.openxmlformats.org/officeDocument/2006/relationships/image" Target="../media/image3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3D96B4-BAC4-5842-83B5-2ECF6C53B7B9}" type="datetimeFigureOut">
              <a:rPr lang="en-US" smtClean="0"/>
              <a:t>10/10/11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8B2D2C-CD4A-F548-B52F-BDD899420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986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3C51F9-430A-184A-A4A3-DF39AB381A88}" type="datetimeFigureOut">
              <a:rPr lang="en-US" smtClean="0"/>
              <a:t>10/10/11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828C62-F0C2-9645-A5FA-46E4D2B40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933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7E6574-3FFD-B441-8CCC-FA1269ACD607}" type="slidenum">
              <a:rPr lang="en-US"/>
              <a:pPr/>
              <a:t>2</a:t>
            </a:fld>
            <a:endParaRPr lang="en-US"/>
          </a:p>
        </p:txBody>
      </p:sp>
      <p:sp>
        <p:nvSpPr>
          <p:cNvPr id="114690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469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75ECE2-9EC1-8241-A954-5C26F1156D23}" type="slidenum">
              <a:rPr lang="en-US"/>
              <a:pPr/>
              <a:t>3</a:t>
            </a:fld>
            <a:endParaRPr lang="en-US"/>
          </a:p>
        </p:txBody>
      </p:sp>
      <p:sp>
        <p:nvSpPr>
          <p:cNvPr id="115714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571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CFEA90-FA94-AA40-8B2E-C11B89451A9B}" type="slidenum">
              <a:rPr lang="en-US"/>
              <a:pPr/>
              <a:t>4</a:t>
            </a:fld>
            <a:endParaRPr lang="en-US"/>
          </a:p>
        </p:txBody>
      </p:sp>
      <p:sp>
        <p:nvSpPr>
          <p:cNvPr id="116738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673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100DCB-3FA7-2F4C-9430-D6DFF1AF85CB}" type="slidenum">
              <a:rPr lang="en-US"/>
              <a:pPr/>
              <a:t>5</a:t>
            </a:fld>
            <a:endParaRPr lang="en-US"/>
          </a:p>
        </p:txBody>
      </p:sp>
      <p:sp>
        <p:nvSpPr>
          <p:cNvPr id="117762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776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4515D091-065E-BD47-B6A5-6273C8E67981}" type="slidenum">
              <a:rPr lang="en-US" sz="1200">
                <a:latin typeface="Arial" charset="0"/>
              </a:rPr>
              <a:pPr/>
              <a:t>6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8680DA-27CE-0D47-B47A-257D34E374A4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42BF87-6499-F64B-A520-2312F68A1907}" type="slidenum">
              <a:rPr lang="en-US"/>
              <a:pPr/>
              <a:t>10</a:t>
            </a:fld>
            <a:endParaRPr lang="en-US"/>
          </a:p>
        </p:txBody>
      </p:sp>
      <p:sp>
        <p:nvSpPr>
          <p:cNvPr id="1756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56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427072-DEAD-974A-AA1C-34064ECC0181}" type="slidenum">
              <a:rPr lang="en-US"/>
              <a:pPr/>
              <a:t>11</a:t>
            </a:fld>
            <a:endParaRPr lang="en-US"/>
          </a:p>
        </p:txBody>
      </p:sp>
      <p:sp>
        <p:nvSpPr>
          <p:cNvPr id="177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5738" y="688975"/>
            <a:ext cx="6488112" cy="48656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76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844" y="5776774"/>
            <a:ext cx="5946696" cy="2678575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89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43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52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0" y="877824"/>
            <a:ext cx="9144000" cy="14826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" name="Title 13"/>
          <p:cNvSpPr>
            <a:spLocks noGrp="1"/>
          </p:cNvSpPr>
          <p:nvPr>
            <p:ph type="title" hasCustomPrompt="1"/>
          </p:nvPr>
        </p:nvSpPr>
        <p:spPr>
          <a:xfrm>
            <a:off x="1010093" y="93476"/>
            <a:ext cx="7123814" cy="680483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/>
              </a:gs>
              <a:gs pos="72000">
                <a:schemeClr val="bg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anchor="ctr"/>
          <a:lstStyle>
            <a:lvl1pPr>
              <a:defRPr sz="3200" b="1">
                <a:solidFill>
                  <a:schemeClr val="tx2"/>
                </a:solidFill>
                <a:latin typeface="Cambria" pitchFamily="18" charset="0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7160" y="1051560"/>
            <a:ext cx="8869680" cy="5212080"/>
          </a:xfrm>
          <a:prstGeom prst="rect">
            <a:avLst/>
          </a:prstGeom>
        </p:spPr>
        <p:txBody>
          <a:bodyPr/>
          <a:lstStyle>
            <a:lvl1pPr>
              <a:tabLst>
                <a:tab pos="693738" algn="l"/>
              </a:tabLst>
              <a:defRPr sz="28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82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090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61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70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06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083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26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2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55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BCBCB">
                <a:lumMod val="92000"/>
              </a:srgbClr>
            </a:gs>
            <a:gs pos="13000">
              <a:schemeClr val="bg1">
                <a:lumMod val="75000"/>
              </a:schemeClr>
            </a:gs>
            <a:gs pos="21001">
              <a:schemeClr val="bg1">
                <a:lumMod val="85000"/>
              </a:schemeClr>
            </a:gs>
            <a:gs pos="63000">
              <a:srgbClr val="FFFFFF"/>
            </a:gs>
            <a:gs pos="68000">
              <a:schemeClr val="bg1">
                <a:lumMod val="74000"/>
              </a:schemeClr>
            </a:gs>
            <a:gs pos="82001">
              <a:schemeClr val="bg1">
                <a:lumMod val="87000"/>
              </a:schemeClr>
            </a:gs>
            <a:gs pos="100000">
              <a:srgbClr val="EAEAEA">
                <a:lumMod val="7000"/>
                <a:lumOff val="93000"/>
              </a:srgb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877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14-9-2011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7763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516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55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.bin"/><Relationship Id="rId12" Type="http://schemas.openxmlformats.org/officeDocument/2006/relationships/image" Target="../media/image3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2.bin"/><Relationship Id="rId4" Type="http://schemas.openxmlformats.org/officeDocument/2006/relationships/image" Target="../media/image30.emf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oleObject" Target="../embeddings/oleObject3.bin"/><Relationship Id="rId10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jpeg"/><Relationship Id="rId3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jpe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elogbook.cern.ch/eLogbook/attach_viewer.jsp?attach_id=1025394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1-09-01 at 10.08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0"/>
            <a:ext cx="10439400" cy="68792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The LHC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286000"/>
            <a:ext cx="8229600" cy="28956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Very big</a:t>
            </a:r>
          </a:p>
          <a:p>
            <a:r>
              <a:rPr lang="en-US" sz="4800" dirty="0" smtClean="0">
                <a:solidFill>
                  <a:schemeClr val="bg1"/>
                </a:solidFill>
              </a:rPr>
              <a:t>Very cold</a:t>
            </a:r>
          </a:p>
          <a:p>
            <a:r>
              <a:rPr lang="en-US" sz="4800" dirty="0" smtClean="0">
                <a:solidFill>
                  <a:schemeClr val="bg1"/>
                </a:solidFill>
              </a:rPr>
              <a:t>Very high </a:t>
            </a:r>
            <a:r>
              <a:rPr lang="en-US" sz="4800" dirty="0" smtClean="0">
                <a:solidFill>
                  <a:srgbClr val="FFFFFF"/>
                </a:solidFill>
              </a:rPr>
              <a:t>energy</a:t>
            </a:r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918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139" name="Oval 3"/>
          <p:cNvSpPr>
            <a:spLocks noChangeArrowheads="1"/>
          </p:cNvSpPr>
          <p:nvPr/>
        </p:nvSpPr>
        <p:spPr bwMode="auto">
          <a:xfrm>
            <a:off x="6096000" y="2819400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140" name="Oval 4"/>
          <p:cNvSpPr>
            <a:spLocks noChangeArrowheads="1"/>
          </p:cNvSpPr>
          <p:nvPr/>
        </p:nvSpPr>
        <p:spPr bwMode="auto">
          <a:xfrm>
            <a:off x="5314950" y="2819400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142" name="Oval 6"/>
          <p:cNvSpPr>
            <a:spLocks noChangeArrowheads="1"/>
          </p:cNvSpPr>
          <p:nvPr/>
        </p:nvSpPr>
        <p:spPr bwMode="auto">
          <a:xfrm>
            <a:off x="7518400" y="3197225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143" name="Oval 7"/>
          <p:cNvSpPr>
            <a:spLocks noChangeArrowheads="1"/>
          </p:cNvSpPr>
          <p:nvPr/>
        </p:nvSpPr>
        <p:spPr bwMode="auto">
          <a:xfrm>
            <a:off x="7518400" y="3125788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144" name="Text Box 8"/>
          <p:cNvSpPr txBox="1">
            <a:spLocks noChangeArrowheads="1"/>
          </p:cNvSpPr>
          <p:nvPr/>
        </p:nvSpPr>
        <p:spPr bwMode="auto">
          <a:xfrm>
            <a:off x="342900" y="2841625"/>
            <a:ext cx="7246938" cy="573088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5291" tIns="0" rIns="65291" bIns="0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</a:pPr>
            <a:endParaRPr lang="en-GB" sz="1200" b="0">
              <a:solidFill>
                <a:srgbClr val="CC0000"/>
              </a:solidFill>
              <a:latin typeface="Arial" charset="0"/>
            </a:endParaRPr>
          </a:p>
          <a:p>
            <a:pPr algn="ctr"/>
            <a:r>
              <a:rPr lang="en-GB" sz="1600" b="0">
                <a:solidFill>
                  <a:srgbClr val="CC0000"/>
                </a:solidFill>
                <a:latin typeface="Arial" charset="0"/>
              </a:rPr>
              <a:t>Beam Interlock System</a:t>
            </a:r>
          </a:p>
          <a:p>
            <a:pPr algn="ctr">
              <a:lnSpc>
                <a:spcPct val="70000"/>
              </a:lnSpc>
            </a:pPr>
            <a:endParaRPr lang="en-GB" sz="1600" b="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755145" name="Text Box 9"/>
          <p:cNvSpPr txBox="1">
            <a:spLocks noChangeArrowheads="1"/>
          </p:cNvSpPr>
          <p:nvPr/>
        </p:nvSpPr>
        <p:spPr bwMode="auto">
          <a:xfrm>
            <a:off x="8077200" y="2714625"/>
            <a:ext cx="987425" cy="8286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600" b="0" dirty="0">
                <a:solidFill>
                  <a:srgbClr val="CC0000"/>
                </a:solidFill>
                <a:latin typeface="Arial" charset="0"/>
              </a:rPr>
              <a:t>Beam </a:t>
            </a:r>
          </a:p>
          <a:p>
            <a:pPr algn="ctr"/>
            <a:r>
              <a:rPr lang="en-GB" sz="1600" b="0" dirty="0">
                <a:solidFill>
                  <a:srgbClr val="CC0000"/>
                </a:solidFill>
                <a:latin typeface="Arial" charset="0"/>
              </a:rPr>
              <a:t>Dumping System</a:t>
            </a:r>
            <a:r>
              <a:rPr lang="en-GB" sz="1400" b="0" dirty="0">
                <a:latin typeface="Arial" charset="0"/>
              </a:rPr>
              <a:t>  </a:t>
            </a:r>
          </a:p>
        </p:txBody>
      </p:sp>
      <p:sp>
        <p:nvSpPr>
          <p:cNvPr id="1755146" name="Text Box 10"/>
          <p:cNvSpPr txBox="1">
            <a:spLocks noChangeArrowheads="1"/>
          </p:cNvSpPr>
          <p:nvPr/>
        </p:nvSpPr>
        <p:spPr bwMode="auto">
          <a:xfrm>
            <a:off x="8126413" y="3635375"/>
            <a:ext cx="865187" cy="4413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0" dirty="0">
                <a:latin typeface="Arial" charset="0"/>
              </a:rPr>
              <a:t>Injection Interlock</a:t>
            </a:r>
          </a:p>
        </p:txBody>
      </p:sp>
      <p:sp>
        <p:nvSpPr>
          <p:cNvPr id="1755147" name="Text Box 11"/>
          <p:cNvSpPr txBox="1">
            <a:spLocks noChangeArrowheads="1"/>
          </p:cNvSpPr>
          <p:nvPr/>
        </p:nvSpPr>
        <p:spPr bwMode="auto">
          <a:xfrm>
            <a:off x="381000" y="3810000"/>
            <a:ext cx="1371600" cy="806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Powering</a:t>
            </a:r>
          </a:p>
          <a:p>
            <a:pPr algn="ctr"/>
            <a:r>
              <a:rPr lang="en-GB" sz="1200">
                <a:latin typeface="Arial" charset="0"/>
              </a:rPr>
              <a:t>Interlocks</a:t>
            </a:r>
          </a:p>
          <a:p>
            <a:pPr algn="ctr"/>
            <a:r>
              <a:rPr lang="en-GB" sz="1200">
                <a:latin typeface="Arial" charset="0"/>
              </a:rPr>
              <a:t>superconducting magnets</a:t>
            </a:r>
          </a:p>
        </p:txBody>
      </p:sp>
      <p:sp>
        <p:nvSpPr>
          <p:cNvPr id="1755148" name="Text Box 12"/>
          <p:cNvSpPr txBox="1">
            <a:spLocks noChangeArrowheads="1"/>
          </p:cNvSpPr>
          <p:nvPr/>
        </p:nvSpPr>
        <p:spPr bwMode="auto">
          <a:xfrm>
            <a:off x="1905000" y="3810000"/>
            <a:ext cx="1524000" cy="806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Powering</a:t>
            </a:r>
          </a:p>
          <a:p>
            <a:pPr algn="ctr"/>
            <a:r>
              <a:rPr lang="en-GB" sz="1200">
                <a:latin typeface="Arial" charset="0"/>
              </a:rPr>
              <a:t>Interlocks</a:t>
            </a:r>
          </a:p>
          <a:p>
            <a:pPr algn="ctr"/>
            <a:r>
              <a:rPr lang="en-GB" sz="1200">
                <a:latin typeface="Arial" charset="0"/>
              </a:rPr>
              <a:t>normal conducting magnets</a:t>
            </a:r>
          </a:p>
        </p:txBody>
      </p:sp>
      <p:sp>
        <p:nvSpPr>
          <p:cNvPr id="1755149" name="Text Box 13"/>
          <p:cNvSpPr txBox="1">
            <a:spLocks noChangeArrowheads="1"/>
          </p:cNvSpPr>
          <p:nvPr/>
        </p:nvSpPr>
        <p:spPr bwMode="auto">
          <a:xfrm>
            <a:off x="152400" y="5929313"/>
            <a:ext cx="1371600" cy="623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0">
                <a:latin typeface="Arial" charset="0"/>
              </a:rPr>
              <a:t>Magnet protection system</a:t>
            </a:r>
          </a:p>
          <a:p>
            <a:pPr algn="ctr"/>
            <a:r>
              <a:rPr lang="en-GB" sz="1200" b="0">
                <a:latin typeface="Arial" charset="0"/>
              </a:rPr>
              <a:t>(20000 channels)</a:t>
            </a:r>
          </a:p>
        </p:txBody>
      </p:sp>
      <p:sp>
        <p:nvSpPr>
          <p:cNvPr id="1755150" name="Text Box 14"/>
          <p:cNvSpPr txBox="1">
            <a:spLocks noChangeArrowheads="1"/>
          </p:cNvSpPr>
          <p:nvPr/>
        </p:nvSpPr>
        <p:spPr bwMode="auto">
          <a:xfrm>
            <a:off x="1676400" y="5943600"/>
            <a:ext cx="827088" cy="623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0">
                <a:latin typeface="Arial" charset="0"/>
              </a:rPr>
              <a:t>Power </a:t>
            </a:r>
          </a:p>
          <a:p>
            <a:pPr algn="ctr"/>
            <a:r>
              <a:rPr lang="en-GB" sz="1200" b="0">
                <a:latin typeface="Arial" charset="0"/>
              </a:rPr>
              <a:t>Converters</a:t>
            </a:r>
          </a:p>
          <a:p>
            <a:pPr algn="ctr"/>
            <a:r>
              <a:rPr lang="en-GB" sz="1200" b="0">
                <a:latin typeface="Arial" charset="0"/>
              </a:rPr>
              <a:t>~1600</a:t>
            </a:r>
          </a:p>
        </p:txBody>
      </p:sp>
      <p:sp>
        <p:nvSpPr>
          <p:cNvPr id="1755151" name="Text Box 15"/>
          <p:cNvSpPr txBox="1">
            <a:spLocks noChangeArrowheads="1"/>
          </p:cNvSpPr>
          <p:nvPr/>
        </p:nvSpPr>
        <p:spPr bwMode="auto">
          <a:xfrm>
            <a:off x="2590800" y="5943600"/>
            <a:ext cx="419100" cy="623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0">
                <a:latin typeface="Arial" charset="0"/>
              </a:rPr>
              <a:t>AUG</a:t>
            </a:r>
          </a:p>
          <a:p>
            <a:pPr algn="ctr"/>
            <a:r>
              <a:rPr lang="en-GB" sz="1200" b="0">
                <a:latin typeface="Arial" charset="0"/>
              </a:rPr>
              <a:t>  </a:t>
            </a:r>
          </a:p>
          <a:p>
            <a:pPr algn="ctr"/>
            <a:endParaRPr lang="en-GB" sz="1200" b="0">
              <a:latin typeface="Arial" charset="0"/>
            </a:endParaRPr>
          </a:p>
        </p:txBody>
      </p:sp>
      <p:sp>
        <p:nvSpPr>
          <p:cNvPr id="1755152" name="Text Box 16"/>
          <p:cNvSpPr txBox="1">
            <a:spLocks noChangeArrowheads="1"/>
          </p:cNvSpPr>
          <p:nvPr/>
        </p:nvSpPr>
        <p:spPr bwMode="auto">
          <a:xfrm>
            <a:off x="3048000" y="5943600"/>
            <a:ext cx="365125" cy="623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0">
                <a:latin typeface="Arial" charset="0"/>
              </a:rPr>
              <a:t>UPS</a:t>
            </a:r>
          </a:p>
          <a:p>
            <a:pPr algn="ctr"/>
            <a:r>
              <a:rPr lang="en-GB" sz="1200" b="0">
                <a:latin typeface="Arial" charset="0"/>
              </a:rPr>
              <a:t>  </a:t>
            </a:r>
          </a:p>
          <a:p>
            <a:pPr algn="ctr"/>
            <a:endParaRPr lang="en-GB" sz="1200" b="0">
              <a:latin typeface="Arial" charset="0"/>
            </a:endParaRPr>
          </a:p>
        </p:txBody>
      </p:sp>
      <p:sp>
        <p:nvSpPr>
          <p:cNvPr id="1755153" name="Text Box 17"/>
          <p:cNvSpPr txBox="1">
            <a:spLocks noChangeArrowheads="1"/>
          </p:cNvSpPr>
          <p:nvPr/>
        </p:nvSpPr>
        <p:spPr bwMode="auto">
          <a:xfrm>
            <a:off x="2689225" y="5029200"/>
            <a:ext cx="815975" cy="441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0">
                <a:latin typeface="Arial" charset="0"/>
              </a:rPr>
              <a:t>Power Converters</a:t>
            </a:r>
          </a:p>
        </p:txBody>
      </p:sp>
      <p:cxnSp>
        <p:nvCxnSpPr>
          <p:cNvPr id="1755154" name="AutoShape 18"/>
          <p:cNvCxnSpPr>
            <a:cxnSpLocks noChangeShapeType="1"/>
            <a:stCxn id="1755149" idx="0"/>
            <a:endCxn id="1755163" idx="4"/>
          </p:cNvCxnSpPr>
          <p:nvPr/>
        </p:nvCxnSpPr>
        <p:spPr bwMode="auto">
          <a:xfrm rot="16200000">
            <a:off x="883443" y="5745957"/>
            <a:ext cx="138113" cy="228600"/>
          </a:xfrm>
          <a:prstGeom prst="bentConnector3">
            <a:avLst>
              <a:gd name="adj1" fmla="val 49426"/>
            </a:avLst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155" name="AutoShape 19"/>
          <p:cNvCxnSpPr>
            <a:cxnSpLocks noChangeShapeType="1"/>
            <a:stCxn id="1755151" idx="0"/>
            <a:endCxn id="1755163" idx="6"/>
          </p:cNvCxnSpPr>
          <p:nvPr/>
        </p:nvCxnSpPr>
        <p:spPr bwMode="auto">
          <a:xfrm rot="5400000" flipH="1">
            <a:off x="1857375" y="5000625"/>
            <a:ext cx="190500" cy="1695450"/>
          </a:xfrm>
          <a:prstGeom prst="bentConnector2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156" name="AutoShape 20"/>
          <p:cNvCxnSpPr>
            <a:cxnSpLocks noChangeShapeType="1"/>
            <a:stCxn id="1755152" idx="0"/>
            <a:endCxn id="1755163" idx="6"/>
          </p:cNvCxnSpPr>
          <p:nvPr/>
        </p:nvCxnSpPr>
        <p:spPr bwMode="auto">
          <a:xfrm rot="5400000" flipH="1">
            <a:off x="2072482" y="4785518"/>
            <a:ext cx="190500" cy="2125663"/>
          </a:xfrm>
          <a:prstGeom prst="bentConnector2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157" name="AutoShape 21"/>
          <p:cNvCxnSpPr>
            <a:cxnSpLocks noChangeShapeType="1"/>
            <a:stCxn id="1755150" idx="0"/>
            <a:endCxn id="1755163" idx="6"/>
          </p:cNvCxnSpPr>
          <p:nvPr/>
        </p:nvCxnSpPr>
        <p:spPr bwMode="auto">
          <a:xfrm rot="5400000" flipH="1">
            <a:off x="1502569" y="5355431"/>
            <a:ext cx="190500" cy="985838"/>
          </a:xfrm>
          <a:prstGeom prst="bentConnector2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158" name="Text Box 22"/>
          <p:cNvSpPr txBox="1">
            <a:spLocks noChangeArrowheads="1"/>
          </p:cNvSpPr>
          <p:nvPr/>
        </p:nvSpPr>
        <p:spPr bwMode="auto">
          <a:xfrm>
            <a:off x="1981200" y="5029200"/>
            <a:ext cx="652463" cy="441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0">
                <a:latin typeface="Arial" charset="0"/>
              </a:rPr>
              <a:t>Magnets</a:t>
            </a:r>
          </a:p>
          <a:p>
            <a:pPr algn="ctr"/>
            <a:endParaRPr lang="en-GB" sz="1200" b="0">
              <a:latin typeface="Arial" charset="0"/>
            </a:endParaRPr>
          </a:p>
        </p:txBody>
      </p:sp>
      <p:cxnSp>
        <p:nvCxnSpPr>
          <p:cNvPr id="1755159" name="AutoShape 23"/>
          <p:cNvCxnSpPr>
            <a:cxnSpLocks noChangeShapeType="1"/>
            <a:stCxn id="1755158" idx="0"/>
            <a:endCxn id="1755148" idx="2"/>
          </p:cNvCxnSpPr>
          <p:nvPr/>
        </p:nvCxnSpPr>
        <p:spPr bwMode="auto">
          <a:xfrm rot="16200000">
            <a:off x="2281238" y="4643437"/>
            <a:ext cx="412750" cy="35877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160" name="AutoShape 24"/>
          <p:cNvCxnSpPr>
            <a:cxnSpLocks noChangeShapeType="1"/>
            <a:stCxn id="1755153" idx="0"/>
            <a:endCxn id="1755148" idx="2"/>
          </p:cNvCxnSpPr>
          <p:nvPr/>
        </p:nvCxnSpPr>
        <p:spPr bwMode="auto">
          <a:xfrm rot="5400000" flipH="1">
            <a:off x="2675732" y="4607718"/>
            <a:ext cx="412750" cy="430213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161" name="Text Box 25"/>
          <p:cNvSpPr txBox="1">
            <a:spLocks noChangeArrowheads="1"/>
          </p:cNvSpPr>
          <p:nvPr/>
        </p:nvSpPr>
        <p:spPr bwMode="auto">
          <a:xfrm>
            <a:off x="3505200" y="3810000"/>
            <a:ext cx="925513" cy="806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Fast Magnet Current</a:t>
            </a:r>
          </a:p>
          <a:p>
            <a:pPr algn="ctr"/>
            <a:r>
              <a:rPr lang="en-GB" sz="1200">
                <a:latin typeface="Arial" charset="0"/>
              </a:rPr>
              <a:t>change Monitor</a:t>
            </a:r>
          </a:p>
        </p:txBody>
      </p:sp>
      <p:sp>
        <p:nvSpPr>
          <p:cNvPr id="1755162" name="Text Box 26"/>
          <p:cNvSpPr txBox="1">
            <a:spLocks noChangeArrowheads="1"/>
          </p:cNvSpPr>
          <p:nvPr/>
        </p:nvSpPr>
        <p:spPr bwMode="auto">
          <a:xfrm>
            <a:off x="3505200" y="5943600"/>
            <a:ext cx="1066800" cy="623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0">
                <a:latin typeface="Arial" charset="0"/>
              </a:rPr>
              <a:t>Cryogenics</a:t>
            </a:r>
          </a:p>
          <a:p>
            <a:pPr algn="ctr"/>
            <a:r>
              <a:rPr lang="en-GB" sz="1200" b="0">
                <a:latin typeface="Arial" charset="0"/>
              </a:rPr>
              <a:t>some 10000 channels</a:t>
            </a:r>
          </a:p>
        </p:txBody>
      </p:sp>
      <p:sp>
        <p:nvSpPr>
          <p:cNvPr id="1755163" name="Oval 27"/>
          <p:cNvSpPr>
            <a:spLocks noChangeArrowheads="1"/>
          </p:cNvSpPr>
          <p:nvPr/>
        </p:nvSpPr>
        <p:spPr bwMode="auto">
          <a:xfrm>
            <a:off x="1028700" y="5715000"/>
            <a:ext cx="76200" cy="76200"/>
          </a:xfrm>
          <a:prstGeom prst="ellipse">
            <a:avLst/>
          </a:prstGeom>
          <a:solidFill>
            <a:srgbClr val="EAEAEA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55164" name="AutoShape 28"/>
          <p:cNvCxnSpPr>
            <a:cxnSpLocks noChangeShapeType="1"/>
            <a:stCxn id="1755163" idx="0"/>
            <a:endCxn id="1755147" idx="2"/>
          </p:cNvCxnSpPr>
          <p:nvPr/>
        </p:nvCxnSpPr>
        <p:spPr bwMode="auto">
          <a:xfrm rot="16200000">
            <a:off x="517525" y="5165725"/>
            <a:ext cx="1098550" cy="0"/>
          </a:xfrm>
          <a:prstGeom prst="straightConnector1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165" name="Text Box 29"/>
          <p:cNvSpPr txBox="1">
            <a:spLocks noChangeArrowheads="1"/>
          </p:cNvSpPr>
          <p:nvPr/>
        </p:nvSpPr>
        <p:spPr bwMode="auto">
          <a:xfrm>
            <a:off x="5010150" y="1752600"/>
            <a:ext cx="685800" cy="806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RF</a:t>
            </a:r>
          </a:p>
          <a:p>
            <a:pPr algn="ctr"/>
            <a:r>
              <a:rPr lang="en-GB" sz="1200">
                <a:latin typeface="Arial" charset="0"/>
              </a:rPr>
              <a:t>System</a:t>
            </a:r>
          </a:p>
          <a:p>
            <a:pPr algn="ctr"/>
            <a:r>
              <a:rPr lang="en-GB" sz="1200">
                <a:latin typeface="Arial" charset="0"/>
              </a:rPr>
              <a:t>(f_RF + P)</a:t>
            </a:r>
          </a:p>
        </p:txBody>
      </p:sp>
      <p:sp>
        <p:nvSpPr>
          <p:cNvPr id="1755166" name="Text Box 30"/>
          <p:cNvSpPr txBox="1">
            <a:spLocks noChangeArrowheads="1"/>
          </p:cNvSpPr>
          <p:nvPr/>
        </p:nvSpPr>
        <p:spPr bwMode="auto">
          <a:xfrm>
            <a:off x="2895600" y="1752600"/>
            <a:ext cx="762000" cy="806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Vacuum</a:t>
            </a:r>
          </a:p>
          <a:p>
            <a:pPr algn="ctr"/>
            <a:r>
              <a:rPr lang="en-GB" sz="1200">
                <a:latin typeface="Arial" charset="0"/>
              </a:rPr>
              <a:t>System</a:t>
            </a:r>
          </a:p>
          <a:p>
            <a:pPr algn="ctr"/>
            <a:endParaRPr lang="en-GB" sz="1200">
              <a:latin typeface="Arial" charset="0"/>
            </a:endParaRPr>
          </a:p>
          <a:p>
            <a:pPr algn="ctr"/>
            <a:endParaRPr lang="en-GB" sz="1200">
              <a:latin typeface="Arial" charset="0"/>
            </a:endParaRPr>
          </a:p>
        </p:txBody>
      </p:sp>
      <p:sp>
        <p:nvSpPr>
          <p:cNvPr id="1755167" name="Text Box 31"/>
          <p:cNvSpPr txBox="1">
            <a:spLocks noChangeArrowheads="1"/>
          </p:cNvSpPr>
          <p:nvPr/>
        </p:nvSpPr>
        <p:spPr bwMode="auto">
          <a:xfrm>
            <a:off x="5105400" y="5257800"/>
            <a:ext cx="923925" cy="806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0">
                <a:latin typeface="Arial" charset="0"/>
              </a:rPr>
              <a:t>Beam Loss</a:t>
            </a:r>
          </a:p>
          <a:p>
            <a:pPr algn="ctr"/>
            <a:r>
              <a:rPr lang="en-GB" sz="1200" b="0">
                <a:latin typeface="Arial" charset="0"/>
              </a:rPr>
              <a:t>Monitors</a:t>
            </a:r>
          </a:p>
          <a:p>
            <a:pPr algn="ctr"/>
            <a:r>
              <a:rPr lang="en-GB" sz="1200" b="0">
                <a:latin typeface="Arial" charset="0"/>
              </a:rPr>
              <a:t>BCM</a:t>
            </a:r>
          </a:p>
          <a:p>
            <a:pPr algn="ctr"/>
            <a:endParaRPr lang="en-GB" sz="1200" b="0">
              <a:latin typeface="Arial" charset="0"/>
            </a:endParaRPr>
          </a:p>
        </p:txBody>
      </p:sp>
      <p:cxnSp>
        <p:nvCxnSpPr>
          <p:cNvPr id="1755168" name="AutoShape 32"/>
          <p:cNvCxnSpPr>
            <a:cxnSpLocks noChangeShapeType="1"/>
            <a:stCxn id="1755167" idx="0"/>
            <a:endCxn id="1755173" idx="2"/>
          </p:cNvCxnSpPr>
          <p:nvPr/>
        </p:nvCxnSpPr>
        <p:spPr bwMode="auto">
          <a:xfrm rot="16200000">
            <a:off x="5339557" y="4844256"/>
            <a:ext cx="641350" cy="185737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169" name="Text Box 33"/>
          <p:cNvSpPr txBox="1">
            <a:spLocks noChangeArrowheads="1"/>
          </p:cNvSpPr>
          <p:nvPr/>
        </p:nvSpPr>
        <p:spPr bwMode="auto">
          <a:xfrm>
            <a:off x="6562725" y="1752600"/>
            <a:ext cx="881063" cy="806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Collimation</a:t>
            </a:r>
          </a:p>
          <a:p>
            <a:pPr algn="ctr"/>
            <a:r>
              <a:rPr lang="en-GB" sz="1200">
                <a:latin typeface="Arial" charset="0"/>
              </a:rPr>
              <a:t>System</a:t>
            </a:r>
          </a:p>
          <a:p>
            <a:pPr algn="ctr"/>
            <a:endParaRPr lang="en-GB" sz="1200">
              <a:latin typeface="Arial" charset="0"/>
            </a:endParaRPr>
          </a:p>
          <a:p>
            <a:pPr algn="ctr"/>
            <a:endParaRPr lang="en-GB" sz="1200">
              <a:latin typeface="Arial" charset="0"/>
            </a:endParaRPr>
          </a:p>
        </p:txBody>
      </p:sp>
      <p:sp>
        <p:nvSpPr>
          <p:cNvPr id="1755170" name="Text Box 34"/>
          <p:cNvSpPr txBox="1">
            <a:spLocks noChangeArrowheads="1"/>
          </p:cNvSpPr>
          <p:nvPr/>
        </p:nvSpPr>
        <p:spPr bwMode="auto">
          <a:xfrm>
            <a:off x="6534150" y="990600"/>
            <a:ext cx="933450" cy="441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0">
                <a:latin typeface="Arial" charset="0"/>
              </a:rPr>
              <a:t>Jaw Position</a:t>
            </a:r>
          </a:p>
          <a:p>
            <a:pPr algn="ctr"/>
            <a:r>
              <a:rPr lang="en-GB" sz="1200" b="0">
                <a:latin typeface="Arial" charset="0"/>
              </a:rPr>
              <a:t>Temperature</a:t>
            </a:r>
          </a:p>
        </p:txBody>
      </p:sp>
      <p:cxnSp>
        <p:nvCxnSpPr>
          <p:cNvPr id="1755171" name="AutoShape 35"/>
          <p:cNvCxnSpPr>
            <a:cxnSpLocks noChangeShapeType="1"/>
          </p:cNvCxnSpPr>
          <p:nvPr/>
        </p:nvCxnSpPr>
        <p:spPr bwMode="auto">
          <a:xfrm rot="16200000" flipH="1">
            <a:off x="6826250" y="1590675"/>
            <a:ext cx="320675" cy="317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172" name="Text Box 36"/>
          <p:cNvSpPr txBox="1">
            <a:spLocks noChangeArrowheads="1"/>
          </p:cNvSpPr>
          <p:nvPr/>
        </p:nvSpPr>
        <p:spPr bwMode="auto">
          <a:xfrm>
            <a:off x="3800475" y="1752600"/>
            <a:ext cx="1071563" cy="806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Screens and Mirrors</a:t>
            </a:r>
          </a:p>
          <a:p>
            <a:pPr algn="ctr"/>
            <a:r>
              <a:rPr lang="en-GB" sz="1200">
                <a:latin typeface="Arial" charset="0"/>
              </a:rPr>
              <a:t>beam observation</a:t>
            </a:r>
          </a:p>
        </p:txBody>
      </p:sp>
      <p:sp>
        <p:nvSpPr>
          <p:cNvPr id="1755173" name="Text Box 37"/>
          <p:cNvSpPr txBox="1">
            <a:spLocks noChangeArrowheads="1"/>
          </p:cNvSpPr>
          <p:nvPr/>
        </p:nvSpPr>
        <p:spPr bwMode="auto">
          <a:xfrm>
            <a:off x="5257800" y="3810000"/>
            <a:ext cx="990600" cy="806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LHC</a:t>
            </a:r>
          </a:p>
          <a:p>
            <a:pPr algn="ctr"/>
            <a:r>
              <a:rPr lang="en-GB" sz="1200">
                <a:latin typeface="Arial" charset="0"/>
              </a:rPr>
              <a:t>Experiments</a:t>
            </a:r>
          </a:p>
          <a:p>
            <a:pPr algn="ctr"/>
            <a:endParaRPr lang="en-GB" sz="1200">
              <a:latin typeface="Arial" charset="0"/>
            </a:endParaRPr>
          </a:p>
          <a:p>
            <a:pPr algn="ctr"/>
            <a:endParaRPr lang="en-GB" sz="1200">
              <a:latin typeface="Arial" charset="0"/>
            </a:endParaRPr>
          </a:p>
        </p:txBody>
      </p:sp>
      <p:sp>
        <p:nvSpPr>
          <p:cNvPr id="1755174" name="Text Box 38"/>
          <p:cNvSpPr txBox="1">
            <a:spLocks noChangeArrowheads="1"/>
          </p:cNvSpPr>
          <p:nvPr/>
        </p:nvSpPr>
        <p:spPr bwMode="auto">
          <a:xfrm>
            <a:off x="4514850" y="3795713"/>
            <a:ext cx="666750" cy="806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BPMs</a:t>
            </a:r>
          </a:p>
          <a:p>
            <a:pPr algn="ctr"/>
            <a:endParaRPr lang="en-GB" sz="1200">
              <a:latin typeface="Arial" charset="0"/>
            </a:endParaRPr>
          </a:p>
          <a:p>
            <a:pPr algn="ctr"/>
            <a:endParaRPr lang="en-GB" sz="1200">
              <a:latin typeface="Arial" charset="0"/>
            </a:endParaRPr>
          </a:p>
          <a:p>
            <a:pPr algn="ctr"/>
            <a:endParaRPr lang="en-GB" sz="1200">
              <a:latin typeface="Arial" charset="0"/>
            </a:endParaRPr>
          </a:p>
        </p:txBody>
      </p:sp>
      <p:sp>
        <p:nvSpPr>
          <p:cNvPr id="1755175" name="Text Box 39"/>
          <p:cNvSpPr txBox="1">
            <a:spLocks noChangeArrowheads="1"/>
          </p:cNvSpPr>
          <p:nvPr/>
        </p:nvSpPr>
        <p:spPr bwMode="auto">
          <a:xfrm>
            <a:off x="6629400" y="3810000"/>
            <a:ext cx="838200" cy="623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Beam loss monitors</a:t>
            </a:r>
          </a:p>
          <a:p>
            <a:pPr algn="ctr"/>
            <a:r>
              <a:rPr lang="en-GB" sz="1200">
                <a:latin typeface="Arial" charset="0"/>
              </a:rPr>
              <a:t>BLM</a:t>
            </a:r>
          </a:p>
        </p:txBody>
      </p:sp>
      <p:sp>
        <p:nvSpPr>
          <p:cNvPr id="1755176" name="Text Box 40"/>
          <p:cNvSpPr txBox="1">
            <a:spLocks noChangeArrowheads="1"/>
          </p:cNvSpPr>
          <p:nvPr/>
        </p:nvSpPr>
        <p:spPr bwMode="auto">
          <a:xfrm>
            <a:off x="8243888" y="1600200"/>
            <a:ext cx="646112" cy="623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dirty="0" smtClean="0">
                <a:latin typeface="Arial" charset="0"/>
              </a:rPr>
              <a:t>Special</a:t>
            </a:r>
            <a:br>
              <a:rPr lang="en-GB" sz="1200" dirty="0" smtClean="0">
                <a:latin typeface="Arial" charset="0"/>
              </a:rPr>
            </a:br>
            <a:r>
              <a:rPr lang="en-GB" sz="1200" dirty="0" smtClean="0">
                <a:latin typeface="Arial" charset="0"/>
              </a:rPr>
              <a:t>BLMs</a:t>
            </a:r>
            <a:endParaRPr lang="en-GB" sz="1200" dirty="0">
              <a:latin typeface="Arial" charset="0"/>
            </a:endParaRPr>
          </a:p>
          <a:p>
            <a:pPr algn="ctr"/>
            <a:endParaRPr lang="en-GB" sz="1200" dirty="0">
              <a:latin typeface="Arial" charset="0"/>
            </a:endParaRPr>
          </a:p>
        </p:txBody>
      </p:sp>
      <p:sp>
        <p:nvSpPr>
          <p:cNvPr id="1755177" name="Text Box 41"/>
          <p:cNvSpPr txBox="1">
            <a:spLocks noChangeArrowheads="1"/>
          </p:cNvSpPr>
          <p:nvPr/>
        </p:nvSpPr>
        <p:spPr bwMode="auto">
          <a:xfrm>
            <a:off x="6210300" y="5257800"/>
            <a:ext cx="876300" cy="806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0">
                <a:latin typeface="Arial" charset="0"/>
              </a:rPr>
              <a:t>Monitors</a:t>
            </a:r>
          </a:p>
          <a:p>
            <a:pPr algn="ctr"/>
            <a:r>
              <a:rPr lang="en-GB" sz="1200" b="0">
                <a:latin typeface="Arial" charset="0"/>
              </a:rPr>
              <a:t>aperture limits</a:t>
            </a:r>
          </a:p>
          <a:p>
            <a:pPr algn="ctr"/>
            <a:r>
              <a:rPr lang="en-GB" sz="1200" b="0">
                <a:latin typeface="Arial" charset="0"/>
              </a:rPr>
              <a:t>(some 100)</a:t>
            </a:r>
          </a:p>
        </p:txBody>
      </p:sp>
      <p:sp>
        <p:nvSpPr>
          <p:cNvPr id="1755178" name="Text Box 42"/>
          <p:cNvSpPr txBox="1">
            <a:spLocks noChangeArrowheads="1"/>
          </p:cNvSpPr>
          <p:nvPr/>
        </p:nvSpPr>
        <p:spPr bwMode="auto">
          <a:xfrm>
            <a:off x="7180263" y="5257800"/>
            <a:ext cx="668337" cy="806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0">
                <a:latin typeface="Arial" charset="0"/>
              </a:rPr>
              <a:t>Monitors  in arcs</a:t>
            </a:r>
          </a:p>
          <a:p>
            <a:pPr algn="ctr"/>
            <a:r>
              <a:rPr lang="en-GB" sz="1200" b="0">
                <a:latin typeface="Arial" charset="0"/>
              </a:rPr>
              <a:t>(several 1000)</a:t>
            </a:r>
          </a:p>
        </p:txBody>
      </p:sp>
      <p:cxnSp>
        <p:nvCxnSpPr>
          <p:cNvPr id="1755179" name="AutoShape 43"/>
          <p:cNvCxnSpPr>
            <a:cxnSpLocks noChangeShapeType="1"/>
            <a:stCxn id="1755178" idx="0"/>
            <a:endCxn id="1755175" idx="2"/>
          </p:cNvCxnSpPr>
          <p:nvPr/>
        </p:nvCxnSpPr>
        <p:spPr bwMode="auto">
          <a:xfrm rot="5400000" flipH="1">
            <a:off x="6869907" y="4612481"/>
            <a:ext cx="823912" cy="466725"/>
          </a:xfrm>
          <a:prstGeom prst="bentConnector3">
            <a:avLst>
              <a:gd name="adj1" fmla="val 50097"/>
            </a:avLst>
          </a:prstGeom>
          <a:noFill/>
          <a:ln w="9525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180" name="AutoShape 44"/>
          <p:cNvCxnSpPr>
            <a:cxnSpLocks noChangeShapeType="1"/>
            <a:stCxn id="1755177" idx="0"/>
            <a:endCxn id="1755175" idx="2"/>
          </p:cNvCxnSpPr>
          <p:nvPr/>
        </p:nvCxnSpPr>
        <p:spPr bwMode="auto">
          <a:xfrm rot="16200000">
            <a:off x="6436519" y="4645819"/>
            <a:ext cx="823912" cy="400050"/>
          </a:xfrm>
          <a:prstGeom prst="bentConnector3">
            <a:avLst>
              <a:gd name="adj1" fmla="val 50097"/>
            </a:avLst>
          </a:prstGeom>
          <a:noFill/>
          <a:ln w="9525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181" name="Text Box 45"/>
          <p:cNvSpPr txBox="1">
            <a:spLocks noChangeArrowheads="1"/>
          </p:cNvSpPr>
          <p:nvPr/>
        </p:nvSpPr>
        <p:spPr bwMode="auto">
          <a:xfrm>
            <a:off x="7848600" y="4511675"/>
            <a:ext cx="1066800" cy="623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0">
                <a:latin typeface="Arial" charset="0"/>
              </a:rPr>
              <a:t>Timing System </a:t>
            </a:r>
          </a:p>
          <a:p>
            <a:pPr algn="ctr"/>
            <a:r>
              <a:rPr lang="en-GB" sz="1200" b="0">
                <a:latin typeface="Arial" charset="0"/>
              </a:rPr>
              <a:t>(Post Mortem Trigger)</a:t>
            </a:r>
          </a:p>
        </p:txBody>
      </p:sp>
      <p:sp>
        <p:nvSpPr>
          <p:cNvPr id="1755182" name="Text Box 46"/>
          <p:cNvSpPr txBox="1">
            <a:spLocks noChangeArrowheads="1"/>
          </p:cNvSpPr>
          <p:nvPr/>
        </p:nvSpPr>
        <p:spPr bwMode="auto">
          <a:xfrm>
            <a:off x="2133600" y="1752600"/>
            <a:ext cx="685800" cy="806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Operator Buttons</a:t>
            </a:r>
          </a:p>
          <a:p>
            <a:pPr algn="ctr"/>
            <a:r>
              <a:rPr lang="en-GB" sz="1200">
                <a:latin typeface="Arial" charset="0"/>
              </a:rPr>
              <a:t>CCC</a:t>
            </a:r>
          </a:p>
          <a:p>
            <a:pPr algn="ctr"/>
            <a:endParaRPr lang="en-GB" sz="1200">
              <a:latin typeface="Arial" charset="0"/>
            </a:endParaRPr>
          </a:p>
        </p:txBody>
      </p:sp>
      <p:sp>
        <p:nvSpPr>
          <p:cNvPr id="1755183" name="Text Box 47"/>
          <p:cNvSpPr txBox="1">
            <a:spLocks noChangeArrowheads="1"/>
          </p:cNvSpPr>
          <p:nvPr/>
        </p:nvSpPr>
        <p:spPr bwMode="auto">
          <a:xfrm>
            <a:off x="304800" y="1752600"/>
            <a:ext cx="838200" cy="806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dirty="0">
                <a:latin typeface="Arial" charset="0"/>
              </a:rPr>
              <a:t>Safe</a:t>
            </a:r>
          </a:p>
          <a:p>
            <a:pPr algn="ctr"/>
            <a:r>
              <a:rPr lang="en-GB" sz="1200" dirty="0">
                <a:latin typeface="Arial" charset="0"/>
              </a:rPr>
              <a:t>LHC</a:t>
            </a:r>
          </a:p>
          <a:p>
            <a:pPr algn="ctr"/>
            <a:r>
              <a:rPr lang="en-GB" sz="1200" dirty="0">
                <a:latin typeface="Arial" charset="0"/>
              </a:rPr>
              <a:t>Parameter</a:t>
            </a:r>
          </a:p>
          <a:p>
            <a:pPr algn="ctr"/>
            <a:endParaRPr lang="en-GB" sz="1200" dirty="0">
              <a:latin typeface="Arial" charset="0"/>
            </a:endParaRPr>
          </a:p>
        </p:txBody>
      </p:sp>
      <p:sp>
        <p:nvSpPr>
          <p:cNvPr id="1755184" name="Text Box 48"/>
          <p:cNvSpPr txBox="1">
            <a:spLocks noChangeArrowheads="1"/>
          </p:cNvSpPr>
          <p:nvPr/>
        </p:nvSpPr>
        <p:spPr bwMode="auto">
          <a:xfrm>
            <a:off x="1219200" y="1752600"/>
            <a:ext cx="838200" cy="806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Software</a:t>
            </a:r>
          </a:p>
          <a:p>
            <a:pPr algn="ctr"/>
            <a:r>
              <a:rPr lang="en-GB" sz="1200">
                <a:latin typeface="Arial" charset="0"/>
              </a:rPr>
              <a:t>Interlock</a:t>
            </a:r>
          </a:p>
          <a:p>
            <a:pPr algn="ctr"/>
            <a:r>
              <a:rPr lang="en-GB" sz="1200">
                <a:latin typeface="Arial" charset="0"/>
              </a:rPr>
              <a:t>System</a:t>
            </a:r>
          </a:p>
          <a:p>
            <a:pPr algn="ctr"/>
            <a:endParaRPr lang="en-GB" sz="1200">
              <a:latin typeface="Arial" charset="0"/>
            </a:endParaRPr>
          </a:p>
        </p:txBody>
      </p:sp>
      <p:sp>
        <p:nvSpPr>
          <p:cNvPr id="1755185" name="Text Box 49"/>
          <p:cNvSpPr txBox="1">
            <a:spLocks noChangeArrowheads="1"/>
          </p:cNvSpPr>
          <p:nvPr/>
        </p:nvSpPr>
        <p:spPr bwMode="auto">
          <a:xfrm rot="21600000">
            <a:off x="304800" y="990600"/>
            <a:ext cx="1066800" cy="623888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Safe Beam Parameter Distribution</a:t>
            </a:r>
          </a:p>
        </p:txBody>
      </p:sp>
      <p:sp>
        <p:nvSpPr>
          <p:cNvPr id="1755186" name="Text Box 50"/>
          <p:cNvSpPr txBox="1">
            <a:spLocks noChangeArrowheads="1"/>
          </p:cNvSpPr>
          <p:nvPr/>
        </p:nvSpPr>
        <p:spPr bwMode="auto">
          <a:xfrm>
            <a:off x="357188" y="2884488"/>
            <a:ext cx="404812" cy="4572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6000" tIns="0" rIns="0" bIns="0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000">
                <a:solidFill>
                  <a:schemeClr val="accent2"/>
                </a:solidFill>
                <a:latin typeface="Arial" charset="0"/>
              </a:rPr>
              <a:t>Safe</a:t>
            </a:r>
          </a:p>
          <a:p>
            <a:r>
              <a:rPr lang="en-GB" sz="1000">
                <a:solidFill>
                  <a:schemeClr val="accent2"/>
                </a:solidFill>
                <a:latin typeface="Arial" charset="0"/>
              </a:rPr>
              <a:t>Beam</a:t>
            </a:r>
          </a:p>
          <a:p>
            <a:r>
              <a:rPr lang="en-GB" sz="1000">
                <a:solidFill>
                  <a:schemeClr val="accent2"/>
                </a:solidFill>
                <a:latin typeface="Arial" charset="0"/>
              </a:rPr>
              <a:t>Flag</a:t>
            </a:r>
          </a:p>
        </p:txBody>
      </p:sp>
      <p:sp>
        <p:nvSpPr>
          <p:cNvPr id="1755187" name="Oval 51"/>
          <p:cNvSpPr>
            <a:spLocks noChangeArrowheads="1"/>
          </p:cNvSpPr>
          <p:nvPr/>
        </p:nvSpPr>
        <p:spPr bwMode="auto">
          <a:xfrm>
            <a:off x="2628900" y="3324225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55188" name="AutoShape 52"/>
          <p:cNvCxnSpPr>
            <a:cxnSpLocks noChangeShapeType="1"/>
            <a:stCxn id="1755148" idx="0"/>
            <a:endCxn id="1755187" idx="4"/>
          </p:cNvCxnSpPr>
          <p:nvPr/>
        </p:nvCxnSpPr>
        <p:spPr bwMode="auto">
          <a:xfrm rot="16200000">
            <a:off x="2462212" y="3605213"/>
            <a:ext cx="409575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189" name="Oval 53"/>
          <p:cNvSpPr>
            <a:spLocks noChangeArrowheads="1"/>
          </p:cNvSpPr>
          <p:nvPr/>
        </p:nvSpPr>
        <p:spPr bwMode="auto">
          <a:xfrm>
            <a:off x="3929063" y="3328988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55190" name="AutoShape 54"/>
          <p:cNvCxnSpPr>
            <a:cxnSpLocks noChangeShapeType="1"/>
            <a:stCxn id="1755161" idx="0"/>
            <a:endCxn id="1755189" idx="4"/>
          </p:cNvCxnSpPr>
          <p:nvPr/>
        </p:nvCxnSpPr>
        <p:spPr bwMode="auto">
          <a:xfrm rot="5400000" flipH="1">
            <a:off x="3765551" y="3606800"/>
            <a:ext cx="404812" cy="1587"/>
          </a:xfrm>
          <a:prstGeom prst="bentConnector3">
            <a:avLst>
              <a:gd name="adj1" fmla="val 49806"/>
            </a:avLst>
          </a:prstGeom>
          <a:noFill/>
          <a:ln w="1270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191" name="AutoShape 55"/>
          <p:cNvCxnSpPr>
            <a:cxnSpLocks noChangeShapeType="1"/>
            <a:stCxn id="1755165" idx="2"/>
            <a:endCxn id="1755140" idx="0"/>
          </p:cNvCxnSpPr>
          <p:nvPr/>
        </p:nvCxnSpPr>
        <p:spPr bwMode="auto">
          <a:xfrm rot="5400000">
            <a:off x="5222875" y="2689225"/>
            <a:ext cx="260350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192" name="Oval 56"/>
          <p:cNvSpPr>
            <a:spLocks noChangeArrowheads="1"/>
          </p:cNvSpPr>
          <p:nvPr/>
        </p:nvSpPr>
        <p:spPr bwMode="auto">
          <a:xfrm>
            <a:off x="1028700" y="3352800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55193" name="AutoShape 57"/>
          <p:cNvCxnSpPr>
            <a:cxnSpLocks noChangeShapeType="1"/>
            <a:stCxn id="1755147" idx="0"/>
            <a:endCxn id="1755192" idx="4"/>
          </p:cNvCxnSpPr>
          <p:nvPr/>
        </p:nvCxnSpPr>
        <p:spPr bwMode="auto">
          <a:xfrm rot="16200000">
            <a:off x="876300" y="3619500"/>
            <a:ext cx="381000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194" name="Oval 58"/>
          <p:cNvSpPr>
            <a:spLocks noChangeArrowheads="1"/>
          </p:cNvSpPr>
          <p:nvPr/>
        </p:nvSpPr>
        <p:spPr bwMode="auto">
          <a:xfrm>
            <a:off x="7515225" y="3295650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195" name="Oval 59"/>
          <p:cNvSpPr>
            <a:spLocks noChangeArrowheads="1"/>
          </p:cNvSpPr>
          <p:nvPr/>
        </p:nvSpPr>
        <p:spPr bwMode="auto">
          <a:xfrm>
            <a:off x="5715000" y="3324225"/>
            <a:ext cx="76200" cy="762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196" name="Oval 60"/>
          <p:cNvSpPr>
            <a:spLocks noChangeArrowheads="1"/>
          </p:cNvSpPr>
          <p:nvPr/>
        </p:nvSpPr>
        <p:spPr bwMode="auto">
          <a:xfrm>
            <a:off x="4810125" y="3324225"/>
            <a:ext cx="76200" cy="762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197" name="Oval 61"/>
          <p:cNvSpPr>
            <a:spLocks noChangeArrowheads="1"/>
          </p:cNvSpPr>
          <p:nvPr/>
        </p:nvSpPr>
        <p:spPr bwMode="auto">
          <a:xfrm>
            <a:off x="7013575" y="3314700"/>
            <a:ext cx="76200" cy="762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55198" name="AutoShape 62"/>
          <p:cNvCxnSpPr>
            <a:cxnSpLocks noChangeShapeType="1"/>
            <a:stCxn id="1755175" idx="0"/>
            <a:endCxn id="1755197" idx="4"/>
          </p:cNvCxnSpPr>
          <p:nvPr/>
        </p:nvCxnSpPr>
        <p:spPr bwMode="auto">
          <a:xfrm rot="16200000">
            <a:off x="6840538" y="3598862"/>
            <a:ext cx="419100" cy="3175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199" name="AutoShape 63"/>
          <p:cNvCxnSpPr>
            <a:cxnSpLocks noChangeShapeType="1"/>
            <a:stCxn id="1755176" idx="2"/>
            <a:endCxn id="1755145" idx="0"/>
          </p:cNvCxnSpPr>
          <p:nvPr/>
        </p:nvCxnSpPr>
        <p:spPr bwMode="auto">
          <a:xfrm rot="16200000" flipH="1">
            <a:off x="8331201" y="2460625"/>
            <a:ext cx="476250" cy="3175"/>
          </a:xfrm>
          <a:prstGeom prst="bentConnector3">
            <a:avLst>
              <a:gd name="adj1" fmla="val 51333"/>
            </a:avLst>
          </a:prstGeom>
          <a:noFill/>
          <a:ln w="1270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200" name="AutoShape 64"/>
          <p:cNvCxnSpPr>
            <a:cxnSpLocks noChangeShapeType="1"/>
            <a:stCxn id="1755173" idx="0"/>
            <a:endCxn id="1755195" idx="4"/>
          </p:cNvCxnSpPr>
          <p:nvPr/>
        </p:nvCxnSpPr>
        <p:spPr bwMode="auto">
          <a:xfrm rot="16200000">
            <a:off x="5548312" y="3605213"/>
            <a:ext cx="409575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201" name="AutoShape 65"/>
          <p:cNvCxnSpPr>
            <a:cxnSpLocks noChangeShapeType="1"/>
            <a:stCxn id="1755174" idx="0"/>
            <a:endCxn id="1755196" idx="4"/>
          </p:cNvCxnSpPr>
          <p:nvPr/>
        </p:nvCxnSpPr>
        <p:spPr bwMode="auto">
          <a:xfrm rot="16200000">
            <a:off x="4650581" y="3598069"/>
            <a:ext cx="395288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202" name="Oval 66"/>
          <p:cNvSpPr>
            <a:spLocks noChangeArrowheads="1"/>
          </p:cNvSpPr>
          <p:nvPr/>
        </p:nvSpPr>
        <p:spPr bwMode="auto">
          <a:xfrm>
            <a:off x="2438400" y="2852738"/>
            <a:ext cx="76200" cy="762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203" name="Oval 67"/>
          <p:cNvSpPr>
            <a:spLocks noChangeArrowheads="1"/>
          </p:cNvSpPr>
          <p:nvPr/>
        </p:nvSpPr>
        <p:spPr bwMode="auto">
          <a:xfrm>
            <a:off x="3238500" y="2847975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205" name="Oval 69"/>
          <p:cNvSpPr>
            <a:spLocks noChangeArrowheads="1"/>
          </p:cNvSpPr>
          <p:nvPr/>
        </p:nvSpPr>
        <p:spPr bwMode="auto">
          <a:xfrm>
            <a:off x="1600200" y="2847975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206" name="Oval 70"/>
          <p:cNvSpPr>
            <a:spLocks noChangeArrowheads="1"/>
          </p:cNvSpPr>
          <p:nvPr/>
        </p:nvSpPr>
        <p:spPr bwMode="auto">
          <a:xfrm>
            <a:off x="6965950" y="2852738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55208" name="AutoShape 72"/>
          <p:cNvCxnSpPr>
            <a:cxnSpLocks noChangeShapeType="1"/>
            <a:stCxn id="1755184" idx="2"/>
            <a:endCxn id="1755205" idx="0"/>
          </p:cNvCxnSpPr>
          <p:nvPr/>
        </p:nvCxnSpPr>
        <p:spPr bwMode="auto">
          <a:xfrm rot="5400000">
            <a:off x="1493837" y="2703513"/>
            <a:ext cx="288925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209" name="AutoShape 73"/>
          <p:cNvCxnSpPr>
            <a:cxnSpLocks noChangeShapeType="1"/>
            <a:stCxn id="1755172" idx="2"/>
            <a:endCxn id="1755211" idx="0"/>
          </p:cNvCxnSpPr>
          <p:nvPr/>
        </p:nvCxnSpPr>
        <p:spPr bwMode="auto">
          <a:xfrm rot="16200000" flipH="1">
            <a:off x="4191000" y="2705100"/>
            <a:ext cx="298450" cy="6350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210" name="AutoShape 74"/>
          <p:cNvCxnSpPr>
            <a:cxnSpLocks noChangeShapeType="1"/>
            <a:stCxn id="1755169" idx="2"/>
            <a:endCxn id="1755206" idx="0"/>
          </p:cNvCxnSpPr>
          <p:nvPr/>
        </p:nvCxnSpPr>
        <p:spPr bwMode="auto">
          <a:xfrm rot="5400000">
            <a:off x="6857206" y="2705894"/>
            <a:ext cx="293688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211" name="Oval 75"/>
          <p:cNvSpPr>
            <a:spLocks noChangeArrowheads="1"/>
          </p:cNvSpPr>
          <p:nvPr/>
        </p:nvSpPr>
        <p:spPr bwMode="auto">
          <a:xfrm>
            <a:off x="4305300" y="2857500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55212" name="AutoShape 76"/>
          <p:cNvCxnSpPr>
            <a:cxnSpLocks noChangeShapeType="1"/>
            <a:stCxn id="1755166" idx="2"/>
            <a:endCxn id="1755203" idx="0"/>
          </p:cNvCxnSpPr>
          <p:nvPr/>
        </p:nvCxnSpPr>
        <p:spPr bwMode="auto">
          <a:xfrm rot="5400000">
            <a:off x="3132137" y="2703513"/>
            <a:ext cx="288925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213" name="AutoShape 77"/>
          <p:cNvCxnSpPr>
            <a:cxnSpLocks noChangeShapeType="1"/>
            <a:stCxn id="1755182" idx="2"/>
            <a:endCxn id="1755202" idx="0"/>
          </p:cNvCxnSpPr>
          <p:nvPr/>
        </p:nvCxnSpPr>
        <p:spPr bwMode="auto">
          <a:xfrm rot="5400000">
            <a:off x="2329656" y="2705894"/>
            <a:ext cx="293688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214" name="Oval 78"/>
          <p:cNvSpPr>
            <a:spLocks noChangeArrowheads="1"/>
          </p:cNvSpPr>
          <p:nvPr/>
        </p:nvSpPr>
        <p:spPr bwMode="auto">
          <a:xfrm>
            <a:off x="1714500" y="2847975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55215" name="AutoShape 79"/>
          <p:cNvCxnSpPr>
            <a:cxnSpLocks noChangeShapeType="1"/>
            <a:stCxn id="1755221" idx="6"/>
            <a:endCxn id="1755146" idx="1"/>
          </p:cNvCxnSpPr>
          <p:nvPr/>
        </p:nvCxnSpPr>
        <p:spPr bwMode="auto">
          <a:xfrm>
            <a:off x="7591425" y="3216275"/>
            <a:ext cx="534988" cy="639763"/>
          </a:xfrm>
          <a:prstGeom prst="bentConnector3">
            <a:avLst>
              <a:gd name="adj1" fmla="val 49852"/>
            </a:avLst>
          </a:prstGeom>
          <a:noFill/>
          <a:ln w="9525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216" name="AutoShape 80"/>
          <p:cNvCxnSpPr>
            <a:cxnSpLocks noChangeShapeType="1"/>
            <a:stCxn id="1755194" idx="6"/>
            <a:endCxn id="1755181" idx="1"/>
          </p:cNvCxnSpPr>
          <p:nvPr/>
        </p:nvCxnSpPr>
        <p:spPr bwMode="auto">
          <a:xfrm>
            <a:off x="7591425" y="3333750"/>
            <a:ext cx="257175" cy="1490663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217" name="Oval 81"/>
          <p:cNvSpPr>
            <a:spLocks noChangeArrowheads="1"/>
          </p:cNvSpPr>
          <p:nvPr/>
        </p:nvSpPr>
        <p:spPr bwMode="auto">
          <a:xfrm>
            <a:off x="685800" y="2857500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55218" name="AutoShape 82"/>
          <p:cNvCxnSpPr>
            <a:cxnSpLocks noChangeShapeType="1"/>
            <a:stCxn id="1755183" idx="2"/>
            <a:endCxn id="1755217" idx="0"/>
          </p:cNvCxnSpPr>
          <p:nvPr/>
        </p:nvCxnSpPr>
        <p:spPr bwMode="auto">
          <a:xfrm rot="5400000">
            <a:off x="574675" y="2708275"/>
            <a:ext cx="298450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219" name="Oval 83"/>
          <p:cNvSpPr>
            <a:spLocks noChangeArrowheads="1"/>
          </p:cNvSpPr>
          <p:nvPr/>
        </p:nvSpPr>
        <p:spPr bwMode="auto">
          <a:xfrm>
            <a:off x="7391400" y="2852738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55220" name="AutoShape 84"/>
          <p:cNvCxnSpPr>
            <a:cxnSpLocks noChangeShapeType="1"/>
            <a:stCxn id="1755144" idx="3"/>
            <a:endCxn id="1755145" idx="1"/>
          </p:cNvCxnSpPr>
          <p:nvPr/>
        </p:nvCxnSpPr>
        <p:spPr bwMode="auto">
          <a:xfrm>
            <a:off x="7604125" y="3128963"/>
            <a:ext cx="458788" cy="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221" name="Oval 85"/>
          <p:cNvSpPr>
            <a:spLocks noChangeArrowheads="1"/>
          </p:cNvSpPr>
          <p:nvPr/>
        </p:nvSpPr>
        <p:spPr bwMode="auto">
          <a:xfrm>
            <a:off x="7515225" y="3178175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55222" name="AutoShape 86"/>
          <p:cNvCxnSpPr>
            <a:cxnSpLocks noChangeShapeType="1"/>
            <a:stCxn id="1755223" idx="2"/>
            <a:endCxn id="1755219" idx="0"/>
          </p:cNvCxnSpPr>
          <p:nvPr/>
        </p:nvCxnSpPr>
        <p:spPr bwMode="auto">
          <a:xfrm rot="10800000">
            <a:off x="7429500" y="2852738"/>
            <a:ext cx="647700" cy="42862"/>
          </a:xfrm>
          <a:prstGeom prst="bentConnector4">
            <a:avLst>
              <a:gd name="adj1" fmla="val 47060"/>
              <a:gd name="adj2" fmla="val 633333"/>
            </a:avLst>
          </a:prstGeom>
          <a:noFill/>
          <a:ln w="1270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223" name="Oval 87"/>
          <p:cNvSpPr>
            <a:spLocks noChangeArrowheads="1"/>
          </p:cNvSpPr>
          <p:nvPr/>
        </p:nvSpPr>
        <p:spPr bwMode="auto">
          <a:xfrm>
            <a:off x="8077200" y="2857500"/>
            <a:ext cx="76200" cy="762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55224" name="AutoShape 88"/>
          <p:cNvCxnSpPr>
            <a:cxnSpLocks noChangeShapeType="1"/>
            <a:stCxn id="1755185" idx="1"/>
            <a:endCxn id="1755144" idx="1"/>
          </p:cNvCxnSpPr>
          <p:nvPr/>
        </p:nvCxnSpPr>
        <p:spPr bwMode="auto">
          <a:xfrm rot="10800000" flipH="1" flipV="1">
            <a:off x="304800" y="1301750"/>
            <a:ext cx="23813" cy="1827213"/>
          </a:xfrm>
          <a:prstGeom prst="bentConnector3">
            <a:avLst>
              <a:gd name="adj1" fmla="val -960000"/>
            </a:avLst>
          </a:prstGeom>
          <a:noFill/>
          <a:ln w="9525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225" name="AutoShape 89"/>
          <p:cNvCxnSpPr>
            <a:cxnSpLocks noChangeShapeType="1"/>
            <a:stCxn id="1755162" idx="0"/>
            <a:endCxn id="1755163" idx="6"/>
          </p:cNvCxnSpPr>
          <p:nvPr/>
        </p:nvCxnSpPr>
        <p:spPr bwMode="auto">
          <a:xfrm rot="5400000" flipH="1">
            <a:off x="2476500" y="4381500"/>
            <a:ext cx="190500" cy="2933700"/>
          </a:xfrm>
          <a:prstGeom prst="bentConnector2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226" name="Text Box 90"/>
          <p:cNvSpPr txBox="1">
            <a:spLocks noChangeArrowheads="1"/>
          </p:cNvSpPr>
          <p:nvPr/>
        </p:nvSpPr>
        <p:spPr bwMode="auto">
          <a:xfrm>
            <a:off x="5791200" y="1752600"/>
            <a:ext cx="685800" cy="806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Access </a:t>
            </a:r>
          </a:p>
          <a:p>
            <a:pPr algn="ctr"/>
            <a:r>
              <a:rPr lang="en-GB" sz="1200">
                <a:latin typeface="Arial" charset="0"/>
              </a:rPr>
              <a:t>System</a:t>
            </a:r>
          </a:p>
          <a:p>
            <a:pPr algn="ctr"/>
            <a:endParaRPr lang="en-GB" sz="1200">
              <a:latin typeface="Arial" charset="0"/>
            </a:endParaRPr>
          </a:p>
          <a:p>
            <a:pPr algn="ctr"/>
            <a:endParaRPr lang="en-GB" sz="1200">
              <a:latin typeface="Arial" charset="0"/>
            </a:endParaRPr>
          </a:p>
        </p:txBody>
      </p:sp>
      <p:cxnSp>
        <p:nvCxnSpPr>
          <p:cNvPr id="1755227" name="AutoShape 91"/>
          <p:cNvCxnSpPr>
            <a:cxnSpLocks noChangeShapeType="1"/>
            <a:stCxn id="1755226" idx="2"/>
            <a:endCxn id="1755139" idx="0"/>
          </p:cNvCxnSpPr>
          <p:nvPr/>
        </p:nvCxnSpPr>
        <p:spPr bwMode="auto">
          <a:xfrm rot="5400000">
            <a:off x="6003925" y="2689225"/>
            <a:ext cx="260350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229" name="Rectangle 9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 Interlock System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41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69495-323F-7848-A796-71BF50FA723D}" type="slidenum">
              <a:rPr lang="en-US"/>
              <a:pPr/>
              <a:t>11</a:t>
            </a:fld>
            <a:endParaRPr lang="en-US"/>
          </a:p>
        </p:txBody>
      </p:sp>
      <p:sp>
        <p:nvSpPr>
          <p:cNvPr id="17756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52400"/>
            <a:ext cx="8763000" cy="868362"/>
          </a:xfrm>
        </p:spPr>
        <p:txBody>
          <a:bodyPr>
            <a:normAutofit fontScale="90000"/>
          </a:bodyPr>
          <a:lstStyle/>
          <a:p>
            <a:r>
              <a:rPr lang="en-GB" dirty="0"/>
              <a:t>L</a:t>
            </a:r>
            <a:r>
              <a:rPr lang="en-GB" dirty="0" smtClean="0"/>
              <a:t>ayout </a:t>
            </a:r>
            <a:r>
              <a:rPr lang="en-GB" dirty="0"/>
              <a:t>of LHC beam dumping system</a:t>
            </a:r>
          </a:p>
        </p:txBody>
      </p:sp>
      <p:pic>
        <p:nvPicPr>
          <p:cNvPr id="1775619" name="Picture 3" descr="BDSYST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" t="8293" r="21053" b="9090"/>
          <a:stretch>
            <a:fillRect/>
          </a:stretch>
        </p:blipFill>
        <p:spPr bwMode="auto">
          <a:xfrm>
            <a:off x="76200" y="717550"/>
            <a:ext cx="8934450" cy="610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75622" name="Text Box 6"/>
          <p:cNvSpPr txBox="1">
            <a:spLocks noChangeArrowheads="1"/>
          </p:cNvSpPr>
          <p:nvPr/>
        </p:nvSpPr>
        <p:spPr bwMode="auto">
          <a:xfrm>
            <a:off x="1600200" y="3505200"/>
            <a:ext cx="58011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400" dirty="0" smtClean="0">
                <a:solidFill>
                  <a:srgbClr val="000000"/>
                </a:solidFill>
              </a:rPr>
              <a:t>Quad</a:t>
            </a:r>
            <a:endParaRPr lang="en-US" sz="1400" b="0" dirty="0">
              <a:solidFill>
                <a:srgbClr val="000000"/>
              </a:solidFill>
            </a:endParaRPr>
          </a:p>
        </p:txBody>
      </p:sp>
      <p:sp>
        <p:nvSpPr>
          <p:cNvPr id="1775623" name="Text Box 7"/>
          <p:cNvSpPr txBox="1">
            <a:spLocks noChangeArrowheads="1"/>
          </p:cNvSpPr>
          <p:nvPr/>
        </p:nvSpPr>
        <p:spPr bwMode="auto">
          <a:xfrm>
            <a:off x="609600" y="2895600"/>
            <a:ext cx="58011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400" dirty="0" smtClean="0">
                <a:solidFill>
                  <a:srgbClr val="000000"/>
                </a:solidFill>
              </a:rPr>
              <a:t>Quad</a:t>
            </a:r>
            <a:endParaRPr lang="en-US" sz="1400" b="0" dirty="0">
              <a:solidFill>
                <a:srgbClr val="000000"/>
              </a:solidFill>
            </a:endParaRPr>
          </a:p>
        </p:txBody>
      </p:sp>
      <p:sp>
        <p:nvSpPr>
          <p:cNvPr id="1775624" name="Text Box 8"/>
          <p:cNvSpPr txBox="1">
            <a:spLocks noChangeArrowheads="1"/>
          </p:cNvSpPr>
          <p:nvPr/>
        </p:nvSpPr>
        <p:spPr bwMode="auto">
          <a:xfrm>
            <a:off x="6553200" y="6248400"/>
            <a:ext cx="815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400" i="1" dirty="0">
                <a:solidFill>
                  <a:srgbClr val="000000"/>
                </a:solidFill>
              </a:rPr>
              <a:t>Beam 2</a:t>
            </a:r>
            <a:endParaRPr lang="en-US" sz="1400" b="0" dirty="0">
              <a:solidFill>
                <a:srgbClr val="000000"/>
              </a:solidFill>
            </a:endParaRPr>
          </a:p>
        </p:txBody>
      </p:sp>
      <p:sp>
        <p:nvSpPr>
          <p:cNvPr id="1775625" name="Text Box 9"/>
          <p:cNvSpPr txBox="1">
            <a:spLocks noChangeArrowheads="1"/>
          </p:cNvSpPr>
          <p:nvPr/>
        </p:nvSpPr>
        <p:spPr bwMode="auto">
          <a:xfrm>
            <a:off x="488950" y="1958975"/>
            <a:ext cx="815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400" i="1">
                <a:solidFill>
                  <a:srgbClr val="000000"/>
                </a:solidFill>
              </a:rPr>
              <a:t>Beam 1</a:t>
            </a: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1775626" name="Text Box 10"/>
          <p:cNvSpPr txBox="1">
            <a:spLocks noChangeArrowheads="1"/>
          </p:cNvSpPr>
          <p:nvPr/>
        </p:nvSpPr>
        <p:spPr bwMode="auto">
          <a:xfrm>
            <a:off x="7239000" y="2895600"/>
            <a:ext cx="152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sz="1800" b="0" dirty="0">
                <a:solidFill>
                  <a:schemeClr val="accent2"/>
                </a:solidFill>
              </a:rPr>
              <a:t>Beam Dump Block</a:t>
            </a:r>
          </a:p>
        </p:txBody>
      </p:sp>
      <p:sp>
        <p:nvSpPr>
          <p:cNvPr id="1775627" name="Line 11"/>
          <p:cNvSpPr>
            <a:spLocks noChangeShapeType="1"/>
          </p:cNvSpPr>
          <p:nvPr/>
        </p:nvSpPr>
        <p:spPr bwMode="auto">
          <a:xfrm flipH="1">
            <a:off x="7956550" y="3581400"/>
            <a:ext cx="0" cy="838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5628" name="Line 12"/>
          <p:cNvSpPr>
            <a:spLocks noChangeShapeType="1"/>
          </p:cNvSpPr>
          <p:nvPr/>
        </p:nvSpPr>
        <p:spPr bwMode="auto">
          <a:xfrm flipV="1">
            <a:off x="1098550" y="3048000"/>
            <a:ext cx="533400" cy="914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5631" name="Oval 15"/>
          <p:cNvSpPr>
            <a:spLocks noChangeArrowheads="1"/>
          </p:cNvSpPr>
          <p:nvPr/>
        </p:nvSpPr>
        <p:spPr bwMode="auto">
          <a:xfrm>
            <a:off x="4302125" y="4376738"/>
            <a:ext cx="76200" cy="762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en-GB" sz="2400" b="0">
              <a:solidFill>
                <a:schemeClr val="bg2"/>
              </a:solidFill>
              <a:latin typeface="Book Antiqua" charset="0"/>
            </a:endParaRPr>
          </a:p>
        </p:txBody>
      </p:sp>
      <p:sp>
        <p:nvSpPr>
          <p:cNvPr id="1775632" name="Oval 16"/>
          <p:cNvSpPr>
            <a:spLocks noChangeArrowheads="1"/>
          </p:cNvSpPr>
          <p:nvPr/>
        </p:nvSpPr>
        <p:spPr bwMode="auto">
          <a:xfrm>
            <a:off x="5518150" y="5105400"/>
            <a:ext cx="76200" cy="762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en-GB" sz="2400" b="0">
              <a:solidFill>
                <a:schemeClr val="bg2"/>
              </a:solidFill>
              <a:latin typeface="Book Antiqua" charset="0"/>
            </a:endParaRPr>
          </a:p>
        </p:txBody>
      </p:sp>
      <p:sp>
        <p:nvSpPr>
          <p:cNvPr id="1775634" name="Oval 18"/>
          <p:cNvSpPr>
            <a:spLocks noChangeArrowheads="1"/>
          </p:cNvSpPr>
          <p:nvPr/>
        </p:nvSpPr>
        <p:spPr bwMode="auto">
          <a:xfrm>
            <a:off x="6813550" y="5867400"/>
            <a:ext cx="76200" cy="762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en-GB" sz="2400" b="0">
              <a:solidFill>
                <a:schemeClr val="bg2"/>
              </a:solidFill>
              <a:latin typeface="Book Antiqua" charset="0"/>
            </a:endParaRPr>
          </a:p>
        </p:txBody>
      </p:sp>
      <p:sp>
        <p:nvSpPr>
          <p:cNvPr id="1775635" name="Text Box 19"/>
          <p:cNvSpPr txBox="1">
            <a:spLocks noChangeArrowheads="1"/>
          </p:cNvSpPr>
          <p:nvPr/>
        </p:nvSpPr>
        <p:spPr bwMode="auto">
          <a:xfrm>
            <a:off x="3079750" y="1905000"/>
            <a:ext cx="18446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sz="1800" b="0">
                <a:solidFill>
                  <a:schemeClr val="accent2"/>
                </a:solidFill>
              </a:rPr>
              <a:t>Septum magnet deflecting the extracted beam </a:t>
            </a:r>
          </a:p>
        </p:txBody>
      </p:sp>
      <p:sp>
        <p:nvSpPr>
          <p:cNvPr id="1775636" name="Line 20"/>
          <p:cNvSpPr>
            <a:spLocks noChangeShapeType="1"/>
          </p:cNvSpPr>
          <p:nvPr/>
        </p:nvSpPr>
        <p:spPr bwMode="auto">
          <a:xfrm flipH="1">
            <a:off x="4070350" y="2819400"/>
            <a:ext cx="0" cy="914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5637" name="Line 21"/>
          <p:cNvSpPr>
            <a:spLocks noChangeShapeType="1"/>
          </p:cNvSpPr>
          <p:nvPr/>
        </p:nvSpPr>
        <p:spPr bwMode="auto">
          <a:xfrm>
            <a:off x="5486400" y="3352800"/>
            <a:ext cx="12700" cy="838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5638" name="Text Box 22"/>
          <p:cNvSpPr txBox="1">
            <a:spLocks noChangeArrowheads="1"/>
          </p:cNvSpPr>
          <p:nvPr/>
        </p:nvSpPr>
        <p:spPr bwMode="auto">
          <a:xfrm>
            <a:off x="914400" y="6019800"/>
            <a:ext cx="2362200" cy="369332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dirty="0">
                <a:solidFill>
                  <a:schemeClr val="accent2"/>
                </a:solidFill>
              </a:rPr>
              <a:t>E</a:t>
            </a:r>
            <a:r>
              <a:rPr lang="en-GB" sz="1800" b="0" dirty="0" smtClean="0">
                <a:solidFill>
                  <a:schemeClr val="accent2"/>
                </a:solidFill>
              </a:rPr>
              <a:t>nergy tracking critical</a:t>
            </a:r>
            <a:endParaRPr lang="en-GB" sz="1800" b="0" dirty="0">
              <a:solidFill>
                <a:schemeClr val="accent2"/>
              </a:solidFill>
            </a:endParaRPr>
          </a:p>
        </p:txBody>
      </p:sp>
      <p:sp>
        <p:nvSpPr>
          <p:cNvPr id="1775639" name="Line 23"/>
          <p:cNvSpPr>
            <a:spLocks noChangeShapeType="1"/>
          </p:cNvSpPr>
          <p:nvPr/>
        </p:nvSpPr>
        <p:spPr bwMode="auto">
          <a:xfrm>
            <a:off x="4756150" y="3733800"/>
            <a:ext cx="3048000" cy="304800"/>
          </a:xfrm>
          <a:prstGeom prst="line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75640" name="Text Box 24"/>
          <p:cNvSpPr txBox="1">
            <a:spLocks noChangeArrowheads="1"/>
          </p:cNvSpPr>
          <p:nvPr/>
        </p:nvSpPr>
        <p:spPr bwMode="auto">
          <a:xfrm>
            <a:off x="6019800" y="3505200"/>
            <a:ext cx="1447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sz="1600" dirty="0">
                <a:solidFill>
                  <a:schemeClr val="accent2"/>
                </a:solidFill>
              </a:rPr>
              <a:t>about 700 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74650" y="2076450"/>
            <a:ext cx="7300913" cy="4273550"/>
            <a:chOff x="374650" y="2076450"/>
            <a:chExt cx="7300913" cy="4273550"/>
          </a:xfrm>
        </p:grpSpPr>
        <p:sp>
          <p:nvSpPr>
            <p:cNvPr id="1775629" name="Line 13"/>
            <p:cNvSpPr>
              <a:spLocks noChangeShapeType="1"/>
            </p:cNvSpPr>
            <p:nvPr/>
          </p:nvSpPr>
          <p:spPr bwMode="auto">
            <a:xfrm rot="-124954">
              <a:off x="4540250" y="4379913"/>
              <a:ext cx="800100" cy="52705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75630" name="Line 14"/>
            <p:cNvSpPr>
              <a:spLocks noChangeShapeType="1"/>
            </p:cNvSpPr>
            <p:nvPr/>
          </p:nvSpPr>
          <p:spPr bwMode="auto">
            <a:xfrm rot="-129314">
              <a:off x="5843588" y="5133975"/>
              <a:ext cx="857250" cy="56515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75633" name="Freeform 17"/>
            <p:cNvSpPr>
              <a:spLocks/>
            </p:cNvSpPr>
            <p:nvPr/>
          </p:nvSpPr>
          <p:spPr bwMode="auto">
            <a:xfrm>
              <a:off x="7188200" y="5951538"/>
              <a:ext cx="487363" cy="398462"/>
            </a:xfrm>
            <a:custGeom>
              <a:avLst/>
              <a:gdLst>
                <a:gd name="T0" fmla="*/ 0 w 290"/>
                <a:gd name="T1" fmla="*/ 0 h 250"/>
                <a:gd name="T2" fmla="*/ 60 w 290"/>
                <a:gd name="T3" fmla="*/ 38 h 250"/>
                <a:gd name="T4" fmla="*/ 142 w 290"/>
                <a:gd name="T5" fmla="*/ 102 h 250"/>
                <a:gd name="T6" fmla="*/ 208 w 290"/>
                <a:gd name="T7" fmla="*/ 158 h 250"/>
                <a:gd name="T8" fmla="*/ 268 w 290"/>
                <a:gd name="T9" fmla="*/ 226 h 250"/>
                <a:gd name="T10" fmla="*/ 290 w 290"/>
                <a:gd name="T11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0" h="250">
                  <a:moveTo>
                    <a:pt x="0" y="0"/>
                  </a:moveTo>
                  <a:cubicBezTo>
                    <a:pt x="10" y="6"/>
                    <a:pt x="36" y="21"/>
                    <a:pt x="60" y="38"/>
                  </a:cubicBezTo>
                  <a:cubicBezTo>
                    <a:pt x="84" y="55"/>
                    <a:pt x="117" y="82"/>
                    <a:pt x="142" y="102"/>
                  </a:cubicBezTo>
                  <a:cubicBezTo>
                    <a:pt x="167" y="122"/>
                    <a:pt x="187" y="137"/>
                    <a:pt x="208" y="158"/>
                  </a:cubicBezTo>
                  <a:cubicBezTo>
                    <a:pt x="229" y="179"/>
                    <a:pt x="254" y="211"/>
                    <a:pt x="268" y="226"/>
                  </a:cubicBezTo>
                  <a:cubicBezTo>
                    <a:pt x="282" y="241"/>
                    <a:pt x="286" y="245"/>
                    <a:pt x="290" y="250"/>
                  </a:cubicBezTo>
                </a:path>
              </a:pathLst>
            </a:custGeom>
            <a:noFill/>
            <a:ln w="57150" cap="flat" cmpd="sng">
              <a:solidFill>
                <a:srgbClr val="008000"/>
              </a:solidFill>
              <a:prstDash val="solid"/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75641" name="Freeform 25"/>
            <p:cNvSpPr>
              <a:spLocks/>
            </p:cNvSpPr>
            <p:nvPr/>
          </p:nvSpPr>
          <p:spPr bwMode="auto">
            <a:xfrm>
              <a:off x="374650" y="2076450"/>
              <a:ext cx="544513" cy="263525"/>
            </a:xfrm>
            <a:custGeom>
              <a:avLst/>
              <a:gdLst>
                <a:gd name="T0" fmla="*/ 0 w 314"/>
                <a:gd name="T1" fmla="*/ 0 h 156"/>
                <a:gd name="T2" fmla="*/ 100 w 314"/>
                <a:gd name="T3" fmla="*/ 42 h 156"/>
                <a:gd name="T4" fmla="*/ 204 w 314"/>
                <a:gd name="T5" fmla="*/ 94 h 156"/>
                <a:gd name="T6" fmla="*/ 314 w 314"/>
                <a:gd name="T7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4" h="156">
                  <a:moveTo>
                    <a:pt x="0" y="0"/>
                  </a:moveTo>
                  <a:cubicBezTo>
                    <a:pt x="17" y="7"/>
                    <a:pt x="66" y="26"/>
                    <a:pt x="100" y="42"/>
                  </a:cubicBezTo>
                  <a:cubicBezTo>
                    <a:pt x="134" y="58"/>
                    <a:pt x="168" y="75"/>
                    <a:pt x="204" y="94"/>
                  </a:cubicBezTo>
                  <a:cubicBezTo>
                    <a:pt x="240" y="113"/>
                    <a:pt x="291" y="143"/>
                    <a:pt x="314" y="156"/>
                  </a:cubicBezTo>
                </a:path>
              </a:pathLst>
            </a:custGeom>
            <a:noFill/>
            <a:ln w="57150" cap="flat" cmpd="sng">
              <a:solidFill>
                <a:srgbClr val="008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75642" name="Line 26"/>
            <p:cNvSpPr>
              <a:spLocks noChangeShapeType="1"/>
            </p:cNvSpPr>
            <p:nvPr/>
          </p:nvSpPr>
          <p:spPr bwMode="auto">
            <a:xfrm>
              <a:off x="1327150" y="2590800"/>
              <a:ext cx="274638" cy="15240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75643" name="Line 27"/>
            <p:cNvSpPr>
              <a:spLocks noChangeShapeType="1"/>
            </p:cNvSpPr>
            <p:nvPr/>
          </p:nvSpPr>
          <p:spPr bwMode="auto">
            <a:xfrm>
              <a:off x="2620963" y="3322638"/>
              <a:ext cx="836612" cy="487362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75644" name="Oval 28"/>
          <p:cNvSpPr>
            <a:spLocks noChangeArrowheads="1"/>
          </p:cNvSpPr>
          <p:nvPr/>
        </p:nvSpPr>
        <p:spPr bwMode="auto">
          <a:xfrm>
            <a:off x="2470150" y="3276600"/>
            <a:ext cx="76200" cy="762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en-GB" sz="2400" b="0">
              <a:solidFill>
                <a:schemeClr val="bg2"/>
              </a:solidFill>
              <a:latin typeface="Book Antiqua" charset="0"/>
            </a:endParaRPr>
          </a:p>
        </p:txBody>
      </p:sp>
      <p:sp>
        <p:nvSpPr>
          <p:cNvPr id="1775645" name="Oval 29"/>
          <p:cNvSpPr>
            <a:spLocks noChangeArrowheads="1"/>
          </p:cNvSpPr>
          <p:nvPr/>
        </p:nvSpPr>
        <p:spPr bwMode="auto">
          <a:xfrm>
            <a:off x="1284288" y="2552700"/>
            <a:ext cx="76200" cy="762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en-GB" sz="2400" b="0">
              <a:solidFill>
                <a:schemeClr val="bg2"/>
              </a:solidFill>
              <a:latin typeface="Book Antiqua" charset="0"/>
            </a:endParaRPr>
          </a:p>
        </p:txBody>
      </p:sp>
      <p:sp>
        <p:nvSpPr>
          <p:cNvPr id="1775646" name="Line 30"/>
          <p:cNvSpPr>
            <a:spLocks noChangeShapeType="1"/>
          </p:cNvSpPr>
          <p:nvPr/>
        </p:nvSpPr>
        <p:spPr bwMode="auto">
          <a:xfrm>
            <a:off x="184150" y="2895600"/>
            <a:ext cx="6248400" cy="37338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75647" name="Text Box 31"/>
          <p:cNvSpPr txBox="1">
            <a:spLocks noChangeArrowheads="1"/>
          </p:cNvSpPr>
          <p:nvPr/>
        </p:nvSpPr>
        <p:spPr bwMode="auto">
          <a:xfrm>
            <a:off x="3200400" y="5410200"/>
            <a:ext cx="1447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sz="1600" dirty="0">
                <a:solidFill>
                  <a:schemeClr val="accent2"/>
                </a:solidFill>
              </a:rPr>
              <a:t>about 500 m</a:t>
            </a:r>
          </a:p>
        </p:txBody>
      </p:sp>
      <p:sp>
        <p:nvSpPr>
          <p:cNvPr id="1775648" name="Text Box 32"/>
          <p:cNvSpPr txBox="1">
            <a:spLocks noChangeArrowheads="1"/>
          </p:cNvSpPr>
          <p:nvPr/>
        </p:nvSpPr>
        <p:spPr bwMode="auto">
          <a:xfrm>
            <a:off x="228600" y="3962400"/>
            <a:ext cx="1219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sz="1800" b="0" dirty="0">
                <a:solidFill>
                  <a:schemeClr val="accent2"/>
                </a:solidFill>
              </a:rPr>
              <a:t>Fast kicker </a:t>
            </a:r>
            <a:r>
              <a:rPr lang="en-GB" sz="1800" b="0" dirty="0" smtClean="0">
                <a:solidFill>
                  <a:schemeClr val="accent2"/>
                </a:solidFill>
              </a:rPr>
              <a:t>magnets</a:t>
            </a:r>
            <a:endParaRPr lang="en-GB" sz="1800" b="0" dirty="0">
              <a:solidFill>
                <a:schemeClr val="accent2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981200" y="2971800"/>
            <a:ext cx="5638800" cy="1752600"/>
            <a:chOff x="1981200" y="2971800"/>
            <a:chExt cx="5638800" cy="1752600"/>
          </a:xfrm>
        </p:grpSpPr>
        <p:sp>
          <p:nvSpPr>
            <p:cNvPr id="1775649" name="Line 33"/>
            <p:cNvSpPr>
              <a:spLocks noChangeShapeType="1"/>
            </p:cNvSpPr>
            <p:nvPr/>
          </p:nvSpPr>
          <p:spPr bwMode="auto">
            <a:xfrm>
              <a:off x="4387850" y="4186238"/>
              <a:ext cx="869950" cy="15716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75650" name="Line 34"/>
            <p:cNvSpPr>
              <a:spLocks noChangeShapeType="1"/>
            </p:cNvSpPr>
            <p:nvPr/>
          </p:nvSpPr>
          <p:spPr bwMode="auto">
            <a:xfrm>
              <a:off x="2592387" y="3294063"/>
              <a:ext cx="871538" cy="460375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75653" name="Line 37"/>
            <p:cNvSpPr>
              <a:spLocks noChangeShapeType="1"/>
            </p:cNvSpPr>
            <p:nvPr/>
          </p:nvSpPr>
          <p:spPr bwMode="auto">
            <a:xfrm>
              <a:off x="5684837" y="4392613"/>
              <a:ext cx="1935163" cy="33178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75654" name="Line 38"/>
            <p:cNvSpPr>
              <a:spLocks noChangeShapeType="1"/>
            </p:cNvSpPr>
            <p:nvPr/>
          </p:nvSpPr>
          <p:spPr bwMode="auto">
            <a:xfrm>
              <a:off x="1981200" y="2971800"/>
              <a:ext cx="611187" cy="317500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75655" name="Text Box 39"/>
          <p:cNvSpPr txBox="1">
            <a:spLocks noChangeArrowheads="1"/>
          </p:cNvSpPr>
          <p:nvPr/>
        </p:nvSpPr>
        <p:spPr bwMode="auto">
          <a:xfrm>
            <a:off x="5213350" y="2667000"/>
            <a:ext cx="152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sz="1800" b="0" dirty="0">
                <a:solidFill>
                  <a:schemeClr val="accent2"/>
                </a:solidFill>
              </a:rPr>
              <a:t>H-V </a:t>
            </a:r>
            <a:r>
              <a:rPr lang="en-GB" sz="1800" b="0" dirty="0" smtClean="0">
                <a:solidFill>
                  <a:schemeClr val="accent2"/>
                </a:solidFill>
              </a:rPr>
              <a:t>dilution kickers</a:t>
            </a:r>
            <a:endParaRPr lang="en-GB" sz="1800" b="0" dirty="0">
              <a:solidFill>
                <a:schemeClr val="accent2"/>
              </a:solidFill>
            </a:endParaRPr>
          </a:p>
        </p:txBody>
      </p:sp>
      <p:sp>
        <p:nvSpPr>
          <p:cNvPr id="43" name="Line 12"/>
          <p:cNvSpPr>
            <a:spLocks noChangeShapeType="1"/>
          </p:cNvSpPr>
          <p:nvPr/>
        </p:nvSpPr>
        <p:spPr bwMode="auto">
          <a:xfrm flipV="1">
            <a:off x="1905000" y="3581400"/>
            <a:ext cx="533400" cy="914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Text Box 32"/>
          <p:cNvSpPr txBox="1">
            <a:spLocks noChangeArrowheads="1"/>
          </p:cNvSpPr>
          <p:nvPr/>
        </p:nvSpPr>
        <p:spPr bwMode="auto">
          <a:xfrm>
            <a:off x="1295400" y="4495800"/>
            <a:ext cx="1524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dirty="0" smtClean="0">
                <a:solidFill>
                  <a:schemeClr val="accent2"/>
                </a:solidFill>
              </a:rPr>
              <a:t>Movable protection device (TCDQ)</a:t>
            </a:r>
            <a:endParaRPr lang="en-GB" sz="1800" b="0" dirty="0">
              <a:solidFill>
                <a:schemeClr val="accent2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5-9-2011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4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324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62200" y="22860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2.6 fb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200400" y="2514600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324600" y="2057400"/>
            <a:ext cx="1295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90 </a:t>
            </a:r>
            <a:r>
              <a:rPr lang="en-US" dirty="0"/>
              <a:t>p</a:t>
            </a:r>
            <a:r>
              <a:rPr lang="en-US" dirty="0" smtClean="0"/>
              <a:t>b</a:t>
            </a:r>
            <a:r>
              <a:rPr lang="en-US" baseline="30000" dirty="0" smtClean="0"/>
              <a:t>-1</a:t>
            </a:r>
            <a:r>
              <a:rPr lang="en-US" dirty="0" smtClean="0"/>
              <a:t>/day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620000" y="2286000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88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GB" i="1">
              <a:latin typeface="Times New Roman" charset="0"/>
            </a:endParaRPr>
          </a:p>
        </p:txBody>
      </p:sp>
      <p:sp>
        <p:nvSpPr>
          <p:cNvPr id="571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Emittance</a:t>
            </a:r>
          </a:p>
        </p:txBody>
      </p:sp>
      <p:sp>
        <p:nvSpPr>
          <p:cNvPr id="571395" name="Rectangle 3"/>
          <p:cNvSpPr>
            <a:spLocks noChangeArrowheads="1"/>
          </p:cNvSpPr>
          <p:nvPr/>
        </p:nvSpPr>
        <p:spPr bwMode="auto">
          <a:xfrm>
            <a:off x="3131800" y="1124680"/>
            <a:ext cx="5832810" cy="5249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hlink"/>
                    </a:gs>
                    <a:gs pos="50000">
                      <a:schemeClr val="bg1"/>
                    </a:gs>
                    <a:gs pos="100000">
                      <a:schemeClr val="hlink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b="1" dirty="0" smtClean="0">
                <a:solidFill>
                  <a:srgbClr val="0000CC"/>
                </a:solidFill>
              </a:rPr>
              <a:t> </a:t>
            </a:r>
            <a:r>
              <a:rPr lang="en-US" dirty="0" smtClean="0">
                <a:solidFill>
                  <a:srgbClr val="0000CC"/>
                </a:solidFill>
              </a:rPr>
              <a:t>As we move </a:t>
            </a:r>
            <a:r>
              <a:rPr lang="en-US" dirty="0">
                <a:solidFill>
                  <a:srgbClr val="0000CC"/>
                </a:solidFill>
              </a:rPr>
              <a:t>around the machine the shape of the </a:t>
            </a:r>
            <a:r>
              <a:rPr lang="en-US" dirty="0" smtClean="0">
                <a:solidFill>
                  <a:srgbClr val="0000CC"/>
                </a:solidFill>
              </a:rPr>
              <a:t>phase space ellipse </a:t>
            </a:r>
            <a:r>
              <a:rPr lang="en-US" dirty="0">
                <a:solidFill>
                  <a:srgbClr val="0000CC"/>
                </a:solidFill>
              </a:rPr>
              <a:t>will change as </a:t>
            </a:r>
            <a:r>
              <a:rPr lang="en-US" dirty="0" smtClean="0">
                <a:solidFill>
                  <a:srgbClr val="0000CC"/>
                </a:solidFill>
                <a:sym typeface="Symbol" charset="0"/>
              </a:rPr>
              <a:t>(s) </a:t>
            </a:r>
            <a:r>
              <a:rPr lang="en-US" dirty="0">
                <a:solidFill>
                  <a:srgbClr val="0000CC"/>
                </a:solidFill>
                <a:sym typeface="Symbol" charset="0"/>
              </a:rPr>
              <a:t>changes </a:t>
            </a:r>
            <a:r>
              <a:rPr lang="en-US" dirty="0" smtClean="0">
                <a:solidFill>
                  <a:srgbClr val="0000CC"/>
                </a:solidFill>
                <a:sym typeface="Symbol" charset="0"/>
              </a:rPr>
              <a:t>with the varying quadrupole (de-)focusing</a:t>
            </a:r>
            <a:endParaRPr lang="en-US" dirty="0">
              <a:solidFill>
                <a:srgbClr val="0000CC"/>
              </a:solidFill>
              <a:sym typeface="Symbol" charset="0"/>
            </a:endParaRPr>
          </a:p>
          <a:p>
            <a:pPr algn="l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CC"/>
                </a:solidFill>
                <a:sym typeface="Symbol" charset="0"/>
              </a:rPr>
              <a:t> </a:t>
            </a:r>
            <a:r>
              <a:rPr lang="en-US" dirty="0">
                <a:solidFill>
                  <a:srgbClr val="FF0000"/>
                </a:solidFill>
                <a:sym typeface="Symbol" charset="0"/>
              </a:rPr>
              <a:t>However the area of the ellipse () does not </a:t>
            </a:r>
            <a:r>
              <a:rPr lang="en-US" dirty="0" smtClean="0">
                <a:solidFill>
                  <a:srgbClr val="FF0000"/>
                </a:solidFill>
                <a:sym typeface="Symbol" charset="0"/>
              </a:rPr>
              <a:t>change</a:t>
            </a:r>
          </a:p>
          <a:p>
            <a:pPr algn="l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dirty="0">
              <a:solidFill>
                <a:srgbClr val="0000CC"/>
              </a:solidFill>
              <a:sym typeface="Symbol" charset="0"/>
            </a:endParaRPr>
          </a:p>
          <a:p>
            <a:pPr algn="l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CC"/>
                </a:solidFill>
                <a:sym typeface="Symbol" charset="0"/>
              </a:rPr>
              <a:t> </a:t>
            </a:r>
            <a:r>
              <a:rPr lang="en-US" dirty="0" smtClean="0">
                <a:solidFill>
                  <a:srgbClr val="0000CC"/>
                </a:solidFill>
                <a:sym typeface="Symbol" charset="0"/>
              </a:rPr>
              <a:t>Emittance shrinks naturally as we go up in energy (</a:t>
            </a:r>
            <a:r>
              <a:rPr lang="en-US" dirty="0" err="1" smtClean="0">
                <a:solidFill>
                  <a:srgbClr val="0000CC"/>
                </a:solidFill>
                <a:sym typeface="Symbol" charset="0"/>
              </a:rPr>
              <a:t>p</a:t>
            </a:r>
            <a:r>
              <a:rPr lang="en-US" baseline="-25000" dirty="0" err="1">
                <a:solidFill>
                  <a:srgbClr val="0000CC"/>
                </a:solidFill>
                <a:sym typeface="Symbol" charset="0"/>
              </a:rPr>
              <a:t>S</a:t>
            </a:r>
            <a:r>
              <a:rPr lang="en-US" dirty="0" smtClean="0">
                <a:solidFill>
                  <a:srgbClr val="0000CC"/>
                </a:solidFill>
                <a:sym typeface="Symbol" charset="0"/>
              </a:rPr>
              <a:t> increases, </a:t>
            </a:r>
            <a:r>
              <a:rPr lang="en-US" dirty="0" err="1" smtClean="0">
                <a:solidFill>
                  <a:srgbClr val="0000CC"/>
                </a:solidFill>
                <a:sym typeface="Symbol" charset="0"/>
              </a:rPr>
              <a:t>p</a:t>
            </a:r>
            <a:r>
              <a:rPr lang="en-US" baseline="-25000" dirty="0" err="1">
                <a:solidFill>
                  <a:srgbClr val="0000CC"/>
                </a:solidFill>
                <a:sym typeface="Symbol" charset="0"/>
              </a:rPr>
              <a:t>T</a:t>
            </a:r>
            <a:r>
              <a:rPr lang="en-US" dirty="0" smtClean="0">
                <a:solidFill>
                  <a:srgbClr val="0000CC"/>
                </a:solidFill>
                <a:sym typeface="Symbol" charset="0"/>
              </a:rPr>
              <a:t> doesn’t)</a:t>
            </a:r>
          </a:p>
          <a:p>
            <a:pPr algn="l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dirty="0">
              <a:solidFill>
                <a:srgbClr val="0000CC"/>
              </a:solidFill>
              <a:sym typeface="Symbol" charset="0"/>
            </a:endParaRPr>
          </a:p>
          <a:p>
            <a:pPr algn="l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CC"/>
                </a:solidFill>
                <a:sym typeface="Symbol" charset="0"/>
              </a:rPr>
              <a:t> Define energy independent </a:t>
            </a:r>
            <a:r>
              <a:rPr lang="en-US" dirty="0" smtClean="0">
                <a:solidFill>
                  <a:srgbClr val="FF0000"/>
                </a:solidFill>
                <a:sym typeface="Symbol" charset="0"/>
              </a:rPr>
              <a:t>normalized emittance</a:t>
            </a:r>
            <a:r>
              <a:rPr lang="en-US" dirty="0" smtClean="0">
                <a:solidFill>
                  <a:srgbClr val="0000CC"/>
                </a:solidFill>
                <a:sym typeface="Symbol" charset="0"/>
              </a:rPr>
              <a:t>:</a:t>
            </a:r>
          </a:p>
          <a:p>
            <a:pPr algn="l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dirty="0">
              <a:solidFill>
                <a:srgbClr val="0000CC"/>
              </a:solidFill>
              <a:sym typeface="Symbol" charset="0"/>
            </a:endParaRPr>
          </a:p>
          <a:p>
            <a:pPr algn="l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dirty="0" smtClean="0">
              <a:solidFill>
                <a:srgbClr val="0000CC"/>
              </a:solidFill>
              <a:sym typeface="Symbol" charset="0"/>
            </a:endParaRPr>
          </a:p>
          <a:p>
            <a:pPr algn="l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dirty="0">
              <a:solidFill>
                <a:srgbClr val="0000CC"/>
              </a:solidFill>
              <a:sym typeface="Symbol" charset="0"/>
            </a:endParaRPr>
          </a:p>
          <a:p>
            <a:pPr algn="l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dirty="0" smtClean="0">
              <a:solidFill>
                <a:srgbClr val="0000CC"/>
              </a:solidFill>
              <a:sym typeface="Symbol" charset="0"/>
            </a:endParaRPr>
          </a:p>
          <a:p>
            <a:pPr algn="l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CC"/>
                </a:solidFill>
                <a:sym typeface="Symbol" charset="0"/>
              </a:rPr>
              <a:t> </a:t>
            </a:r>
            <a:r>
              <a:rPr lang="en-US" dirty="0" smtClean="0">
                <a:solidFill>
                  <a:srgbClr val="0000CC"/>
                </a:solidFill>
                <a:sym typeface="Symbol" charset="0"/>
              </a:rPr>
              <a:t>Units are </a:t>
            </a:r>
            <a:r>
              <a:rPr lang="en-US" dirty="0" err="1" smtClean="0">
                <a:solidFill>
                  <a:srgbClr val="0000CC"/>
                </a:solidFill>
                <a:sym typeface="Symbol" charset="0"/>
              </a:rPr>
              <a:t>mm.mrad</a:t>
            </a:r>
            <a:r>
              <a:rPr lang="en-US" dirty="0" smtClean="0">
                <a:solidFill>
                  <a:srgbClr val="0000CC"/>
                </a:solidFill>
                <a:sym typeface="Symbol" charset="0"/>
              </a:rPr>
              <a:t> but normally use microns (and drop ‘normalized’)</a:t>
            </a:r>
          </a:p>
          <a:p>
            <a:pPr algn="l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dirty="0" smtClean="0">
              <a:solidFill>
                <a:srgbClr val="0000CC"/>
              </a:solidFill>
              <a:sym typeface="Symbol" charset="0"/>
            </a:endParaRPr>
          </a:p>
          <a:p>
            <a:pPr algn="l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CC"/>
                </a:solidFill>
                <a:sym typeface="Symbol" charset="0"/>
              </a:rPr>
              <a:t> </a:t>
            </a:r>
            <a:r>
              <a:rPr lang="en-US" dirty="0" smtClean="0">
                <a:solidFill>
                  <a:srgbClr val="0000CC"/>
                </a:solidFill>
                <a:sym typeface="Symbol" charset="0"/>
              </a:rPr>
              <a:t>Useful – constant across complex (give or take some blow-up) </a:t>
            </a:r>
          </a:p>
        </p:txBody>
      </p:sp>
      <p:sp>
        <p:nvSpPr>
          <p:cNvPr id="571397" name="Text Box 5"/>
          <p:cNvSpPr txBox="1">
            <a:spLocks noChangeAspect="1" noChangeArrowheads="1"/>
          </p:cNvSpPr>
          <p:nvPr/>
        </p:nvSpPr>
        <p:spPr bwMode="auto">
          <a:xfrm>
            <a:off x="1484313" y="609600"/>
            <a:ext cx="354012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1600"/>
              <a:t>x</a:t>
            </a:r>
            <a:r>
              <a:rPr lang="ja-JP" altLang="en-US" sz="1600">
                <a:latin typeface="Arial"/>
              </a:rPr>
              <a:t>’</a:t>
            </a:r>
            <a:endParaRPr lang="en-US" sz="1600"/>
          </a:p>
        </p:txBody>
      </p:sp>
      <p:sp>
        <p:nvSpPr>
          <p:cNvPr id="571398" name="Text Box 6"/>
          <p:cNvSpPr txBox="1">
            <a:spLocks noChangeAspect="1" noChangeArrowheads="1"/>
          </p:cNvSpPr>
          <p:nvPr/>
        </p:nvSpPr>
        <p:spPr bwMode="auto">
          <a:xfrm>
            <a:off x="2590800" y="5867400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1600"/>
              <a:t>x</a:t>
            </a:r>
          </a:p>
        </p:txBody>
      </p:sp>
      <p:sp>
        <p:nvSpPr>
          <p:cNvPr id="571399" name="Oval 7"/>
          <p:cNvSpPr>
            <a:spLocks noChangeAspect="1" noChangeArrowheads="1"/>
          </p:cNvSpPr>
          <p:nvPr/>
        </p:nvSpPr>
        <p:spPr bwMode="auto">
          <a:xfrm rot="-5386329">
            <a:off x="-233362" y="1728787"/>
            <a:ext cx="3289300" cy="1654175"/>
          </a:xfrm>
          <a:prstGeom prst="ellipse">
            <a:avLst/>
          </a:prstGeom>
          <a:gradFill rotWithShape="0">
            <a:gsLst>
              <a:gs pos="0">
                <a:srgbClr val="0000CC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eaLnBrk="0" hangingPunct="0">
              <a:spcBef>
                <a:spcPct val="0"/>
              </a:spcBef>
            </a:pPr>
            <a:endParaRPr lang="en-GB" sz="1600"/>
          </a:p>
        </p:txBody>
      </p:sp>
      <p:sp>
        <p:nvSpPr>
          <p:cNvPr id="571400" name="Line 8"/>
          <p:cNvSpPr>
            <a:spLocks noChangeAspect="1" noChangeShapeType="1"/>
          </p:cNvSpPr>
          <p:nvPr/>
        </p:nvSpPr>
        <p:spPr bwMode="auto">
          <a:xfrm flipV="1">
            <a:off x="1409700" y="790575"/>
            <a:ext cx="0" cy="5360988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401" name="Line 9"/>
          <p:cNvSpPr>
            <a:spLocks noChangeAspect="1" noChangeShapeType="1"/>
          </p:cNvSpPr>
          <p:nvPr/>
        </p:nvSpPr>
        <p:spPr bwMode="auto">
          <a:xfrm>
            <a:off x="282575" y="2543175"/>
            <a:ext cx="233045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406" name="Line 14"/>
          <p:cNvSpPr>
            <a:spLocks noChangeShapeType="1"/>
          </p:cNvSpPr>
          <p:nvPr/>
        </p:nvSpPr>
        <p:spPr bwMode="auto">
          <a:xfrm>
            <a:off x="576263" y="1546225"/>
            <a:ext cx="14287" cy="47767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407" name="Line 15"/>
          <p:cNvSpPr>
            <a:spLocks noChangeShapeType="1"/>
          </p:cNvSpPr>
          <p:nvPr/>
        </p:nvSpPr>
        <p:spPr bwMode="auto">
          <a:xfrm>
            <a:off x="2260600" y="1633538"/>
            <a:ext cx="0" cy="46910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408" name="Line 16"/>
          <p:cNvSpPr>
            <a:spLocks noChangeAspect="1" noChangeShapeType="1"/>
          </p:cNvSpPr>
          <p:nvPr/>
        </p:nvSpPr>
        <p:spPr bwMode="auto">
          <a:xfrm>
            <a:off x="228600" y="6007100"/>
            <a:ext cx="2332038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409" name="Freeform 17"/>
          <p:cNvSpPr>
            <a:spLocks/>
          </p:cNvSpPr>
          <p:nvPr/>
        </p:nvSpPr>
        <p:spPr bwMode="auto">
          <a:xfrm>
            <a:off x="584200" y="4386263"/>
            <a:ext cx="1674813" cy="1611312"/>
          </a:xfrm>
          <a:custGeom>
            <a:avLst/>
            <a:gdLst>
              <a:gd name="T0" fmla="*/ 0 w 722"/>
              <a:gd name="T1" fmla="*/ 860 h 864"/>
              <a:gd name="T2" fmla="*/ 152 w 722"/>
              <a:gd name="T3" fmla="*/ 721 h 864"/>
              <a:gd name="T4" fmla="*/ 357 w 722"/>
              <a:gd name="T5" fmla="*/ 0 h 864"/>
              <a:gd name="T6" fmla="*/ 569 w 722"/>
              <a:gd name="T7" fmla="*/ 721 h 864"/>
              <a:gd name="T8" fmla="*/ 722 w 722"/>
              <a:gd name="T9" fmla="*/ 860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2" h="864">
                <a:moveTo>
                  <a:pt x="0" y="860"/>
                </a:moveTo>
                <a:cubicBezTo>
                  <a:pt x="46" y="862"/>
                  <a:pt x="92" y="864"/>
                  <a:pt x="152" y="721"/>
                </a:cubicBezTo>
                <a:cubicBezTo>
                  <a:pt x="212" y="578"/>
                  <a:pt x="288" y="0"/>
                  <a:pt x="357" y="0"/>
                </a:cubicBezTo>
                <a:cubicBezTo>
                  <a:pt x="426" y="0"/>
                  <a:pt x="508" y="578"/>
                  <a:pt x="569" y="721"/>
                </a:cubicBezTo>
                <a:cubicBezTo>
                  <a:pt x="630" y="864"/>
                  <a:pt x="676" y="862"/>
                  <a:pt x="722" y="860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412" name="Line 20"/>
          <p:cNvSpPr>
            <a:spLocks noChangeShapeType="1"/>
          </p:cNvSpPr>
          <p:nvPr/>
        </p:nvSpPr>
        <p:spPr bwMode="auto">
          <a:xfrm>
            <a:off x="1752600" y="1143000"/>
            <a:ext cx="0" cy="5257800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71413" name="Line 21"/>
          <p:cNvSpPr>
            <a:spLocks noChangeShapeType="1"/>
          </p:cNvSpPr>
          <p:nvPr/>
        </p:nvSpPr>
        <p:spPr bwMode="auto">
          <a:xfrm>
            <a:off x="1066800" y="1371600"/>
            <a:ext cx="0" cy="4953000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71414" name="Text Box 22"/>
          <p:cNvSpPr txBox="1">
            <a:spLocks noChangeArrowheads="1"/>
          </p:cNvSpPr>
          <p:nvPr/>
        </p:nvSpPr>
        <p:spPr bwMode="auto">
          <a:xfrm>
            <a:off x="1371600" y="51816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hlink"/>
                    </a:gs>
                    <a:gs pos="50000">
                      <a:schemeClr val="bg1"/>
                    </a:gs>
                    <a:gs pos="100000">
                      <a:schemeClr val="hlink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>
                <a:sym typeface="Symbol" charset="0"/>
              </a:rPr>
              <a:t></a:t>
            </a:r>
            <a:endParaRPr lang="en-GB"/>
          </a:p>
        </p:txBody>
      </p:sp>
      <p:sp>
        <p:nvSpPr>
          <p:cNvPr id="571415" name="Oval 23"/>
          <p:cNvSpPr>
            <a:spLocks noChangeArrowheads="1"/>
          </p:cNvSpPr>
          <p:nvPr/>
        </p:nvSpPr>
        <p:spPr bwMode="auto">
          <a:xfrm>
            <a:off x="1066800" y="1600200"/>
            <a:ext cx="685800" cy="1905000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71416" name="AutoShape 24"/>
          <p:cNvSpPr>
            <a:spLocks noChangeArrowheads="1"/>
          </p:cNvSpPr>
          <p:nvPr/>
        </p:nvSpPr>
        <p:spPr bwMode="auto">
          <a:xfrm>
            <a:off x="1447800" y="5638800"/>
            <a:ext cx="304800" cy="76200"/>
          </a:xfrm>
          <a:prstGeom prst="leftRightArrow">
            <a:avLst>
              <a:gd name="adj1" fmla="val 50000"/>
              <a:gd name="adj2" fmla="val 80000"/>
            </a:avLst>
          </a:prstGeom>
          <a:solidFill>
            <a:srgbClr val="FF0000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71417" name="Text Box 25"/>
          <p:cNvSpPr txBox="1">
            <a:spLocks noChangeAspect="1" noChangeArrowheads="1"/>
          </p:cNvSpPr>
          <p:nvPr/>
        </p:nvSpPr>
        <p:spPr bwMode="auto">
          <a:xfrm>
            <a:off x="2462213" y="2605088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1600"/>
              <a:t>x</a:t>
            </a:r>
          </a:p>
        </p:txBody>
      </p:sp>
      <p:graphicFrame>
        <p:nvGraphicFramePr>
          <p:cNvPr id="2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9063474"/>
              </p:ext>
            </p:extLst>
          </p:nvPr>
        </p:nvGraphicFramePr>
        <p:xfrm>
          <a:off x="4953000" y="3962400"/>
          <a:ext cx="1444625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" name="Equation" r:id="rId3" imgW="533400" imgH="215900" progId="Equation.3">
                  <p:embed/>
                </p:oleObj>
              </mc:Choice>
              <mc:Fallback>
                <p:oleObj name="Equation" r:id="rId3" imgW="533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3962400"/>
                        <a:ext cx="1444625" cy="58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236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Aim: maximize peak luminosity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14-9-2011</a:t>
            </a:r>
            <a:endParaRPr lang="en-US" dirty="0"/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8399352"/>
              </p:ext>
            </p:extLst>
          </p:nvPr>
        </p:nvGraphicFramePr>
        <p:xfrm>
          <a:off x="76200" y="1066800"/>
          <a:ext cx="5864225" cy="161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5" name="Equation" r:id="rId3" imgW="1663700" imgH="457200" progId="Equation.3">
                  <p:embed/>
                </p:oleObj>
              </mc:Choice>
              <mc:Fallback>
                <p:oleObj name="Equation" r:id="rId3" imgW="16637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1066800"/>
                        <a:ext cx="5864225" cy="1611313"/>
                      </a:xfrm>
                      <a:prstGeom prst="rect">
                        <a:avLst/>
                      </a:prstGeom>
                      <a:solidFill>
                        <a:srgbClr val="FFCC99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282406"/>
              </p:ext>
            </p:extLst>
          </p:nvPr>
        </p:nvGraphicFramePr>
        <p:xfrm>
          <a:off x="76200" y="2895600"/>
          <a:ext cx="5105400" cy="31699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60379"/>
                <a:gridCol w="434502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solidFill>
                      <a:srgbClr val="DEB68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Number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of particles per bunch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</a:t>
                      </a:r>
                      <a:r>
                        <a:rPr lang="en-US" sz="2000" baseline="-25000" dirty="0" smtClean="0"/>
                        <a:t>b</a:t>
                      </a:r>
                      <a:endParaRPr lang="en-US" sz="2000" baseline="-25000" dirty="0"/>
                    </a:p>
                  </a:txBody>
                  <a:tcPr>
                    <a:solidFill>
                      <a:srgbClr val="DEB68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Number of bunches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solidFill>
                      <a:srgbClr val="DEB68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Revolution frequency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solidFill>
                      <a:srgbClr val="DEB68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Beam size at interaction point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solidFill>
                      <a:srgbClr val="DEB68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Reduction</a:t>
                      </a:r>
                      <a:r>
                        <a:rPr lang="en-US" baseline="0" dirty="0" smtClean="0"/>
                        <a:t> factor due to crossing angle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solidFill>
                      <a:srgbClr val="DEB68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Emittance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solidFill>
                      <a:srgbClr val="DEB68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Normalized emittance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solidFill>
                      <a:srgbClr val="DEB68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Beta function at IP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8" descr="Screen shot 2011-06-19 at 3.53.5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922890"/>
            <a:ext cx="168851" cy="288040"/>
          </a:xfrm>
          <a:prstGeom prst="rect">
            <a:avLst/>
          </a:prstGeom>
        </p:spPr>
      </p:pic>
      <p:pic>
        <p:nvPicPr>
          <p:cNvPr id="10" name="Picture 9" descr="Screen shot 2011-06-19 at 3.53.21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282940"/>
            <a:ext cx="288040" cy="360050"/>
          </a:xfrm>
          <a:prstGeom prst="rect">
            <a:avLst/>
          </a:prstGeom>
        </p:spPr>
      </p:pic>
      <p:pic>
        <p:nvPicPr>
          <p:cNvPr id="12" name="Picture 11" descr="Screen shot 2011-06-19 at 3.52.43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90" y="4130780"/>
            <a:ext cx="389510" cy="365662"/>
          </a:xfrm>
          <a:prstGeom prst="rect">
            <a:avLst/>
          </a:prstGeom>
        </p:spPr>
      </p:pic>
      <p:pic>
        <p:nvPicPr>
          <p:cNvPr id="13" name="Picture 12" descr="Screen shot 2011-06-19 at 3.56.12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715000"/>
            <a:ext cx="288040" cy="363479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6273236"/>
              </p:ext>
            </p:extLst>
          </p:nvPr>
        </p:nvGraphicFramePr>
        <p:xfrm>
          <a:off x="6629400" y="3429000"/>
          <a:ext cx="1728787" cy="808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6" name="Equation" r:id="rId9" imgW="685800" imgH="279400" progId="Equation.3">
                  <p:embed/>
                </p:oleObj>
              </mc:Choice>
              <mc:Fallback>
                <p:oleObj name="Equation" r:id="rId9" imgW="6858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629400" y="3429000"/>
                        <a:ext cx="1728787" cy="808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8441122"/>
              </p:ext>
            </p:extLst>
          </p:nvPr>
        </p:nvGraphicFramePr>
        <p:xfrm>
          <a:off x="6188075" y="4343400"/>
          <a:ext cx="2916238" cy="201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7" name="Equation" r:id="rId11" imgW="1485900" imgH="1028700" progId="Equation.3">
                  <p:embed/>
                </p:oleObj>
              </mc:Choice>
              <mc:Fallback>
                <p:oleObj name="Equation" r:id="rId11" imgW="1485900" imgH="1028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188075" y="4343400"/>
                        <a:ext cx="2916238" cy="201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03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636379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 rot="16200000">
            <a:off x="1371600" y="2438400"/>
            <a:ext cx="2819400" cy="381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MD, technical stop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 rot="16200000">
            <a:off x="3886200" y="2438400"/>
            <a:ext cx="2819400" cy="381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MD, technical stop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 rot="16200000">
            <a:off x="-19050" y="2305050"/>
            <a:ext cx="2781300" cy="6096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Intermediate energy run, technical stop, </a:t>
            </a:r>
            <a:r>
              <a:rPr lang="en-US" dirty="0" smtClean="0">
                <a:solidFill>
                  <a:srgbClr val="FF0000"/>
                </a:solidFill>
              </a:rPr>
              <a:t>scrubbing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990600"/>
            <a:ext cx="762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75 ns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752600" y="990600"/>
            <a:ext cx="762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50 ns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943600" y="4267200"/>
            <a:ext cx="114300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Smaller emittance</a:t>
            </a:r>
          </a:p>
          <a:p>
            <a:r>
              <a:rPr lang="en-US" dirty="0"/>
              <a:t>f</a:t>
            </a:r>
            <a:r>
              <a:rPr lang="en-US" dirty="0" smtClean="0"/>
              <a:t>rom injectors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 rot="16200000">
            <a:off x="6019800" y="2667000"/>
            <a:ext cx="3200400" cy="4572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MD, technical stop, </a:t>
            </a:r>
            <a:r>
              <a:rPr lang="en-US" dirty="0" smtClean="0">
                <a:solidFill>
                  <a:srgbClr val="FF0000"/>
                </a:solidFill>
              </a:rPr>
              <a:t>SQUEEZE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026" y="0"/>
            <a:ext cx="1124974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2011</a:t>
            </a:r>
            <a:endParaRPr lang="en-US" sz="3600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56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2011: (c/o Atlas &amp; LHCb)</a:t>
            </a:r>
            <a:endParaRPr lang="en-GB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0320137"/>
              </p:ext>
            </p:extLst>
          </p:nvPr>
        </p:nvGraphicFramePr>
        <p:xfrm>
          <a:off x="914400" y="1066800"/>
          <a:ext cx="7620000" cy="11125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191000"/>
                <a:gridCol w="3429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Peak</a:t>
                      </a:r>
                      <a:r>
                        <a:rPr lang="en-US" baseline="0" dirty="0" smtClean="0"/>
                        <a:t> stable luminosity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3.42 </a:t>
                      </a:r>
                      <a:r>
                        <a:rPr lang="en-US" dirty="0" smtClean="0"/>
                        <a:t>x 10</a:t>
                      </a:r>
                      <a:r>
                        <a:rPr lang="en-US" baseline="30000" dirty="0" smtClean="0"/>
                        <a:t>33</a:t>
                      </a:r>
                      <a:r>
                        <a:rPr lang="en-US" dirty="0" smtClean="0"/>
                        <a:t> cm</a:t>
                      </a:r>
                      <a:r>
                        <a:rPr lang="en-US" baseline="30000" dirty="0" smtClean="0"/>
                        <a:t>-2</a:t>
                      </a:r>
                      <a:r>
                        <a:rPr lang="en-US" dirty="0" smtClean="0"/>
                        <a:t>s</a:t>
                      </a:r>
                      <a:r>
                        <a:rPr lang="en-US" baseline="30000" dirty="0" smtClean="0"/>
                        <a:t>-1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Max.</a:t>
                      </a:r>
                      <a:r>
                        <a:rPr lang="en-US" baseline="0" dirty="0" smtClean="0"/>
                        <a:t> luminosity in one fill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120 </a:t>
                      </a:r>
                      <a:r>
                        <a:rPr lang="en-US" dirty="0" smtClean="0"/>
                        <a:t>pb</a:t>
                      </a:r>
                      <a:r>
                        <a:rPr lang="en-US" baseline="30000" dirty="0" smtClean="0"/>
                        <a:t>-1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Max.</a:t>
                      </a:r>
                      <a:r>
                        <a:rPr lang="en-US" baseline="0" dirty="0" smtClean="0"/>
                        <a:t> luminosity delivered in 7 days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~500 </a:t>
                      </a:r>
                      <a:r>
                        <a:rPr lang="en-US" baseline="0" dirty="0" smtClean="0"/>
                        <a:t>pb</a:t>
                      </a:r>
                      <a:r>
                        <a:rPr lang="en-US" baseline="30000" dirty="0" smtClean="0"/>
                        <a:t>-1</a:t>
                      </a:r>
                      <a:endParaRPr lang="en-US" baseline="30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04800" y="3733800"/>
            <a:ext cx="3888540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/>
              <a:t>33% of design luminosity</a:t>
            </a:r>
            <a:r>
              <a:rPr lang="en-US" sz="2000" dirty="0" smtClean="0"/>
              <a:t>: </a:t>
            </a:r>
            <a:br>
              <a:rPr lang="en-US" sz="2000" dirty="0" smtClean="0"/>
            </a:br>
            <a:r>
              <a:rPr lang="en-US" sz="2000" dirty="0" smtClean="0"/>
              <a:t>- half design energy </a:t>
            </a:r>
            <a:br>
              <a:rPr lang="en-US" sz="2000" dirty="0" smtClean="0"/>
            </a:br>
            <a:r>
              <a:rPr lang="en-US" sz="2000" dirty="0" smtClean="0"/>
              <a:t>- nominal bunch intensity+</a:t>
            </a:r>
            <a:br>
              <a:rPr lang="en-US" sz="2000" dirty="0" smtClean="0"/>
            </a:br>
            <a:r>
              <a:rPr lang="en-US" sz="2000" dirty="0" smtClean="0"/>
              <a:t>- ~half nominal emittance</a:t>
            </a:r>
            <a:br>
              <a:rPr lang="en-US" sz="2000" dirty="0" smtClean="0"/>
            </a:br>
            <a:r>
              <a:rPr lang="en-US" sz="2000" dirty="0" smtClean="0"/>
              <a:t>- beta* = 1.0 m (design 0.55 m)</a:t>
            </a:r>
          </a:p>
          <a:p>
            <a:pPr algn="l"/>
            <a:r>
              <a:rPr lang="en-US" sz="2000" dirty="0" smtClean="0"/>
              <a:t>- half nominal number of bunches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3276600"/>
            <a:ext cx="4567480" cy="288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24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2011 parameters – now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8761768"/>
              </p:ext>
            </p:extLst>
          </p:nvPr>
        </p:nvGraphicFramePr>
        <p:xfrm>
          <a:off x="609600" y="1371600"/>
          <a:ext cx="7848600" cy="462439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268537"/>
                <a:gridCol w="3580063"/>
              </a:tblGrid>
              <a:tr h="45625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2"/>
                          </a:solidFill>
                        </a:rPr>
                        <a:t>Energy [TeV]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2"/>
                          </a:solidFill>
                        </a:rPr>
                        <a:t>3.5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</a:tr>
              <a:tr h="45625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2"/>
                          </a:solidFill>
                        </a:rPr>
                        <a:t>Beta* [m]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2"/>
                          </a:solidFill>
                        </a:rPr>
                        <a:t>1.0, 10, 1.0, 3.0  m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</a:tr>
              <a:tr h="45625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Normalized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 e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mittance [microns]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~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2.1+  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start of fill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479003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Bunch intensity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 1.3e11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70716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2"/>
                          </a:solidFill>
                        </a:rPr>
                        <a:t>Number</a:t>
                      </a:r>
                      <a:r>
                        <a:rPr lang="en-US" sz="2400" baseline="0" dirty="0" smtClean="0">
                          <a:solidFill>
                            <a:schemeClr val="tx2"/>
                          </a:solidFill>
                        </a:rPr>
                        <a:t> of</a:t>
                      </a:r>
                      <a:r>
                        <a:rPr lang="en-US" sz="2400" dirty="0" smtClean="0">
                          <a:solidFill>
                            <a:schemeClr val="tx2"/>
                          </a:solidFill>
                        </a:rPr>
                        <a:t> bunches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baseline="0" dirty="0" smtClean="0">
                          <a:solidFill>
                            <a:srgbClr val="008000"/>
                          </a:solidFill>
                        </a:rPr>
                        <a:t>1380</a:t>
                      </a:r>
                    </a:p>
                    <a:p>
                      <a:pPr algn="ctr"/>
                      <a:r>
                        <a:rPr lang="en-US" sz="2400" baseline="0" dirty="0" smtClean="0">
                          <a:solidFill>
                            <a:schemeClr val="tx2"/>
                          </a:solidFill>
                        </a:rPr>
                        <a:t>1318 collisions/IP1&amp;5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</a:tr>
              <a:tr h="48770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2"/>
                          </a:solidFill>
                        </a:rPr>
                        <a:t>Bunch spacing [ns]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2"/>
                          </a:solidFill>
                        </a:rPr>
                        <a:t>50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</a:tr>
              <a:tr h="48770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2"/>
                          </a:solidFill>
                        </a:rPr>
                        <a:t>Stored</a:t>
                      </a:r>
                      <a:r>
                        <a:rPr lang="en-US" sz="2400" baseline="0" dirty="0" smtClean="0">
                          <a:solidFill>
                            <a:schemeClr val="tx2"/>
                          </a:solidFill>
                        </a:rPr>
                        <a:t> energy [MJ]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2"/>
                          </a:solidFill>
                        </a:rPr>
                        <a:t>90 to 100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</a:tr>
              <a:tr h="48770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2"/>
                          </a:solidFill>
                        </a:rPr>
                        <a:t>Peak luminosity</a:t>
                      </a:r>
                      <a:r>
                        <a:rPr lang="en-US" sz="240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sz="2400" dirty="0" smtClean="0">
                          <a:solidFill>
                            <a:schemeClr val="tx2"/>
                          </a:solidFill>
                        </a:rPr>
                        <a:t>[cm</a:t>
                      </a:r>
                      <a:r>
                        <a:rPr lang="en-US" sz="2400" baseline="30000" dirty="0" smtClean="0">
                          <a:solidFill>
                            <a:schemeClr val="tx2"/>
                          </a:solidFill>
                        </a:rPr>
                        <a:t>-2</a:t>
                      </a:r>
                      <a:r>
                        <a:rPr lang="en-US" sz="2400" dirty="0" smtClean="0">
                          <a:solidFill>
                            <a:schemeClr val="tx2"/>
                          </a:solidFill>
                        </a:rPr>
                        <a:t>s</a:t>
                      </a:r>
                      <a:r>
                        <a:rPr lang="en-US" sz="2400" baseline="30000" dirty="0" smtClean="0">
                          <a:solidFill>
                            <a:schemeClr val="tx2"/>
                          </a:solidFill>
                        </a:rPr>
                        <a:t>-1</a:t>
                      </a:r>
                      <a:r>
                        <a:rPr lang="en-US" sz="2400" dirty="0" smtClean="0">
                          <a:solidFill>
                            <a:schemeClr val="tx2"/>
                          </a:solidFill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2"/>
                          </a:solidFill>
                        </a:rPr>
                        <a:t>3.3e33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</a:tr>
              <a:tr h="48770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2"/>
                          </a:solidFill>
                        </a:rPr>
                        <a:t>Beam-beam tune shift (start fill)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2"/>
                          </a:solidFill>
                        </a:rPr>
                        <a:t>~0.023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14-9-2011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57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Availability - efficiency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14-9-2011</a:t>
            </a:r>
            <a:endParaRPr lang="en-US" dirty="0"/>
          </a:p>
        </p:txBody>
      </p:sp>
      <p:pic>
        <p:nvPicPr>
          <p:cNvPr id="7" name="Picture 6" descr="Screen shot 2011-08-02 at 11.25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670"/>
            <a:ext cx="9144000" cy="17692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26737" y="7620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Premature end to fills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28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L:\Data\Analysis\LHC\UFOs\cases and plots\2010.08.23 135038 - dump 22R3\2010.08.23 135038 - spatial profi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959" y="1052273"/>
            <a:ext cx="4754879" cy="1813757"/>
          </a:xfrm>
          <a:prstGeom prst="rect">
            <a:avLst/>
          </a:prstGeom>
          <a:noFill/>
          <a:ln w="254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UFOs in the LHC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37160" y="1051560"/>
            <a:ext cx="4114800" cy="5212080"/>
          </a:xfrm>
        </p:spPr>
        <p:txBody>
          <a:bodyPr anchor="ctr"/>
          <a:lstStyle/>
          <a:p>
            <a:pPr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/>
              <a:t>Since July 2010, </a:t>
            </a:r>
            <a:r>
              <a:rPr lang="en-US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 fast loss events led to a beam dump.</a:t>
            </a:r>
            <a:endParaRPr lang="en-US" sz="2400" dirty="0" smtClean="0"/>
          </a:p>
          <a:p>
            <a:pPr marL="0" indent="0">
              <a:spcAft>
                <a:spcPts val="1000"/>
              </a:spcAft>
            </a:pPr>
            <a:r>
              <a:rPr lang="en-US" sz="2400" i="1" dirty="0" smtClean="0">
                <a:solidFill>
                  <a:schemeClr val="tx2"/>
                </a:solidFill>
              </a:rPr>
              <a:t>	</a:t>
            </a:r>
            <a:r>
              <a:rPr lang="en-US" sz="2000" i="1" dirty="0" smtClean="0">
                <a:solidFill>
                  <a:schemeClr val="tx2"/>
                </a:solidFill>
              </a:rPr>
              <a:t>18 </a:t>
            </a:r>
            <a:r>
              <a:rPr lang="en-US" sz="2000" i="1" dirty="0">
                <a:solidFill>
                  <a:schemeClr val="tx2"/>
                </a:solidFill>
              </a:rPr>
              <a:t>in 2010, 17 in </a:t>
            </a:r>
            <a:r>
              <a:rPr lang="en-US" sz="2000" i="1" dirty="0" smtClean="0">
                <a:solidFill>
                  <a:schemeClr val="tx2"/>
                </a:solidFill>
              </a:rPr>
              <a:t>2011.</a:t>
            </a:r>
            <a:r>
              <a:rPr lang="en-US" sz="2000" i="1" dirty="0">
                <a:solidFill>
                  <a:schemeClr val="tx2"/>
                </a:solidFill>
              </a:rPr>
              <a:t/>
            </a:r>
            <a:br>
              <a:rPr lang="en-US" sz="2000" i="1" dirty="0">
                <a:solidFill>
                  <a:schemeClr val="tx2"/>
                </a:solidFill>
              </a:rPr>
            </a:br>
            <a:r>
              <a:rPr lang="en-US" sz="2000" i="1" dirty="0">
                <a:solidFill>
                  <a:schemeClr val="tx2"/>
                </a:solidFill>
              </a:rPr>
              <a:t>	13 around </a:t>
            </a:r>
            <a:r>
              <a:rPr lang="en-US" sz="2000" i="1" dirty="0" smtClean="0">
                <a:solidFill>
                  <a:schemeClr val="tx2"/>
                </a:solidFill>
              </a:rPr>
              <a:t>MKIs.</a:t>
            </a:r>
            <a:br>
              <a:rPr lang="en-US" sz="2000" i="1" dirty="0" smtClean="0">
                <a:solidFill>
                  <a:schemeClr val="tx2"/>
                </a:solidFill>
              </a:rPr>
            </a:br>
            <a:r>
              <a:rPr lang="en-US" sz="2000" i="1" dirty="0" smtClean="0">
                <a:solidFill>
                  <a:schemeClr val="tx2"/>
                </a:solidFill>
              </a:rPr>
              <a:t>	6 dumps by experiments.</a:t>
            </a:r>
            <a:r>
              <a:rPr lang="en-US" sz="2000" i="1" dirty="0">
                <a:solidFill>
                  <a:schemeClr val="tx2"/>
                </a:solidFill>
              </a:rPr>
              <a:t/>
            </a:r>
            <a:br>
              <a:rPr lang="en-US" sz="2000" i="1" dirty="0">
                <a:solidFill>
                  <a:schemeClr val="tx2"/>
                </a:solidFill>
              </a:rPr>
            </a:br>
            <a:r>
              <a:rPr lang="en-US" sz="2000" i="1" dirty="0">
                <a:solidFill>
                  <a:schemeClr val="tx2"/>
                </a:solidFill>
              </a:rPr>
              <a:t>	1 at 450 </a:t>
            </a:r>
            <a:r>
              <a:rPr lang="en-US" sz="2000" i="1" dirty="0" err="1" smtClean="0">
                <a:solidFill>
                  <a:schemeClr val="tx2"/>
                </a:solidFill>
              </a:rPr>
              <a:t>GeV</a:t>
            </a:r>
            <a:r>
              <a:rPr lang="en-US" sz="2000" i="1" dirty="0" smtClean="0">
                <a:solidFill>
                  <a:schemeClr val="tx2"/>
                </a:solidFill>
              </a:rPr>
              <a:t>.</a:t>
            </a:r>
            <a:endParaRPr lang="en-US" sz="2000" i="1" dirty="0">
              <a:solidFill>
                <a:schemeClr val="tx2"/>
              </a:solidFill>
            </a:endParaRPr>
          </a:p>
          <a:p>
            <a:pPr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/>
              <a:t>Typical characteristics:</a:t>
            </a:r>
          </a:p>
          <a:p>
            <a:pPr lvl="1"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 smtClean="0"/>
              <a:t>Loss duration: about 10 turns</a:t>
            </a:r>
          </a:p>
          <a:p>
            <a:pPr lvl="1">
              <a:spcAft>
                <a:spcPts val="1000"/>
              </a:spcAft>
              <a:buFont typeface="Arial" pitchFamily="34" charset="0"/>
              <a:buChar char="•"/>
            </a:pPr>
            <a:r>
              <a:rPr lang="de-DE" dirty="0" err="1"/>
              <a:t>O</a:t>
            </a:r>
            <a:r>
              <a:rPr lang="de-DE" dirty="0" err="1" smtClean="0"/>
              <a:t>ften</a:t>
            </a:r>
            <a:r>
              <a:rPr lang="de-DE" dirty="0" smtClean="0"/>
              <a:t> </a:t>
            </a:r>
            <a:r>
              <a:rPr lang="de-DE" dirty="0" err="1" smtClean="0"/>
              <a:t>unconventional</a:t>
            </a:r>
            <a:r>
              <a:rPr lang="de-DE" dirty="0" smtClean="0"/>
              <a:t> </a:t>
            </a:r>
            <a:r>
              <a:rPr lang="de-DE" dirty="0" err="1"/>
              <a:t>loss</a:t>
            </a:r>
            <a:r>
              <a:rPr lang="de-DE" dirty="0"/>
              <a:t> </a:t>
            </a:r>
            <a:r>
              <a:rPr lang="de-DE" dirty="0" err="1"/>
              <a:t>locations</a:t>
            </a:r>
            <a:r>
              <a:rPr lang="de-DE" dirty="0"/>
              <a:t> (e.g.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arc</a:t>
            </a:r>
            <a:r>
              <a:rPr lang="de-DE" dirty="0" smtClean="0"/>
              <a:t>)</a:t>
            </a:r>
          </a:p>
          <a:p>
            <a:pPr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/>
              <a:t>The events are </a:t>
            </a:r>
            <a:r>
              <a:rPr lang="en-US" sz="2400" dirty="0"/>
              <a:t>believed to be due to </a:t>
            </a:r>
            <a:r>
              <a:rPr lang="en-US" sz="2400" dirty="0" smtClean="0"/>
              <a:t>(</a:t>
            </a:r>
            <a:r>
              <a:rPr lang="en-US" sz="2400" b="1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en-US" sz="2400" dirty="0" smtClean="0"/>
              <a:t>nidentified) </a:t>
            </a:r>
            <a:r>
              <a:rPr lang="en-US" sz="2400" b="1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sz="2400" dirty="0" smtClean="0"/>
              <a:t>alling </a:t>
            </a:r>
            <a:r>
              <a:rPr lang="en-US" sz="2400" b="1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sz="2400" dirty="0" smtClean="0"/>
              <a:t>bjects (UFOs).</a:t>
            </a:r>
            <a:endParaRPr lang="de-DE" sz="2400" dirty="0"/>
          </a:p>
        </p:txBody>
      </p:sp>
      <p:pic>
        <p:nvPicPr>
          <p:cNvPr id="9218" name="Picture 2" descr="L:\Data\Analysis\LHC\UFOs\cases and plots\2010.08.23 135038 - dump 22R3\2010.08.23 135038 - lossprofi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960" y="2970784"/>
            <a:ext cx="4754879" cy="281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4251959" y="5786652"/>
            <a:ext cx="4754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i="1" dirty="0" err="1" smtClean="0">
                <a:solidFill>
                  <a:schemeClr val="tx2"/>
                </a:solidFill>
              </a:rPr>
              <a:t>Spatial</a:t>
            </a:r>
            <a:r>
              <a:rPr lang="de-DE" sz="1600" i="1" dirty="0" smtClean="0">
                <a:solidFill>
                  <a:schemeClr val="tx2"/>
                </a:solidFill>
              </a:rPr>
              <a:t> </a:t>
            </a:r>
            <a:r>
              <a:rPr lang="de-DE" sz="1600" i="1" dirty="0" err="1" smtClean="0">
                <a:solidFill>
                  <a:schemeClr val="tx2"/>
                </a:solidFill>
              </a:rPr>
              <a:t>and</a:t>
            </a:r>
            <a:r>
              <a:rPr lang="de-DE" sz="1600" i="1" dirty="0" smtClean="0">
                <a:solidFill>
                  <a:schemeClr val="tx2"/>
                </a:solidFill>
              </a:rPr>
              <a:t> temporal </a:t>
            </a:r>
            <a:r>
              <a:rPr lang="de-DE" sz="1600" i="1" dirty="0" err="1" smtClean="0">
                <a:solidFill>
                  <a:schemeClr val="tx2"/>
                </a:solidFill>
              </a:rPr>
              <a:t>loss</a:t>
            </a:r>
            <a:r>
              <a:rPr lang="de-DE" sz="1600" i="1" dirty="0" smtClean="0">
                <a:solidFill>
                  <a:schemeClr val="tx2"/>
                </a:solidFill>
              </a:rPr>
              <a:t> </a:t>
            </a:r>
            <a:r>
              <a:rPr lang="de-DE" sz="1600" i="1" dirty="0" err="1" smtClean="0">
                <a:solidFill>
                  <a:schemeClr val="tx2"/>
                </a:solidFill>
              </a:rPr>
              <a:t>profile</a:t>
            </a:r>
            <a:r>
              <a:rPr lang="de-DE" sz="1600" i="1" dirty="0" smtClean="0">
                <a:solidFill>
                  <a:schemeClr val="tx2"/>
                </a:solidFill>
              </a:rPr>
              <a:t> </a:t>
            </a:r>
            <a:r>
              <a:rPr lang="de-DE" sz="1600" i="1" dirty="0" err="1" smtClean="0">
                <a:solidFill>
                  <a:schemeClr val="tx2"/>
                </a:solidFill>
              </a:rPr>
              <a:t>of</a:t>
            </a:r>
            <a:r>
              <a:rPr lang="de-DE" sz="1600" i="1" dirty="0" smtClean="0">
                <a:solidFill>
                  <a:schemeClr val="tx2"/>
                </a:solidFill>
              </a:rPr>
              <a:t> UFO on 23.08.2010</a:t>
            </a:r>
          </a:p>
        </p:txBody>
      </p:sp>
    </p:spTree>
    <p:extLst>
      <p:ext uri="{BB962C8B-B14F-4D97-AF65-F5344CB8AC3E}">
        <p14:creationId xmlns:p14="http://schemas.microsoft.com/office/powerpoint/2010/main" val="2038154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58BF3-F1B9-5C4A-86CD-D403A15723F1}" type="slidenum">
              <a:rPr lang="en-US"/>
              <a:pPr/>
              <a:t>2</a:t>
            </a:fld>
            <a:endParaRPr lang="en-US"/>
          </a:p>
        </p:txBody>
      </p:sp>
      <p:sp>
        <p:nvSpPr>
          <p:cNvPr id="28673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LHC tunnel</a:t>
            </a:r>
          </a:p>
        </p:txBody>
      </p:sp>
      <p:pic>
        <p:nvPicPr>
          <p:cNvPr id="28674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" t="1636" r="2158" b="12648"/>
          <a:stretch>
            <a:fillRect/>
          </a:stretch>
        </p:blipFill>
        <p:spPr bwMode="auto">
          <a:xfrm>
            <a:off x="508992" y="759023"/>
            <a:ext cx="8117086" cy="586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/>
          <p:cNvSpPr>
            <a:spLocks/>
          </p:cNvSpPr>
          <p:nvPr/>
        </p:nvSpPr>
        <p:spPr bwMode="auto">
          <a:xfrm>
            <a:off x="623963" y="1268417"/>
            <a:ext cx="3733766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tabLst>
                <a:tab pos="2195509" algn="l"/>
                <a:tab pos="2195509" algn="l"/>
                <a:tab pos="2195509" algn="l"/>
              </a:tabLst>
            </a:pPr>
            <a:r>
              <a:rPr lang="en-US" sz="2300" b="1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Circumference	= 26.7 km</a:t>
            </a:r>
          </a:p>
          <a:p>
            <a:pPr>
              <a:tabLst>
                <a:tab pos="2195509" algn="l"/>
                <a:tab pos="2195509" algn="l"/>
                <a:tab pos="2195509" algn="l"/>
              </a:tabLst>
            </a:pPr>
            <a:r>
              <a:rPr lang="en-US" sz="2300" b="1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Depth	= 70-140 m</a:t>
            </a:r>
          </a:p>
          <a:p>
            <a:pPr>
              <a:tabLst>
                <a:tab pos="2195509" algn="l"/>
                <a:tab pos="2195509" algn="l"/>
                <a:tab pos="2195509" algn="l"/>
              </a:tabLst>
            </a:pPr>
            <a:r>
              <a:rPr lang="en-US" sz="2300" b="1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Slope	= 1.4 %</a:t>
            </a:r>
          </a:p>
        </p:txBody>
      </p:sp>
    </p:spTree>
    <p:extLst>
      <p:ext uri="{BB962C8B-B14F-4D97-AF65-F5344CB8AC3E}">
        <p14:creationId xmlns:p14="http://schemas.microsoft.com/office/powerpoint/2010/main" val="2207366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Single Event Effects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14-9-2011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716" y="3962400"/>
            <a:ext cx="9144000" cy="3052532"/>
          </a:xfrm>
          <a:prstGeom prst="rect">
            <a:avLst/>
          </a:prstGeom>
        </p:spPr>
      </p:pic>
      <p:pic>
        <p:nvPicPr>
          <p:cNvPr id="11" name="Picture 10" descr="Screen shot 2011-08-01 at 2.53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339" y="1143000"/>
            <a:ext cx="2504661" cy="2743200"/>
          </a:xfrm>
          <a:prstGeom prst="rect">
            <a:avLst/>
          </a:prstGeom>
        </p:spPr>
      </p:pic>
      <p:pic>
        <p:nvPicPr>
          <p:cNvPr id="12" name="Picture 11" descr="Screen shot 2011-08-02 at 10.59.4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95400"/>
            <a:ext cx="5746223" cy="2160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429000"/>
            <a:ext cx="680185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Major campaign ongoing: shield and relocate</a:t>
            </a:r>
            <a:endParaRPr lang="en-US" sz="2800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8229600" y="2971800"/>
            <a:ext cx="76200" cy="1447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80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Availability 2011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590800" y="6019800"/>
            <a:ext cx="464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Beam in ~49% of the time</a:t>
            </a:r>
            <a:endParaRPr lang="en-US" sz="28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21</a:t>
            </a:fld>
            <a:endParaRPr lang="en-US"/>
          </a:p>
        </p:txBody>
      </p:sp>
      <p:pic>
        <p:nvPicPr>
          <p:cNvPr id="10" name="Picture 9" descr="Screen shot 2011-09-14 at 7.34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487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63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morning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219200"/>
            <a:ext cx="7217596" cy="518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3252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Higg’s</a:t>
            </a:r>
            <a:r>
              <a:rPr lang="en-US" dirty="0" smtClean="0"/>
              <a:t> hunting season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371600"/>
            <a:ext cx="7407264" cy="454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33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91B09-3019-3949-834A-E831690DCD0B}" type="slidenum">
              <a:rPr lang="en-US"/>
              <a:pPr/>
              <a:t>3</a:t>
            </a:fld>
            <a:endParaRPr lang="en-US"/>
          </a:p>
        </p:txBody>
      </p:sp>
      <p:sp>
        <p:nvSpPr>
          <p:cNvPr id="29697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LHC injector complex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927572"/>
            <a:ext cx="8277820" cy="5216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699" name="Group 3"/>
          <p:cNvGrpSpPr>
            <a:grpSpLocks/>
          </p:cNvGrpSpPr>
          <p:nvPr/>
        </p:nvGrpSpPr>
        <p:grpSpPr bwMode="auto">
          <a:xfrm>
            <a:off x="616149" y="1724546"/>
            <a:ext cx="3905622" cy="1967880"/>
            <a:chOff x="0" y="0"/>
            <a:chExt cx="3499" cy="1763"/>
          </a:xfrm>
        </p:grpSpPr>
        <p:sp>
          <p:nvSpPr>
            <p:cNvPr id="29700" name="AutoShape 4"/>
            <p:cNvSpPr>
              <a:spLocks/>
            </p:cNvSpPr>
            <p:nvPr/>
          </p:nvSpPr>
          <p:spPr bwMode="auto">
            <a:xfrm>
              <a:off x="495" y="0"/>
              <a:ext cx="3004" cy="1763"/>
            </a:xfrm>
            <a:custGeom>
              <a:avLst/>
              <a:gdLst/>
              <a:ahLst/>
              <a:cxnLst/>
              <a:rect l="0" t="0" r="r" b="b"/>
              <a:pathLst>
                <a:path w="21232" h="20665">
                  <a:moveTo>
                    <a:pt x="21232" y="18097"/>
                  </a:moveTo>
                  <a:lnTo>
                    <a:pt x="12956" y="18097"/>
                  </a:lnTo>
                  <a:cubicBezTo>
                    <a:pt x="12956" y="18097"/>
                    <a:pt x="12017" y="18681"/>
                    <a:pt x="8965" y="20141"/>
                  </a:cubicBezTo>
                  <a:cubicBezTo>
                    <a:pt x="5912" y="21600"/>
                    <a:pt x="3330" y="19751"/>
                    <a:pt x="2508" y="17805"/>
                  </a:cubicBezTo>
                  <a:cubicBezTo>
                    <a:pt x="1686" y="15859"/>
                    <a:pt x="454" y="11870"/>
                    <a:pt x="43" y="6714"/>
                  </a:cubicBezTo>
                  <a:cubicBezTo>
                    <a:pt x="-368" y="1557"/>
                    <a:pt x="2215" y="0"/>
                    <a:pt x="2215" y="0"/>
                  </a:cubicBezTo>
                </a:path>
              </a:pathLst>
            </a:custGeom>
            <a:noFill/>
            <a:ln w="114300">
              <a:solidFill>
                <a:srgbClr val="0000FF"/>
              </a:solidFill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701" name="Rectangle 5"/>
            <p:cNvSpPr>
              <a:spLocks/>
            </p:cNvSpPr>
            <p:nvPr/>
          </p:nvSpPr>
          <p:spPr bwMode="auto">
            <a:xfrm>
              <a:off x="751" y="110"/>
              <a:ext cx="1022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500" b="1">
                  <a:solidFill>
                    <a:srgbClr val="0000FF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Beam 1</a:t>
              </a:r>
            </a:p>
          </p:txBody>
        </p:sp>
        <p:sp>
          <p:nvSpPr>
            <p:cNvPr id="29702" name="Rectangle 6"/>
            <p:cNvSpPr>
              <a:spLocks/>
            </p:cNvSpPr>
            <p:nvPr/>
          </p:nvSpPr>
          <p:spPr bwMode="auto">
            <a:xfrm>
              <a:off x="0" y="670"/>
              <a:ext cx="415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500" b="1">
                  <a:solidFill>
                    <a:srgbClr val="0000FF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TI2</a:t>
              </a:r>
            </a:p>
          </p:txBody>
        </p:sp>
      </p:grpSp>
      <p:grpSp>
        <p:nvGrpSpPr>
          <p:cNvPr id="29703" name="Group 7"/>
          <p:cNvGrpSpPr>
            <a:grpSpLocks/>
          </p:cNvGrpSpPr>
          <p:nvPr/>
        </p:nvGrpSpPr>
        <p:grpSpPr bwMode="auto">
          <a:xfrm>
            <a:off x="6005215" y="1884165"/>
            <a:ext cx="2253630" cy="865063"/>
            <a:chOff x="0" y="32"/>
            <a:chExt cx="2019" cy="775"/>
          </a:xfrm>
        </p:grpSpPr>
        <p:sp>
          <p:nvSpPr>
            <p:cNvPr id="29704" name="AutoShape 8"/>
            <p:cNvSpPr>
              <a:spLocks/>
            </p:cNvSpPr>
            <p:nvPr/>
          </p:nvSpPr>
          <p:spPr bwMode="auto">
            <a:xfrm>
              <a:off x="0" y="304"/>
              <a:ext cx="1594" cy="503"/>
            </a:xfrm>
            <a:custGeom>
              <a:avLst/>
              <a:gdLst/>
              <a:ahLst/>
              <a:cxnLst/>
              <a:rect l="0" t="0" r="r" b="b"/>
              <a:pathLst>
                <a:path w="21377" h="20446">
                  <a:moveTo>
                    <a:pt x="0" y="12825"/>
                  </a:moveTo>
                  <a:lnTo>
                    <a:pt x="10577" y="20250"/>
                  </a:lnTo>
                  <a:cubicBezTo>
                    <a:pt x="10577" y="20250"/>
                    <a:pt x="14808" y="21600"/>
                    <a:pt x="17035" y="17213"/>
                  </a:cubicBezTo>
                  <a:cubicBezTo>
                    <a:pt x="19262" y="12825"/>
                    <a:pt x="21600" y="8100"/>
                    <a:pt x="21377" y="0"/>
                  </a:cubicBezTo>
                </a:path>
              </a:pathLst>
            </a:custGeom>
            <a:noFill/>
            <a:ln w="114300">
              <a:solidFill>
                <a:srgbClr val="FF0000"/>
              </a:solidFill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705" name="Rectangle 9"/>
            <p:cNvSpPr>
              <a:spLocks/>
            </p:cNvSpPr>
            <p:nvPr/>
          </p:nvSpPr>
          <p:spPr bwMode="auto">
            <a:xfrm>
              <a:off x="284" y="32"/>
              <a:ext cx="1022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500" b="1">
                  <a:solidFill>
                    <a:srgbClr val="FF00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Beam 2</a:t>
              </a:r>
            </a:p>
          </p:txBody>
        </p:sp>
        <p:sp>
          <p:nvSpPr>
            <p:cNvPr id="29706" name="Rectangle 10"/>
            <p:cNvSpPr>
              <a:spLocks/>
            </p:cNvSpPr>
            <p:nvPr/>
          </p:nvSpPr>
          <p:spPr bwMode="auto">
            <a:xfrm>
              <a:off x="1604" y="432"/>
              <a:ext cx="415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500" b="1">
                  <a:solidFill>
                    <a:srgbClr val="FF00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TI8</a:t>
              </a:r>
            </a:p>
          </p:txBody>
        </p:sp>
      </p:grpSp>
      <p:grpSp>
        <p:nvGrpSpPr>
          <p:cNvPr id="29707" name="Group 11"/>
          <p:cNvGrpSpPr>
            <a:grpSpLocks/>
          </p:cNvGrpSpPr>
          <p:nvPr/>
        </p:nvGrpSpPr>
        <p:grpSpPr bwMode="auto">
          <a:xfrm>
            <a:off x="2822898" y="2419945"/>
            <a:ext cx="3811860" cy="3219152"/>
            <a:chOff x="0" y="0"/>
            <a:chExt cx="3414" cy="2884"/>
          </a:xfrm>
        </p:grpSpPr>
        <p:sp>
          <p:nvSpPr>
            <p:cNvPr id="29708" name="Line 12"/>
            <p:cNvSpPr>
              <a:spLocks noChangeShapeType="1"/>
            </p:cNvSpPr>
            <p:nvPr/>
          </p:nvSpPr>
          <p:spPr bwMode="auto">
            <a:xfrm rot="10800000" flipH="1">
              <a:off x="126" y="1740"/>
              <a:ext cx="492" cy="19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09" name="Oval 13"/>
            <p:cNvSpPr>
              <a:spLocks/>
            </p:cNvSpPr>
            <p:nvPr/>
          </p:nvSpPr>
          <p:spPr bwMode="auto">
            <a:xfrm>
              <a:off x="358" y="1560"/>
              <a:ext cx="624" cy="184"/>
            </a:xfrm>
            <a:prstGeom prst="ellipse">
              <a:avLst/>
            </a:prstGeom>
            <a:noFill/>
            <a:ln w="1143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710" name="Oval 14"/>
            <p:cNvSpPr>
              <a:spLocks/>
            </p:cNvSpPr>
            <p:nvPr/>
          </p:nvSpPr>
          <p:spPr bwMode="auto">
            <a:xfrm>
              <a:off x="430" y="1720"/>
              <a:ext cx="1608" cy="440"/>
            </a:xfrm>
            <a:prstGeom prst="ellipse">
              <a:avLst/>
            </a:prstGeom>
            <a:noFill/>
            <a:ln w="1143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711" name="AutoShape 15"/>
            <p:cNvSpPr>
              <a:spLocks/>
            </p:cNvSpPr>
            <p:nvPr/>
          </p:nvSpPr>
          <p:spPr bwMode="auto">
            <a:xfrm>
              <a:off x="0" y="423"/>
              <a:ext cx="434" cy="1486"/>
            </a:xfrm>
            <a:custGeom>
              <a:avLst/>
              <a:gdLst/>
              <a:ahLst/>
              <a:cxnLst/>
              <a:rect l="0" t="0" r="r" b="b"/>
              <a:pathLst>
                <a:path w="18214" h="21600">
                  <a:moveTo>
                    <a:pt x="18214" y="21600"/>
                  </a:moveTo>
                  <a:cubicBezTo>
                    <a:pt x="18214" y="21600"/>
                    <a:pt x="7762" y="18342"/>
                    <a:pt x="2188" y="17256"/>
                  </a:cubicBezTo>
                  <a:cubicBezTo>
                    <a:pt x="-3386" y="16170"/>
                    <a:pt x="2537" y="1207"/>
                    <a:pt x="9504" y="0"/>
                  </a:cubicBezTo>
                </a:path>
              </a:pathLst>
            </a:custGeom>
            <a:noFill/>
            <a:ln w="1143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712" name="Oval 16"/>
            <p:cNvSpPr>
              <a:spLocks/>
            </p:cNvSpPr>
            <p:nvPr/>
          </p:nvSpPr>
          <p:spPr bwMode="auto">
            <a:xfrm>
              <a:off x="214" y="0"/>
              <a:ext cx="3200" cy="928"/>
            </a:xfrm>
            <a:prstGeom prst="ellipse">
              <a:avLst/>
            </a:prstGeom>
            <a:noFill/>
            <a:ln w="1143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713" name="Rectangle 17"/>
            <p:cNvSpPr>
              <a:spLocks/>
            </p:cNvSpPr>
            <p:nvPr/>
          </p:nvSpPr>
          <p:spPr bwMode="auto">
            <a:xfrm>
              <a:off x="1537" y="2052"/>
              <a:ext cx="1112" cy="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900" b="1">
                  <a:solidFill>
                    <a:srgbClr val="FF00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LHC proton path</a:t>
              </a:r>
            </a:p>
          </p:txBody>
        </p:sp>
      </p:grpSp>
      <p:grpSp>
        <p:nvGrpSpPr>
          <p:cNvPr id="29714" name="Group 18"/>
          <p:cNvGrpSpPr>
            <a:grpSpLocks/>
          </p:cNvGrpSpPr>
          <p:nvPr/>
        </p:nvGrpSpPr>
        <p:grpSpPr bwMode="auto">
          <a:xfrm>
            <a:off x="5643563" y="3759398"/>
            <a:ext cx="3455789" cy="1879700"/>
            <a:chOff x="0" y="0"/>
            <a:chExt cx="3096" cy="1684"/>
          </a:xfrm>
        </p:grpSpPr>
        <p:sp>
          <p:nvSpPr>
            <p:cNvPr id="29715" name="Rectangle 19"/>
            <p:cNvSpPr>
              <a:spLocks/>
            </p:cNvSpPr>
            <p:nvPr/>
          </p:nvSpPr>
          <p:spPr bwMode="auto">
            <a:xfrm>
              <a:off x="32" y="16"/>
              <a:ext cx="3032" cy="1480"/>
            </a:xfrm>
            <a:prstGeom prst="rect">
              <a:avLst/>
            </a:prstGeom>
            <a:solidFill>
              <a:srgbClr val="00FFFF">
                <a:alpha val="78822"/>
              </a:srgbClr>
            </a:solidFill>
            <a:ln w="25400">
              <a:solidFill>
                <a:srgbClr val="0000F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716" name="Rectangle 20"/>
            <p:cNvSpPr>
              <a:spLocks/>
            </p:cNvSpPr>
            <p:nvPr/>
          </p:nvSpPr>
          <p:spPr bwMode="auto">
            <a:xfrm>
              <a:off x="0" y="0"/>
              <a:ext cx="3096" cy="1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27905">
                <a:spcBef>
                  <a:spcPts val="211"/>
                </a:spcBef>
                <a:tabLst>
                  <a:tab pos="751184" algn="l"/>
                  <a:tab pos="1445442" algn="l"/>
                  <a:tab pos="2724574" algn="l"/>
                  <a:tab pos="751184" algn="l"/>
                  <a:tab pos="1445442" algn="l"/>
                  <a:tab pos="2724574" algn="l"/>
                  <a:tab pos="751184" algn="l"/>
                  <a:tab pos="1445442" algn="l"/>
                  <a:tab pos="2724574" algn="l"/>
                  <a:tab pos="751184" algn="l"/>
                  <a:tab pos="1445442" algn="l"/>
                  <a:tab pos="2724574" algn="l"/>
                  <a:tab pos="751184" algn="l"/>
                  <a:tab pos="1445442" algn="l"/>
                  <a:tab pos="2724574" algn="l"/>
                  <a:tab pos="751184" algn="l"/>
                  <a:tab pos="1445442" algn="l"/>
                  <a:tab pos="2724574" algn="l"/>
                  <a:tab pos="751184" algn="l"/>
                  <a:tab pos="1445442" algn="l"/>
                  <a:tab pos="2724574" algn="l"/>
                </a:tabLst>
              </a:pPr>
              <a:r>
                <a:rPr lang="en-US" sz="1500" dirty="0">
                  <a:solidFill>
                    <a:srgbClr val="0000FF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         	</a:t>
              </a:r>
              <a:r>
                <a:rPr lang="en-US" sz="1400" u="sng" dirty="0">
                  <a:solidFill>
                    <a:srgbClr val="0000FF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Year</a:t>
              </a:r>
              <a:r>
                <a:rPr lang="en-US" sz="1400" dirty="0">
                  <a:solidFill>
                    <a:srgbClr val="0000FF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	</a:t>
              </a:r>
              <a:r>
                <a:rPr lang="en-US" sz="1400" u="sng" dirty="0">
                  <a:solidFill>
                    <a:srgbClr val="0000FF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Top energy</a:t>
              </a:r>
              <a:r>
                <a:rPr lang="en-US" sz="1400" dirty="0">
                  <a:solidFill>
                    <a:srgbClr val="0000FF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	</a:t>
              </a:r>
              <a:r>
                <a:rPr lang="en-US" sz="1400" u="sng" dirty="0">
                  <a:solidFill>
                    <a:srgbClr val="0000FF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Length</a:t>
              </a:r>
            </a:p>
            <a:p>
              <a:pPr marL="27905">
                <a:spcBef>
                  <a:spcPts val="211"/>
                </a:spcBef>
                <a:tabLst>
                  <a:tab pos="751184" algn="l"/>
                  <a:tab pos="1445442" algn="l"/>
                  <a:tab pos="2724574" algn="l"/>
                  <a:tab pos="751184" algn="l"/>
                  <a:tab pos="1445442" algn="l"/>
                  <a:tab pos="2724574" algn="l"/>
                  <a:tab pos="751184" algn="l"/>
                  <a:tab pos="1445442" algn="l"/>
                  <a:tab pos="2724574" algn="l"/>
                  <a:tab pos="751184" algn="l"/>
                  <a:tab pos="1445442" algn="l"/>
                  <a:tab pos="2724574" algn="l"/>
                  <a:tab pos="751184" algn="l"/>
                  <a:tab pos="1445442" algn="l"/>
                  <a:tab pos="2724574" algn="l"/>
                  <a:tab pos="751184" algn="l"/>
                  <a:tab pos="1445442" algn="l"/>
                  <a:tab pos="2724574" algn="l"/>
                  <a:tab pos="751184" algn="l"/>
                  <a:tab pos="1445442" algn="l"/>
                  <a:tab pos="2724574" algn="l"/>
                </a:tabLst>
              </a:pPr>
              <a:r>
                <a:rPr lang="en-US" sz="1400" dirty="0">
                  <a:solidFill>
                    <a:srgbClr val="0000FF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		    [GeV]	  [ m ]</a:t>
              </a:r>
            </a:p>
            <a:p>
              <a:pPr marL="27905">
                <a:spcBef>
                  <a:spcPts val="211"/>
                </a:spcBef>
                <a:tabLst>
                  <a:tab pos="751184" algn="l"/>
                  <a:tab pos="1445442" algn="l"/>
                  <a:tab pos="2724574" algn="l"/>
                  <a:tab pos="751184" algn="l"/>
                  <a:tab pos="1445442" algn="l"/>
                  <a:tab pos="2724574" algn="l"/>
                  <a:tab pos="751184" algn="l"/>
                  <a:tab pos="1445442" algn="l"/>
                  <a:tab pos="2724574" algn="l"/>
                  <a:tab pos="751184" algn="l"/>
                  <a:tab pos="1445442" algn="l"/>
                  <a:tab pos="2724574" algn="l"/>
                  <a:tab pos="751184" algn="l"/>
                  <a:tab pos="1445442" algn="l"/>
                  <a:tab pos="2724574" algn="l"/>
                  <a:tab pos="751184" algn="l"/>
                  <a:tab pos="1445442" algn="l"/>
                  <a:tab pos="2724574" algn="l"/>
                  <a:tab pos="751184" algn="l"/>
                  <a:tab pos="1445442" algn="l"/>
                  <a:tab pos="2724574" algn="l"/>
                </a:tabLst>
              </a:pPr>
              <a:r>
                <a:rPr lang="en-US" sz="1400" dirty="0" err="1">
                  <a:solidFill>
                    <a:srgbClr val="0000FF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Linac</a:t>
              </a:r>
              <a:r>
                <a:rPr lang="en-US" sz="1400" dirty="0">
                  <a:solidFill>
                    <a:srgbClr val="0000FF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	1979	       0.05	      30</a:t>
              </a:r>
            </a:p>
            <a:p>
              <a:pPr marL="27905">
                <a:spcBef>
                  <a:spcPts val="211"/>
                </a:spcBef>
                <a:tabLst>
                  <a:tab pos="751184" algn="l"/>
                  <a:tab pos="1445442" algn="l"/>
                  <a:tab pos="2724574" algn="l"/>
                  <a:tab pos="751184" algn="l"/>
                  <a:tab pos="1445442" algn="l"/>
                  <a:tab pos="2724574" algn="l"/>
                  <a:tab pos="751184" algn="l"/>
                  <a:tab pos="1445442" algn="l"/>
                  <a:tab pos="2724574" algn="l"/>
                  <a:tab pos="751184" algn="l"/>
                  <a:tab pos="1445442" algn="l"/>
                  <a:tab pos="2724574" algn="l"/>
                  <a:tab pos="751184" algn="l"/>
                  <a:tab pos="1445442" algn="l"/>
                  <a:tab pos="2724574" algn="l"/>
                  <a:tab pos="751184" algn="l"/>
                  <a:tab pos="1445442" algn="l"/>
                  <a:tab pos="2724574" algn="l"/>
                  <a:tab pos="751184" algn="l"/>
                  <a:tab pos="1445442" algn="l"/>
                  <a:tab pos="2724574" algn="l"/>
                </a:tabLst>
              </a:pPr>
              <a:r>
                <a:rPr lang="en-US" sz="1400" dirty="0">
                  <a:solidFill>
                    <a:srgbClr val="0000FF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PSB	1972	       1.4	    157</a:t>
              </a:r>
            </a:p>
            <a:p>
              <a:pPr marL="27905">
                <a:spcBef>
                  <a:spcPts val="211"/>
                </a:spcBef>
                <a:tabLst>
                  <a:tab pos="751184" algn="l"/>
                  <a:tab pos="1445442" algn="l"/>
                  <a:tab pos="2724574" algn="l"/>
                  <a:tab pos="751184" algn="l"/>
                  <a:tab pos="1445442" algn="l"/>
                  <a:tab pos="2724574" algn="l"/>
                  <a:tab pos="751184" algn="l"/>
                  <a:tab pos="1445442" algn="l"/>
                  <a:tab pos="2724574" algn="l"/>
                  <a:tab pos="751184" algn="l"/>
                  <a:tab pos="1445442" algn="l"/>
                  <a:tab pos="2724574" algn="l"/>
                  <a:tab pos="751184" algn="l"/>
                  <a:tab pos="1445442" algn="l"/>
                  <a:tab pos="2724574" algn="l"/>
                  <a:tab pos="751184" algn="l"/>
                  <a:tab pos="1445442" algn="l"/>
                  <a:tab pos="2724574" algn="l"/>
                  <a:tab pos="751184" algn="l"/>
                  <a:tab pos="1445442" algn="l"/>
                  <a:tab pos="2724574" algn="l"/>
                </a:tabLst>
              </a:pPr>
              <a:r>
                <a:rPr lang="en-US" sz="1400" dirty="0">
                  <a:solidFill>
                    <a:srgbClr val="0000FF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PS	1959	     26.0	    628</a:t>
              </a:r>
            </a:p>
            <a:p>
              <a:pPr marL="27905">
                <a:spcBef>
                  <a:spcPts val="211"/>
                </a:spcBef>
                <a:tabLst>
                  <a:tab pos="751184" algn="l"/>
                  <a:tab pos="1445442" algn="l"/>
                  <a:tab pos="2724574" algn="l"/>
                  <a:tab pos="751184" algn="l"/>
                  <a:tab pos="1445442" algn="l"/>
                  <a:tab pos="2724574" algn="l"/>
                  <a:tab pos="751184" algn="l"/>
                  <a:tab pos="1445442" algn="l"/>
                  <a:tab pos="2724574" algn="l"/>
                  <a:tab pos="751184" algn="l"/>
                  <a:tab pos="1445442" algn="l"/>
                  <a:tab pos="2724574" algn="l"/>
                  <a:tab pos="751184" algn="l"/>
                  <a:tab pos="1445442" algn="l"/>
                  <a:tab pos="2724574" algn="l"/>
                  <a:tab pos="751184" algn="l"/>
                  <a:tab pos="1445442" algn="l"/>
                  <a:tab pos="2724574" algn="l"/>
                  <a:tab pos="751184" algn="l"/>
                  <a:tab pos="1445442" algn="l"/>
                  <a:tab pos="2724574" algn="l"/>
                </a:tabLst>
              </a:pPr>
              <a:r>
                <a:rPr lang="en-US" sz="1400" dirty="0">
                  <a:solidFill>
                    <a:srgbClr val="0000FF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SPS	1976	   450.0  	  6</a:t>
              </a:r>
              <a:r>
                <a:rPr lang="ja-JP" altLang="en-US" sz="1400" dirty="0">
                  <a:solidFill>
                    <a:srgbClr val="0000FF"/>
                  </a:solidFill>
                  <a:latin typeface="Arial"/>
                  <a:ea typeface="ＭＳ Ｐゴシック" charset="0"/>
                  <a:cs typeface="Helvetica" charset="0"/>
                  <a:sym typeface="Helvetica" charset="0"/>
                </a:rPr>
                <a:t>’</a:t>
              </a:r>
              <a:r>
                <a:rPr lang="en-US" sz="1400" dirty="0">
                  <a:solidFill>
                    <a:srgbClr val="0000FF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911</a:t>
              </a:r>
            </a:p>
            <a:p>
              <a:pPr marL="27905">
                <a:spcBef>
                  <a:spcPts val="211"/>
                </a:spcBef>
                <a:tabLst>
                  <a:tab pos="751184" algn="l"/>
                  <a:tab pos="1445442" algn="l"/>
                  <a:tab pos="2724574" algn="l"/>
                  <a:tab pos="751184" algn="l"/>
                  <a:tab pos="1445442" algn="l"/>
                  <a:tab pos="2724574" algn="l"/>
                  <a:tab pos="751184" algn="l"/>
                  <a:tab pos="1445442" algn="l"/>
                  <a:tab pos="2724574" algn="l"/>
                  <a:tab pos="751184" algn="l"/>
                  <a:tab pos="1445442" algn="l"/>
                  <a:tab pos="2724574" algn="l"/>
                  <a:tab pos="751184" algn="l"/>
                  <a:tab pos="1445442" algn="l"/>
                  <a:tab pos="2724574" algn="l"/>
                  <a:tab pos="751184" algn="l"/>
                  <a:tab pos="1445442" algn="l"/>
                  <a:tab pos="2724574" algn="l"/>
                  <a:tab pos="751184" algn="l"/>
                  <a:tab pos="1445442" algn="l"/>
                  <a:tab pos="2724574" algn="l"/>
                </a:tabLst>
              </a:pPr>
              <a:r>
                <a:rPr lang="en-US" sz="1400" dirty="0">
                  <a:solidFill>
                    <a:srgbClr val="0000FF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LHC	2008	 7000.0	26</a:t>
              </a:r>
              <a:r>
                <a:rPr lang="ja-JP" altLang="en-US" sz="1400" dirty="0">
                  <a:solidFill>
                    <a:srgbClr val="0000FF"/>
                  </a:solidFill>
                  <a:latin typeface="Arial"/>
                  <a:ea typeface="ＭＳ Ｐゴシック" charset="0"/>
                  <a:cs typeface="Helvetica" charset="0"/>
                  <a:sym typeface="Helvetica" charset="0"/>
                </a:rPr>
                <a:t>’</a:t>
              </a:r>
              <a:r>
                <a:rPr lang="en-US" sz="1400" dirty="0">
                  <a:solidFill>
                    <a:srgbClr val="0000FF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657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9112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F8D56-1613-6F43-AF37-08EBB106B2F9}" type="slidenum">
              <a:rPr lang="en-US"/>
              <a:pPr/>
              <a:t>4</a:t>
            </a:fld>
            <a:endParaRPr lang="en-US"/>
          </a:p>
        </p:txBody>
      </p:sp>
      <p:sp>
        <p:nvSpPr>
          <p:cNvPr id="30721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Layout and accelerator systems</a:t>
            </a:r>
          </a:p>
        </p:txBody>
      </p:sp>
      <p:sp>
        <p:nvSpPr>
          <p:cNvPr id="30722" name="Rectangle 2"/>
          <p:cNvSpPr>
            <a:spLocks/>
          </p:cNvSpPr>
          <p:nvPr/>
        </p:nvSpPr>
        <p:spPr bwMode="auto">
          <a:xfrm>
            <a:off x="169664" y="1178719"/>
            <a:ext cx="3071813" cy="2902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249" bIns="0"/>
          <a:lstStyle/>
          <a:p>
            <a:pPr marL="2232">
              <a:lnSpc>
                <a:spcPct val="110000"/>
              </a:lnSpc>
              <a:spcBef>
                <a:spcPts val="879"/>
              </a:spcBef>
            </a:pPr>
            <a:r>
              <a:rPr lang="en-US" sz="1700" b="1" u="sng">
                <a:solidFill>
                  <a:srgbClr val="0000F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LHC Layout</a:t>
            </a:r>
          </a:p>
          <a:p>
            <a:pPr marL="2232">
              <a:lnSpc>
                <a:spcPct val="110000"/>
              </a:lnSpc>
              <a:buSzPct val="75000"/>
              <a:buFont typeface="Zapf Dingbats" charset="0"/>
              <a:buChar char="➡"/>
            </a:pPr>
            <a:r>
              <a:rPr lang="en-US" sz="1700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8 arcs</a:t>
            </a:r>
            <a:r>
              <a:rPr lang="en-US" sz="1700">
                <a:solidFill>
                  <a:srgbClr val="0000F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(~3 km)</a:t>
            </a:r>
          </a:p>
          <a:p>
            <a:pPr marL="2232">
              <a:lnSpc>
                <a:spcPct val="110000"/>
              </a:lnSpc>
              <a:buSzPct val="75000"/>
              <a:buFont typeface="Zapf Dingbats" charset="0"/>
              <a:buChar char="➡"/>
            </a:pPr>
            <a:r>
              <a:rPr lang="en-US" sz="1700">
                <a:solidFill>
                  <a:srgbClr val="0000F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8 straight sections (~700 m).</a:t>
            </a:r>
          </a:p>
          <a:p>
            <a:pPr marL="2232">
              <a:lnSpc>
                <a:spcPct val="110000"/>
              </a:lnSpc>
              <a:buSzPct val="75000"/>
              <a:buFont typeface="Zapf Dingbats" charset="0"/>
              <a:buChar char="➡"/>
            </a:pPr>
            <a:r>
              <a:rPr lang="en-US" sz="1700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Two-in-one</a:t>
            </a:r>
            <a:r>
              <a:rPr lang="en-US" sz="1700">
                <a:solidFill>
                  <a:srgbClr val="0000F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magnet design</a:t>
            </a:r>
          </a:p>
          <a:p>
            <a:pPr marL="2232">
              <a:lnSpc>
                <a:spcPct val="110000"/>
              </a:lnSpc>
              <a:buClr>
                <a:srgbClr val="0000FF"/>
              </a:buClr>
              <a:buSzPct val="75000"/>
              <a:buFont typeface="Zapf Dingbats" charset="0"/>
              <a:buChar char="➡"/>
            </a:pPr>
            <a:r>
              <a:rPr lang="en-US" sz="1700">
                <a:solidFill>
                  <a:srgbClr val="0000F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4 interaction points (IPs): </a:t>
            </a:r>
            <a:br>
              <a:rPr lang="en-US" sz="1700">
                <a:solidFill>
                  <a:srgbClr val="0000F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</a:br>
            <a:r>
              <a:rPr lang="en-US" sz="1700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IP1, IP2, IP5, IP8</a:t>
            </a:r>
            <a:endParaRPr lang="en-US" sz="1700">
              <a:solidFill>
                <a:srgbClr val="0000FF"/>
              </a:solidFill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  <a:p>
            <a:pPr marL="2232">
              <a:lnSpc>
                <a:spcPct val="110000"/>
              </a:lnSpc>
              <a:buClr>
                <a:srgbClr val="0000FF"/>
              </a:buClr>
              <a:buSzPct val="75000"/>
              <a:buFont typeface="Zapf Dingbats" charset="0"/>
              <a:buChar char="➡"/>
            </a:pPr>
            <a:r>
              <a:rPr lang="en-US" sz="1700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IP2/IP8</a:t>
            </a:r>
            <a:r>
              <a:rPr lang="en-US" sz="1700">
                <a:solidFill>
                  <a:srgbClr val="0000F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: beam injection</a:t>
            </a:r>
          </a:p>
          <a:p>
            <a:pPr marL="2232">
              <a:lnSpc>
                <a:spcPct val="110000"/>
              </a:lnSpc>
              <a:buClr>
                <a:srgbClr val="0000FF"/>
              </a:buClr>
              <a:buSzPct val="75000"/>
              <a:buFont typeface="Zapf Dingbats" charset="0"/>
              <a:buChar char="➡"/>
            </a:pPr>
            <a:r>
              <a:rPr lang="en-US" sz="1700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IP6</a:t>
            </a:r>
            <a:r>
              <a:rPr lang="en-US" sz="1700">
                <a:solidFill>
                  <a:srgbClr val="0000F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: beam dump region</a:t>
            </a:r>
          </a:p>
          <a:p>
            <a:pPr marL="2232">
              <a:lnSpc>
                <a:spcPct val="110000"/>
              </a:lnSpc>
              <a:buClr>
                <a:srgbClr val="0000FF"/>
              </a:buClr>
              <a:buSzPct val="75000"/>
              <a:buFont typeface="Zapf Dingbats" charset="0"/>
              <a:buChar char="➡"/>
            </a:pPr>
            <a:r>
              <a:rPr lang="en-US" sz="1700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IP4</a:t>
            </a:r>
            <a:r>
              <a:rPr lang="en-US" sz="1700">
                <a:solidFill>
                  <a:srgbClr val="0000F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: RF (acceleration)</a:t>
            </a:r>
          </a:p>
          <a:p>
            <a:pPr marL="2232">
              <a:lnSpc>
                <a:spcPct val="110000"/>
              </a:lnSpc>
              <a:buClr>
                <a:srgbClr val="0000FF"/>
              </a:buClr>
              <a:buSzPct val="75000"/>
              <a:buFont typeface="Zapf Dingbats" charset="0"/>
              <a:buChar char="➡"/>
            </a:pPr>
            <a:r>
              <a:rPr lang="en-US" sz="1700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IP3/IP7</a:t>
            </a:r>
            <a:r>
              <a:rPr lang="en-US" sz="1700">
                <a:solidFill>
                  <a:srgbClr val="0000F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: beam cleaning</a:t>
            </a:r>
          </a:p>
        </p:txBody>
      </p:sp>
      <p:grpSp>
        <p:nvGrpSpPr>
          <p:cNvPr id="30723" name="Group 3"/>
          <p:cNvGrpSpPr>
            <a:grpSpLocks/>
          </p:cNvGrpSpPr>
          <p:nvPr/>
        </p:nvGrpSpPr>
        <p:grpSpPr bwMode="auto">
          <a:xfrm>
            <a:off x="3831953" y="5671468"/>
            <a:ext cx="5250656" cy="973336"/>
            <a:chOff x="0" y="0"/>
            <a:chExt cx="4703" cy="872"/>
          </a:xfrm>
        </p:grpSpPr>
        <p:pic>
          <p:nvPicPr>
            <p:cNvPr id="30724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76" cy="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5" name="Picture 5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" y="41"/>
              <a:ext cx="794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6" name="Picture 6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6" y="20"/>
              <a:ext cx="818" cy="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7" name="Picture 7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4" y="23"/>
              <a:ext cx="567" cy="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8" name="Picture 8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6" y="127"/>
              <a:ext cx="886" cy="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9" name="Picture 9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1" y="219"/>
              <a:ext cx="643" cy="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30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0" t="2826" r="11816" b="2678"/>
          <a:stretch>
            <a:fillRect/>
          </a:stretch>
        </p:blipFill>
        <p:spPr bwMode="auto">
          <a:xfrm>
            <a:off x="3321844" y="952128"/>
            <a:ext cx="5866805" cy="4352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9" y="4490517"/>
            <a:ext cx="3750469" cy="2153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8330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824EA-27F8-5840-B93D-A793ADCEA031}" type="slidenum">
              <a:rPr lang="en-US"/>
              <a:pPr/>
              <a:t>5</a:t>
            </a:fld>
            <a:endParaRPr lang="en-US"/>
          </a:p>
        </p:txBody>
      </p:sp>
      <p:pic>
        <p:nvPicPr>
          <p:cNvPr id="31745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6" t="55045" r="10765"/>
          <a:stretch>
            <a:fillRect/>
          </a:stretch>
        </p:blipFill>
        <p:spPr bwMode="auto">
          <a:xfrm>
            <a:off x="5107781" y="5277445"/>
            <a:ext cx="3705820" cy="1224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Rectangle 2"/>
          <p:cNvSpPr>
            <a:spLocks noChangeArrowheads="1"/>
          </p:cNvSpPr>
          <p:nvPr>
            <p:ph type="title"/>
          </p:nvPr>
        </p:nvSpPr>
        <p:spPr>
          <a:xfrm>
            <a:off x="457200" y="152400"/>
            <a:ext cx="8229600" cy="685800"/>
          </a:xfrm>
          <a:ln/>
        </p:spPr>
        <p:txBody>
          <a:bodyPr>
            <a:normAutofit fontScale="90000"/>
          </a:bodyPr>
          <a:lstStyle/>
          <a:p>
            <a:r>
              <a:rPr lang="en-US" dirty="0"/>
              <a:t>LHC arcs</a:t>
            </a:r>
          </a:p>
        </p:txBody>
      </p:sp>
      <p:pic>
        <p:nvPicPr>
          <p:cNvPr id="31747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87"/>
          <a:stretch>
            <a:fillRect/>
          </a:stretch>
        </p:blipFill>
        <p:spPr bwMode="auto">
          <a:xfrm>
            <a:off x="151805" y="790278"/>
            <a:ext cx="8839275" cy="4304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0" b="57303"/>
          <a:stretch>
            <a:fillRect/>
          </a:stretch>
        </p:blipFill>
        <p:spPr bwMode="auto">
          <a:xfrm>
            <a:off x="75903" y="4929187"/>
            <a:ext cx="8991079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Rectangle 5"/>
          <p:cNvSpPr>
            <a:spLocks/>
          </p:cNvSpPr>
          <p:nvPr/>
        </p:nvSpPr>
        <p:spPr bwMode="auto">
          <a:xfrm>
            <a:off x="6509742" y="3777258"/>
            <a:ext cx="2437805" cy="1062633"/>
          </a:xfrm>
          <a:prstGeom prst="rect">
            <a:avLst/>
          </a:prstGeom>
          <a:solidFill>
            <a:srgbClr val="DDDDDD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lIns="0" tIns="0" rIns="28573" bIns="0"/>
          <a:lstStyle/>
          <a:p>
            <a:pPr marL="27905">
              <a:spcBef>
                <a:spcPts val="879"/>
              </a:spcBef>
            </a:pPr>
            <a:r>
              <a:rPr lang="en-US" sz="1400" b="1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1232</a:t>
            </a:r>
            <a:r>
              <a:rPr lang="en-US" sz="1400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main dipoles + 3700 multipole corrector magnets</a:t>
            </a:r>
          </a:p>
          <a:p>
            <a:pPr marL="27905">
              <a:spcBef>
                <a:spcPts val="879"/>
              </a:spcBef>
            </a:pPr>
            <a:r>
              <a:rPr lang="en-US" sz="1400" b="1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392</a:t>
            </a:r>
            <a:r>
              <a:rPr lang="en-US" sz="1400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main quadrupoles + 2500 corrector magnets</a:t>
            </a:r>
          </a:p>
        </p:txBody>
      </p:sp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5" t="10138" r="2351" b="5168"/>
          <a:stretch>
            <a:fillRect/>
          </a:stretch>
        </p:blipFill>
        <p:spPr bwMode="auto">
          <a:xfrm>
            <a:off x="5286375" y="745629"/>
            <a:ext cx="3786188" cy="2835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5624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cs typeface="Arial" charset="0"/>
              </a:rPr>
              <a:t>Energy</a:t>
            </a: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14-9-2011</a:t>
            </a:r>
            <a:endParaRPr lang="en-US"/>
          </a:p>
        </p:txBody>
      </p:sp>
      <p:sp>
        <p:nvSpPr>
          <p:cNvPr id="40967" name="TextBox 6"/>
          <p:cNvSpPr txBox="1">
            <a:spLocks noChangeArrowheads="1"/>
          </p:cNvSpPr>
          <p:nvPr/>
        </p:nvSpPr>
        <p:spPr bwMode="auto">
          <a:xfrm>
            <a:off x="1219200" y="1524000"/>
            <a:ext cx="6858000" cy="9079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225425" indent="-2254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57467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buClr>
                <a:srgbClr val="0000FF"/>
              </a:buClr>
              <a:buSzPct val="80000"/>
              <a:buFont typeface="Wingdings" charset="0"/>
              <a:buChar char="q"/>
            </a:pPr>
            <a:r>
              <a:rPr lang="en-US" b="1" dirty="0" smtClean="0">
                <a:solidFill>
                  <a:srgbClr val="FF0000"/>
                </a:solidFill>
                <a:latin typeface="Arial" charset="0"/>
              </a:rPr>
              <a:t>~3 GJ </a:t>
            </a:r>
            <a:r>
              <a:rPr lang="en-US" dirty="0">
                <a:latin typeface="Arial" charset="0"/>
              </a:rPr>
              <a:t>of </a:t>
            </a:r>
            <a:r>
              <a:rPr lang="en-US" dirty="0" smtClean="0">
                <a:latin typeface="Arial" charset="0"/>
              </a:rPr>
              <a:t>energy </a:t>
            </a:r>
            <a:r>
              <a:rPr lang="en-US" dirty="0">
                <a:latin typeface="Arial" charset="0"/>
              </a:rPr>
              <a:t>stored in the </a:t>
            </a:r>
            <a:r>
              <a:rPr lang="en-US" dirty="0" smtClean="0">
                <a:latin typeface="Arial" charset="0"/>
              </a:rPr>
              <a:t>magnets</a:t>
            </a:r>
            <a:endParaRPr lang="en-US" dirty="0">
              <a:latin typeface="Arial" charset="0"/>
            </a:endParaRPr>
          </a:p>
          <a:p>
            <a:pPr>
              <a:spcBef>
                <a:spcPts val="600"/>
              </a:spcBef>
              <a:buClr>
                <a:srgbClr val="0000FF"/>
              </a:buClr>
              <a:buSzPct val="80000"/>
              <a:buFont typeface="Wingdings" charset="0"/>
              <a:buChar char="q"/>
            </a:pPr>
            <a:r>
              <a:rPr lang="en-US" b="1" dirty="0" smtClean="0">
                <a:solidFill>
                  <a:srgbClr val="FF0000"/>
                </a:solidFill>
                <a:latin typeface="Arial" charset="0"/>
              </a:rPr>
              <a:t>100 </a:t>
            </a:r>
            <a:r>
              <a:rPr lang="en-US" b="1" dirty="0">
                <a:solidFill>
                  <a:srgbClr val="FF0000"/>
                </a:solidFill>
                <a:latin typeface="Arial" charset="0"/>
              </a:rPr>
              <a:t>MJ</a:t>
            </a:r>
            <a:r>
              <a:rPr lang="en-US" dirty="0"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stored </a:t>
            </a:r>
            <a:r>
              <a:rPr lang="en-US" dirty="0">
                <a:latin typeface="Arial" charset="0"/>
              </a:rPr>
              <a:t>in each beam </a:t>
            </a:r>
            <a:r>
              <a:rPr lang="en-US" dirty="0" smtClean="0">
                <a:latin typeface="Arial" charset="0"/>
              </a:rPr>
              <a:t>~21 kg </a:t>
            </a:r>
            <a:r>
              <a:rPr lang="en-US" dirty="0">
                <a:latin typeface="Arial" charset="0"/>
              </a:rPr>
              <a:t>of TNT</a:t>
            </a:r>
            <a:r>
              <a:rPr lang="en-US" sz="2000" dirty="0" smtClean="0">
                <a:latin typeface="Arial" charset="0"/>
              </a:rPr>
              <a:t>.</a:t>
            </a:r>
            <a:endParaRPr lang="en-US" sz="2000" dirty="0">
              <a:latin typeface="Arial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895600" y="2667000"/>
            <a:ext cx="3429000" cy="46166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  <a:latin typeface="Arial" charset="0"/>
              </a:rPr>
              <a:t>Underpins our thoughts</a:t>
            </a:r>
            <a:endParaRPr lang="en-US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9800" y="10668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3.5 TeV with 1380 bunches – September 2011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3505200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uring an SPS extraction test in 2004…</a:t>
            </a:r>
          </a:p>
          <a:p>
            <a:r>
              <a:rPr lang="en-US" dirty="0"/>
              <a:t>The beam was a 450 GeV full LHC injection batch of 3.4 10</a:t>
            </a:r>
            <a:r>
              <a:rPr lang="en-US" baseline="30000" dirty="0"/>
              <a:t>13 </a:t>
            </a:r>
            <a:r>
              <a:rPr lang="en-US" dirty="0"/>
              <a:t>p+ in 288 </a:t>
            </a:r>
            <a:r>
              <a:rPr lang="en-US" dirty="0" smtClean="0"/>
              <a:t>bunches [2.5 MJ]</a:t>
            </a:r>
            <a:endParaRPr lang="en-US" dirty="0"/>
          </a:p>
        </p:txBody>
      </p:sp>
      <p:pic>
        <p:nvPicPr>
          <p:cNvPr id="6" name="Picture 5" descr="Screen shot 2011-09-04 at 5.50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6423"/>
            <a:ext cx="9144000" cy="2683904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871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0" y="4261642"/>
            <a:ext cx="9144000" cy="304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7" name="Straight Connector 46"/>
          <p:cNvCxnSpPr/>
          <p:nvPr/>
        </p:nvCxnSpPr>
        <p:spPr>
          <a:xfrm>
            <a:off x="1905000" y="4267200"/>
            <a:ext cx="0" cy="304800"/>
          </a:xfrm>
          <a:prstGeom prst="line">
            <a:avLst/>
          </a:prstGeom>
          <a:ln w="158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572000" y="4267200"/>
            <a:ext cx="0" cy="304800"/>
          </a:xfrm>
          <a:prstGeom prst="line">
            <a:avLst/>
          </a:prstGeom>
          <a:ln w="158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7162800" y="4267200"/>
            <a:ext cx="0" cy="304800"/>
          </a:xfrm>
          <a:prstGeom prst="line">
            <a:avLst/>
          </a:prstGeom>
          <a:ln w="158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57200" y="4267200"/>
            <a:ext cx="102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2008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743200" y="4267200"/>
            <a:ext cx="102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2009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257800" y="4267200"/>
            <a:ext cx="102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2010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543800" y="4267200"/>
            <a:ext cx="102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2011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2" name="Title 51"/>
          <p:cNvSpPr txBox="1">
            <a:spLocks/>
          </p:cNvSpPr>
          <p:nvPr/>
        </p:nvSpPr>
        <p:spPr>
          <a:xfrm>
            <a:off x="5257800" y="6093221"/>
            <a:ext cx="3810000" cy="76477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LHC Timeline</a:t>
            </a:r>
            <a:endParaRPr lang="en-US" dirty="0"/>
          </a:p>
        </p:txBody>
      </p:sp>
      <p:grpSp>
        <p:nvGrpSpPr>
          <p:cNvPr id="78" name="Group 77"/>
          <p:cNvGrpSpPr/>
          <p:nvPr/>
        </p:nvGrpSpPr>
        <p:grpSpPr>
          <a:xfrm>
            <a:off x="762000" y="1676400"/>
            <a:ext cx="2246232" cy="2571750"/>
            <a:chOff x="762000" y="1676400"/>
            <a:chExt cx="2246232" cy="2571750"/>
          </a:xfrm>
        </p:grpSpPr>
        <p:cxnSp>
          <p:nvCxnSpPr>
            <p:cNvPr id="64" name="Straight Connector 63"/>
            <p:cNvCxnSpPr/>
            <p:nvPr/>
          </p:nvCxnSpPr>
          <p:spPr>
            <a:xfrm>
              <a:off x="838200" y="2819400"/>
              <a:ext cx="0" cy="142875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1219200" y="2696523"/>
              <a:ext cx="1524000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September 10, 2008</a:t>
              </a:r>
            </a:p>
            <a:p>
              <a:r>
                <a:rPr lang="en-US" sz="1100" dirty="0" smtClean="0"/>
                <a:t>First beams around </a:t>
              </a:r>
              <a:endParaRPr lang="en-US" sz="1100" dirty="0"/>
            </a:p>
          </p:txBody>
        </p:sp>
        <p:pic>
          <p:nvPicPr>
            <p:cNvPr id="67" name="Picture 7" descr="attach_reader?attach_id=1025394&amp;height=150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1676400"/>
              <a:ext cx="2246232" cy="85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152400" y="4572000"/>
            <a:ext cx="2743200" cy="1963738"/>
            <a:chOff x="152400" y="4572000"/>
            <a:chExt cx="2743200" cy="1963738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990600" y="4572000"/>
              <a:ext cx="0" cy="45720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1219200" y="5257800"/>
              <a:ext cx="1676400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September 19, 2008</a:t>
              </a:r>
            </a:p>
            <a:p>
              <a:r>
                <a:rPr lang="en-US" sz="1200" dirty="0" smtClean="0">
                  <a:solidFill>
                    <a:srgbClr val="FF0000"/>
                  </a:solidFill>
                </a:rPr>
                <a:t>Disaster </a:t>
              </a:r>
              <a:br>
                <a:rPr lang="en-US" sz="1200" dirty="0" smtClean="0">
                  <a:solidFill>
                    <a:srgbClr val="FF0000"/>
                  </a:solidFill>
                </a:rPr>
              </a:br>
              <a:r>
                <a:rPr lang="en-GB" sz="1200" dirty="0" smtClean="0"/>
                <a:t>Accidental </a:t>
              </a:r>
              <a:r>
                <a:rPr lang="en-GB" sz="1200" dirty="0"/>
                <a:t>release of 600 </a:t>
              </a:r>
              <a:r>
                <a:rPr lang="en-GB" sz="1200" dirty="0" smtClean="0"/>
                <a:t>MJ </a:t>
              </a:r>
              <a:r>
                <a:rPr lang="en-GB" sz="1200" dirty="0"/>
                <a:t>stored in </a:t>
              </a:r>
              <a:r>
                <a:rPr lang="en-GB" sz="1200" dirty="0" smtClean="0"/>
                <a:t>one sector of </a:t>
              </a:r>
              <a:r>
                <a:rPr lang="en-GB" sz="1200" dirty="0"/>
                <a:t>LHC dipole </a:t>
              </a:r>
              <a:r>
                <a:rPr lang="en-GB" sz="1200" dirty="0" smtClean="0"/>
                <a:t>magnets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pic>
          <p:nvPicPr>
            <p:cNvPr id="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105400"/>
              <a:ext cx="1070713" cy="1430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4038600" y="914400"/>
            <a:ext cx="1650117" cy="3333750"/>
            <a:chOff x="4038600" y="914400"/>
            <a:chExt cx="1650117" cy="3333750"/>
          </a:xfrm>
        </p:grpSpPr>
        <p:cxnSp>
          <p:nvCxnSpPr>
            <p:cNvPr id="41" name="Straight Connector 40"/>
            <p:cNvCxnSpPr>
              <a:stCxn id="42" idx="1"/>
            </p:cNvCxnSpPr>
            <p:nvPr/>
          </p:nvCxnSpPr>
          <p:spPr>
            <a:xfrm>
              <a:off x="4267200" y="2265149"/>
              <a:ext cx="0" cy="1983001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4267200" y="2057400"/>
              <a:ext cx="137097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November 29,  2009</a:t>
              </a:r>
            </a:p>
            <a:p>
              <a:r>
                <a:rPr lang="en-US" sz="1000" dirty="0" smtClean="0"/>
                <a:t>Beam back</a:t>
              </a:r>
              <a:endParaRPr lang="en-US" sz="1000" dirty="0"/>
            </a:p>
          </p:txBody>
        </p:sp>
        <p:pic>
          <p:nvPicPr>
            <p:cNvPr id="73" name="Picture 2" descr="http://mediaarchive.cern.ch/MediaArchive/Photo/Public/2009/0911187/0911187_94/0911187_94-A4-at-144-dpi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914400"/>
              <a:ext cx="1650117" cy="1098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0" name="Group 79"/>
          <p:cNvGrpSpPr/>
          <p:nvPr/>
        </p:nvGrpSpPr>
        <p:grpSpPr>
          <a:xfrm>
            <a:off x="381000" y="34970"/>
            <a:ext cx="3168650" cy="4231046"/>
            <a:chOff x="381000" y="34970"/>
            <a:chExt cx="3168650" cy="4231046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381000" y="685800"/>
              <a:ext cx="0" cy="3580216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" name="Group 76"/>
            <p:cNvGrpSpPr/>
            <p:nvPr/>
          </p:nvGrpSpPr>
          <p:grpSpPr>
            <a:xfrm>
              <a:off x="609600" y="34970"/>
              <a:ext cx="2940050" cy="1219200"/>
              <a:chOff x="609600" y="34970"/>
              <a:chExt cx="2940050" cy="1219200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609600" y="304800"/>
                <a:ext cx="1351894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 smtClean="0"/>
                  <a:t>August 2008</a:t>
                </a:r>
              </a:p>
              <a:p>
                <a:r>
                  <a:rPr lang="en-US" sz="1000" dirty="0" smtClean="0"/>
                  <a:t>First injection test</a:t>
                </a:r>
                <a:endParaRPr lang="en-US" sz="1000" dirty="0"/>
              </a:p>
            </p:txBody>
          </p:sp>
          <p:pic>
            <p:nvPicPr>
              <p:cNvPr id="74" name="Picture 73" descr="Screen shot 2009-11-25 at 9.20.42 PM.pn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752600" y="34970"/>
                <a:ext cx="1797050" cy="1219200"/>
              </a:xfrm>
              <a:prstGeom prst="rect">
                <a:avLst/>
              </a:prstGeom>
            </p:spPr>
          </p:pic>
        </p:grpSp>
      </p:grpSp>
      <p:grpSp>
        <p:nvGrpSpPr>
          <p:cNvPr id="22" name="Group 21"/>
          <p:cNvGrpSpPr/>
          <p:nvPr/>
        </p:nvGrpSpPr>
        <p:grpSpPr>
          <a:xfrm>
            <a:off x="7444402" y="685800"/>
            <a:ext cx="1699598" cy="3562350"/>
            <a:chOff x="7444402" y="685800"/>
            <a:chExt cx="1699598" cy="3562350"/>
          </a:xfrm>
        </p:grpSpPr>
        <p:cxnSp>
          <p:nvCxnSpPr>
            <p:cNvPr id="55" name="Straight Connector 54"/>
            <p:cNvCxnSpPr/>
            <p:nvPr/>
          </p:nvCxnSpPr>
          <p:spPr>
            <a:xfrm>
              <a:off x="8458200" y="2819400"/>
              <a:ext cx="0" cy="142875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8077200" y="1981200"/>
              <a:ext cx="990600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August, 2011</a:t>
              </a:r>
            </a:p>
            <a:p>
              <a:r>
                <a:rPr lang="en-US" sz="1000" dirty="0" smtClean="0"/>
                <a:t>2.3e33, 2.6 fb</a:t>
              </a:r>
              <a:r>
                <a:rPr lang="en-US" sz="1000" baseline="30000" dirty="0" smtClean="0"/>
                <a:t>-1</a:t>
              </a:r>
            </a:p>
            <a:p>
              <a:r>
                <a:rPr lang="en-US" sz="1000" dirty="0" smtClean="0"/>
                <a:t>1380 bunches</a:t>
              </a:r>
              <a:endParaRPr lang="en-US" sz="1000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44402" y="685800"/>
              <a:ext cx="1699598" cy="1308100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5638800" y="1981200"/>
            <a:ext cx="1151599" cy="2290375"/>
            <a:chOff x="5638800" y="1981200"/>
            <a:chExt cx="1151599" cy="2290375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6477000" y="3352800"/>
              <a:ext cx="0" cy="918775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5638800" y="2971800"/>
              <a:ext cx="1143000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October 14 2010</a:t>
              </a:r>
            </a:p>
            <a:p>
              <a:r>
                <a:rPr lang="en-US" sz="1000" dirty="0" smtClean="0"/>
                <a:t>1e32</a:t>
              </a:r>
            </a:p>
            <a:p>
              <a:r>
                <a:rPr lang="en-US" sz="1000" dirty="0" smtClean="0"/>
                <a:t>248 bunches</a:t>
              </a:r>
            </a:p>
            <a:p>
              <a:endParaRPr lang="en-US" sz="1000" dirty="0"/>
            </a:p>
          </p:txBody>
        </p:sp>
        <p:pic>
          <p:nvPicPr>
            <p:cNvPr id="10" name="Picture 9" descr="Screen shot 2011-09-01 at 8.24.05 AM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200" y="1981200"/>
              <a:ext cx="999199" cy="992974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6858000" y="4572000"/>
            <a:ext cx="1654629" cy="1562100"/>
            <a:chOff x="6858000" y="4572000"/>
            <a:chExt cx="1654629" cy="1562100"/>
          </a:xfrm>
        </p:grpSpPr>
        <p:cxnSp>
          <p:nvCxnSpPr>
            <p:cNvPr id="63" name="Straight Connector 62"/>
            <p:cNvCxnSpPr/>
            <p:nvPr/>
          </p:nvCxnSpPr>
          <p:spPr>
            <a:xfrm>
              <a:off x="6858000" y="4572000"/>
              <a:ext cx="0" cy="45720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6934200" y="4648200"/>
              <a:ext cx="12954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November 2010</a:t>
              </a:r>
            </a:p>
            <a:p>
              <a:r>
                <a:rPr lang="en-US" sz="1100" dirty="0" smtClean="0"/>
                <a:t>Ions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934200" y="5029200"/>
              <a:ext cx="1578429" cy="1104900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3657600" y="4572000"/>
            <a:ext cx="1544074" cy="2120900"/>
            <a:chOff x="3657600" y="4572000"/>
            <a:chExt cx="1544074" cy="2120900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5172727" y="4572000"/>
              <a:ext cx="0" cy="714375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4038600" y="4876800"/>
              <a:ext cx="1163074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March 30, 2010</a:t>
              </a:r>
            </a:p>
            <a:p>
              <a:r>
                <a:rPr lang="en-US" sz="1000" dirty="0" smtClean="0"/>
                <a:t>First collisions at 3.5 TeV</a:t>
              </a:r>
              <a:endParaRPr lang="en-US" sz="1000" dirty="0"/>
            </a:p>
          </p:txBody>
        </p:sp>
        <p:pic>
          <p:nvPicPr>
            <p:cNvPr id="13" name="Picture 12" descr="Screen shot 2011-09-01 at 10.12.37 AM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5410200"/>
              <a:ext cx="1539955" cy="1282700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7086600" y="2819400"/>
            <a:ext cx="1143000" cy="1452175"/>
            <a:chOff x="7086600" y="2819400"/>
            <a:chExt cx="1143000" cy="1452175"/>
          </a:xfrm>
        </p:grpSpPr>
        <p:sp>
          <p:nvSpPr>
            <p:cNvPr id="15" name="Rectangle 14"/>
            <p:cNvSpPr/>
            <p:nvPr/>
          </p:nvSpPr>
          <p:spPr>
            <a:xfrm>
              <a:off x="7162800" y="3276600"/>
              <a:ext cx="990600" cy="3048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</a:rPr>
                <a:t>1380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cxnSp>
          <p:nvCxnSpPr>
            <p:cNvPr id="68" name="Straight Connector 67"/>
            <p:cNvCxnSpPr/>
            <p:nvPr/>
          </p:nvCxnSpPr>
          <p:spPr>
            <a:xfrm>
              <a:off x="7848600" y="3657600"/>
              <a:ext cx="0" cy="613975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7086600" y="2819400"/>
              <a:ext cx="11430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June 28 2011</a:t>
              </a:r>
            </a:p>
            <a:p>
              <a:r>
                <a:rPr lang="en-US" sz="1000" dirty="0" smtClean="0"/>
                <a:t>1380 bunches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994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8" y="914400"/>
            <a:ext cx="9144000" cy="5121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Nominal cycle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533400" y="1386989"/>
            <a:ext cx="1219200" cy="518011"/>
            <a:chOff x="533400" y="1386989"/>
            <a:chExt cx="1219200" cy="518011"/>
          </a:xfrm>
        </p:grpSpPr>
        <p:sp>
          <p:nvSpPr>
            <p:cNvPr id="9" name="Down Arrow 8"/>
            <p:cNvSpPr/>
            <p:nvPr/>
          </p:nvSpPr>
          <p:spPr>
            <a:xfrm>
              <a:off x="1143000" y="1752600"/>
              <a:ext cx="152400" cy="15240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3400" y="1386989"/>
              <a:ext cx="1219200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tx2"/>
                  </a:solidFill>
                </a:rPr>
                <a:t>Beam dump</a:t>
              </a:r>
              <a:endParaRPr lang="en-US" sz="1600" dirty="0">
                <a:solidFill>
                  <a:schemeClr val="tx2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066800" y="3429000"/>
            <a:ext cx="19812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</a:rPr>
              <a:t>Ramp down/precycle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657600" y="4648200"/>
            <a:ext cx="0" cy="3048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810000" y="4648200"/>
            <a:ext cx="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962400" y="4648200"/>
            <a:ext cx="0" cy="3048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114800" y="4648200"/>
            <a:ext cx="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267200" y="4648200"/>
            <a:ext cx="0" cy="3048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419600" y="4648200"/>
            <a:ext cx="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429000" y="4191000"/>
            <a:ext cx="12192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</a:rPr>
              <a:t>Injection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76800" y="3124200"/>
            <a:ext cx="7620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</a:rPr>
              <a:t>Ramp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91200" y="1524000"/>
            <a:ext cx="9906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</a:rPr>
              <a:t>Squeeze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24" name="Up Arrow 23"/>
          <p:cNvSpPr/>
          <p:nvPr/>
        </p:nvSpPr>
        <p:spPr>
          <a:xfrm>
            <a:off x="6705600" y="1981200"/>
            <a:ext cx="152400" cy="3048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324600" y="2286000"/>
            <a:ext cx="9906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</a:rPr>
              <a:t>Collide</a:t>
            </a:r>
            <a:endParaRPr lang="en-US" sz="1600" dirty="0">
              <a:solidFill>
                <a:schemeClr val="tx2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6858000" y="1981200"/>
            <a:ext cx="1828800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162800" y="1524000"/>
            <a:ext cx="12954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</a:rPr>
              <a:t>Stable beams</a:t>
            </a:r>
            <a:endParaRPr lang="en-US" sz="1600" dirty="0">
              <a:solidFill>
                <a:schemeClr val="tx2"/>
              </a:solidFill>
            </a:endParaRP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7204803"/>
              </p:ext>
            </p:extLst>
          </p:nvPr>
        </p:nvGraphicFramePr>
        <p:xfrm>
          <a:off x="6095999" y="3352800"/>
          <a:ext cx="2514601" cy="2011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295401"/>
                <a:gridCol w="1219200"/>
              </a:tblGrid>
              <a:tr h="2667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Ramp</a:t>
                      </a:r>
                      <a:r>
                        <a:rPr lang="en-US" sz="1600" baseline="0" dirty="0" smtClean="0"/>
                        <a:t> down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35 </a:t>
                      </a:r>
                      <a:r>
                        <a:rPr lang="en-US" sz="1600" dirty="0" err="1" smtClean="0"/>
                        <a:t>mins</a:t>
                      </a:r>
                      <a:endParaRPr lang="en-US" sz="1600" dirty="0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Injection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~30 </a:t>
                      </a:r>
                      <a:r>
                        <a:rPr lang="en-US" sz="1600" dirty="0" err="1" smtClean="0"/>
                        <a:t>mins</a:t>
                      </a:r>
                      <a:endParaRPr lang="en-US" sz="1600" dirty="0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Ramp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17 </a:t>
                      </a:r>
                      <a:r>
                        <a:rPr lang="en-US" sz="1600" dirty="0" err="1" smtClean="0"/>
                        <a:t>mins</a:t>
                      </a:r>
                      <a:endParaRPr lang="en-US" sz="1600" dirty="0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Squeeze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 </a:t>
                      </a:r>
                      <a:r>
                        <a:rPr lang="en-US" sz="1600" dirty="0" err="1" smtClean="0"/>
                        <a:t>mins</a:t>
                      </a:r>
                      <a:endParaRPr lang="en-US" sz="1600" dirty="0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Collide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 </a:t>
                      </a:r>
                      <a:r>
                        <a:rPr lang="en-US" sz="1600" dirty="0" err="1" smtClean="0"/>
                        <a:t>mins</a:t>
                      </a:r>
                      <a:endParaRPr lang="en-US" sz="1600" dirty="0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Stable beams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 –</a:t>
                      </a:r>
                      <a:r>
                        <a:rPr lang="en-US" sz="1600" baseline="0" dirty="0" smtClean="0"/>
                        <a:t> 30 hours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762000" y="6096000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Fastest turn around </a:t>
            </a:r>
            <a:r>
              <a:rPr lang="en-US" dirty="0"/>
              <a:t> </a:t>
            </a:r>
            <a:r>
              <a:rPr lang="en-US" dirty="0" smtClean="0"/>
              <a:t>down from 3h40m in 2010 to 2h7m in 2011 after optimization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34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ea typeface="ＭＳ Ｐゴシック" charset="-128"/>
                <a:cs typeface="ＭＳ Ｐゴシック" charset="-128"/>
              </a:rPr>
              <a:t>Machine protection – the challenge</a:t>
            </a:r>
          </a:p>
        </p:txBody>
      </p:sp>
      <p:sp>
        <p:nvSpPr>
          <p:cNvPr id="33795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14-9-2011</a:t>
            </a:r>
            <a:endParaRPr lang="en-US"/>
          </a:p>
        </p:txBody>
      </p:sp>
      <p:pic>
        <p:nvPicPr>
          <p:cNvPr id="33796" name="Picture 4"/>
          <p:cNvPicPr>
            <a:picLocks noChangeAspect="1"/>
          </p:cNvPicPr>
          <p:nvPr/>
        </p:nvPicPr>
        <p:blipFill>
          <a:blip r:embed="rId3" cstate="print"/>
          <a:srcRect t="2966"/>
          <a:stretch>
            <a:fillRect/>
          </a:stretch>
        </p:blipFill>
        <p:spPr bwMode="auto">
          <a:xfrm>
            <a:off x="0" y="1077913"/>
            <a:ext cx="9144000" cy="578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54250"/>
            <a:ext cx="394652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TextBox 6"/>
          <p:cNvSpPr txBox="1">
            <a:spLocks noChangeArrowheads="1"/>
          </p:cNvSpPr>
          <p:nvPr/>
        </p:nvSpPr>
        <p:spPr bwMode="auto">
          <a:xfrm>
            <a:off x="1411310" y="1316038"/>
            <a:ext cx="858791" cy="75405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ts val="840"/>
              </a:spcBef>
            </a:pPr>
            <a:r>
              <a:rPr lang="en-US" b="0" dirty="0"/>
              <a:t>Beam</a:t>
            </a:r>
          </a:p>
          <a:p>
            <a:pPr algn="ctr">
              <a:spcBef>
                <a:spcPts val="840"/>
              </a:spcBef>
            </a:pPr>
            <a:r>
              <a:rPr lang="en-US" dirty="0" smtClean="0">
                <a:solidFill>
                  <a:srgbClr val="FF0000"/>
                </a:solidFill>
              </a:rPr>
              <a:t>100 </a:t>
            </a:r>
            <a:r>
              <a:rPr lang="en-US" dirty="0">
                <a:solidFill>
                  <a:srgbClr val="FF0000"/>
                </a:solidFill>
              </a:rPr>
              <a:t>MJ</a:t>
            </a:r>
          </a:p>
        </p:txBody>
      </p:sp>
      <p:sp>
        <p:nvSpPr>
          <p:cNvPr id="33799" name="TextBox 7"/>
          <p:cNvSpPr txBox="1">
            <a:spLocks noChangeArrowheads="1"/>
          </p:cNvSpPr>
          <p:nvPr/>
        </p:nvSpPr>
        <p:spPr bwMode="auto">
          <a:xfrm>
            <a:off x="143036" y="5372100"/>
            <a:ext cx="1904680" cy="122084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ts val="840"/>
              </a:spcBef>
            </a:pPr>
            <a:r>
              <a:rPr lang="en-US" b="0" dirty="0"/>
              <a:t>SC Coil:</a:t>
            </a:r>
          </a:p>
          <a:p>
            <a:pPr algn="ctr">
              <a:spcBef>
                <a:spcPts val="840"/>
              </a:spcBef>
            </a:pPr>
            <a:r>
              <a:rPr lang="en-US" b="0" dirty="0"/>
              <a:t>quench limit</a:t>
            </a:r>
            <a:endParaRPr lang="en-US" b="0" dirty="0" smtClean="0"/>
          </a:p>
          <a:p>
            <a:pPr algn="ctr">
              <a:spcBef>
                <a:spcPts val="840"/>
              </a:spcBef>
            </a:pPr>
            <a:r>
              <a:rPr lang="en-US" dirty="0" smtClean="0">
                <a:solidFill>
                  <a:srgbClr val="FF0000"/>
                </a:solidFill>
              </a:rPr>
              <a:t>15-100 </a:t>
            </a:r>
            <a:r>
              <a:rPr lang="en-US" dirty="0">
                <a:solidFill>
                  <a:srgbClr val="FF0000"/>
                </a:solidFill>
              </a:rPr>
              <a:t>mJ/cm</a:t>
            </a:r>
            <a:r>
              <a:rPr lang="en-US" baseline="30000" dirty="0">
                <a:solidFill>
                  <a:srgbClr val="FF0000"/>
                </a:solidFill>
              </a:rPr>
              <a:t>3</a:t>
            </a:r>
          </a:p>
        </p:txBody>
      </p:sp>
      <p:cxnSp>
        <p:nvCxnSpPr>
          <p:cNvPr id="10" name="Straight Arrow Connector 9"/>
          <p:cNvCxnSpPr>
            <a:stCxn id="33798" idx="2"/>
          </p:cNvCxnSpPr>
          <p:nvPr/>
        </p:nvCxnSpPr>
        <p:spPr bwMode="auto">
          <a:xfrm>
            <a:off x="1840706" y="2070091"/>
            <a:ext cx="792954" cy="2543183"/>
          </a:xfrm>
          <a:prstGeom prst="straightConnector1">
            <a:avLst/>
          </a:prstGeom>
          <a:noFill/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7440000">
              <a:srgbClr val="FFFFFF">
                <a:alpha val="43000"/>
              </a:srgbClr>
            </a:outerShdw>
          </a:effectLst>
        </p:spPr>
      </p:cxnSp>
      <p:cxnSp>
        <p:nvCxnSpPr>
          <p:cNvPr id="12" name="Straight Arrow Connector 11"/>
          <p:cNvCxnSpPr>
            <a:stCxn id="33799" idx="0"/>
          </p:cNvCxnSpPr>
          <p:nvPr/>
        </p:nvCxnSpPr>
        <p:spPr bwMode="auto">
          <a:xfrm rot="5400000" flipH="1" flipV="1">
            <a:off x="1327949" y="4415637"/>
            <a:ext cx="723891" cy="1189036"/>
          </a:xfrm>
          <a:prstGeom prst="straightConnector1">
            <a:avLst/>
          </a:prstGeom>
          <a:noFill/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9900000" algn="br">
              <a:srgbClr val="FFFFFF">
                <a:alpha val="43000"/>
              </a:srgbClr>
            </a:outerShdw>
          </a:effectLst>
        </p:spPr>
      </p:cxnSp>
      <p:cxnSp>
        <p:nvCxnSpPr>
          <p:cNvPr id="33802" name="Straight Arrow Connector 14"/>
          <p:cNvCxnSpPr>
            <a:cxnSpLocks noChangeShapeType="1"/>
          </p:cNvCxnSpPr>
          <p:nvPr/>
        </p:nvCxnSpPr>
        <p:spPr bwMode="auto">
          <a:xfrm>
            <a:off x="2400300" y="4975225"/>
            <a:ext cx="373063" cy="1588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17" name="TextBox 16"/>
          <p:cNvSpPr txBox="1"/>
          <p:nvPr/>
        </p:nvSpPr>
        <p:spPr>
          <a:xfrm>
            <a:off x="2214563" y="4951413"/>
            <a:ext cx="752475" cy="3079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dirty="0"/>
              <a:t>56 mm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67000" y="685800"/>
            <a:ext cx="3610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Situation at 3.5 TeV (in August 2011)</a:t>
            </a:r>
            <a:endParaRPr lang="en-US" dirty="0"/>
          </a:p>
        </p:txBody>
      </p:sp>
      <p:cxnSp>
        <p:nvCxnSpPr>
          <p:cNvPr id="15" name="Elbow Connector 14"/>
          <p:cNvCxnSpPr>
            <a:stCxn id="33798" idx="3"/>
            <a:endCxn id="33799" idx="3"/>
          </p:cNvCxnSpPr>
          <p:nvPr/>
        </p:nvCxnSpPr>
        <p:spPr bwMode="auto">
          <a:xfrm flipH="1">
            <a:off x="2047716" y="1693065"/>
            <a:ext cx="222385" cy="4289459"/>
          </a:xfrm>
          <a:prstGeom prst="bentConnector3">
            <a:avLst>
              <a:gd name="adj1" fmla="val -412285"/>
            </a:avLst>
          </a:prstGeom>
          <a:solidFill>
            <a:schemeClr val="accent1"/>
          </a:solidFill>
          <a:ln w="57150" cap="sq" cmpd="sng" algn="ctr">
            <a:solidFill>
              <a:srgbClr val="FFFFFF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5220090" y="3068950"/>
            <a:ext cx="3505199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Not a single beam-induced quench at 3.5 TeV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			… YET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57800" y="4419600"/>
            <a:ext cx="3505199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11 magnet quench at 450 GeV – injection kicker flash-over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status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94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20479</TotalTime>
  <Words>994</Words>
  <Application>Microsoft Macintosh PowerPoint</Application>
  <PresentationFormat>On-screen Show (4:3)</PresentationFormat>
  <Paragraphs>331</Paragraphs>
  <Slides>23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Equation</vt:lpstr>
      <vt:lpstr>The LHC</vt:lpstr>
      <vt:lpstr>LHC tunnel</vt:lpstr>
      <vt:lpstr>LHC injector complex</vt:lpstr>
      <vt:lpstr>Layout and accelerator systems</vt:lpstr>
      <vt:lpstr>LHC arcs</vt:lpstr>
      <vt:lpstr>Energy</vt:lpstr>
      <vt:lpstr>PowerPoint Presentation</vt:lpstr>
      <vt:lpstr>Nominal cycle</vt:lpstr>
      <vt:lpstr>Machine protection – the challenge</vt:lpstr>
      <vt:lpstr>Beam Interlock System</vt:lpstr>
      <vt:lpstr>Layout of LHC beam dumping system</vt:lpstr>
      <vt:lpstr>PowerPoint Presentation</vt:lpstr>
      <vt:lpstr>Emittance</vt:lpstr>
      <vt:lpstr>Aim: maximize peak luminosity</vt:lpstr>
      <vt:lpstr>PowerPoint Presentation</vt:lpstr>
      <vt:lpstr>2011: (c/o Atlas &amp; LHCb)</vt:lpstr>
      <vt:lpstr>2011 parameters – now</vt:lpstr>
      <vt:lpstr>Availability - efficiency</vt:lpstr>
      <vt:lpstr>UFOs in the LHC</vt:lpstr>
      <vt:lpstr>Single Event Effects</vt:lpstr>
      <vt:lpstr>Availability 2011</vt:lpstr>
      <vt:lpstr>This morning</vt:lpstr>
      <vt:lpstr>Higg’s hunting season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PresenterMedia.com</dc:creator>
  <cp:lastModifiedBy>Mike Lamont</cp:lastModifiedBy>
  <cp:revision>442</cp:revision>
  <dcterms:created xsi:type="dcterms:W3CDTF">2011-01-18T19:25:28Z</dcterms:created>
  <dcterms:modified xsi:type="dcterms:W3CDTF">2011-10-10T07:38:11Z</dcterms:modified>
</cp:coreProperties>
</file>