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54"/>
  </p:notesMasterIdLst>
  <p:handoutMasterIdLst>
    <p:handoutMasterId r:id="rId55"/>
  </p:handoutMasterIdLst>
  <p:sldIdLst>
    <p:sldId id="860" r:id="rId2"/>
    <p:sldId id="894" r:id="rId3"/>
    <p:sldId id="896" r:id="rId4"/>
    <p:sldId id="895" r:id="rId5"/>
    <p:sldId id="942" r:id="rId6"/>
    <p:sldId id="836" r:id="rId7"/>
    <p:sldId id="907" r:id="rId8"/>
    <p:sldId id="918" r:id="rId9"/>
    <p:sldId id="908" r:id="rId10"/>
    <p:sldId id="890" r:id="rId11"/>
    <p:sldId id="919" r:id="rId12"/>
    <p:sldId id="909" r:id="rId13"/>
    <p:sldId id="891" r:id="rId14"/>
    <p:sldId id="892" r:id="rId15"/>
    <p:sldId id="939" r:id="rId16"/>
    <p:sldId id="910" r:id="rId17"/>
    <p:sldId id="893" r:id="rId18"/>
    <p:sldId id="921" r:id="rId19"/>
    <p:sldId id="936" r:id="rId20"/>
    <p:sldId id="899" r:id="rId21"/>
    <p:sldId id="903" r:id="rId22"/>
    <p:sldId id="874" r:id="rId23"/>
    <p:sldId id="924" r:id="rId24"/>
    <p:sldId id="922" r:id="rId25"/>
    <p:sldId id="864" r:id="rId26"/>
    <p:sldId id="876" r:id="rId27"/>
    <p:sldId id="915" r:id="rId28"/>
    <p:sldId id="911" r:id="rId29"/>
    <p:sldId id="946" r:id="rId30"/>
    <p:sldId id="871" r:id="rId31"/>
    <p:sldId id="872" r:id="rId32"/>
    <p:sldId id="912" r:id="rId33"/>
    <p:sldId id="873" r:id="rId34"/>
    <p:sldId id="937" r:id="rId35"/>
    <p:sldId id="777" r:id="rId36"/>
    <p:sldId id="837" r:id="rId37"/>
    <p:sldId id="916" r:id="rId38"/>
    <p:sldId id="926" r:id="rId39"/>
    <p:sldId id="882" r:id="rId40"/>
    <p:sldId id="828" r:id="rId41"/>
    <p:sldId id="905" r:id="rId42"/>
    <p:sldId id="917" r:id="rId43"/>
    <p:sldId id="904" r:id="rId44"/>
    <p:sldId id="927" r:id="rId45"/>
    <p:sldId id="944" r:id="rId46"/>
    <p:sldId id="945" r:id="rId47"/>
    <p:sldId id="840" r:id="rId48"/>
    <p:sldId id="943" r:id="rId49"/>
    <p:sldId id="923" r:id="rId50"/>
    <p:sldId id="851" r:id="rId51"/>
    <p:sldId id="940" r:id="rId52"/>
    <p:sldId id="941" r:id="rId53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4E"/>
    <a:srgbClr val="008000"/>
    <a:srgbClr val="99FFCC"/>
    <a:srgbClr val="9FCAFF"/>
    <a:srgbClr val="DDDDDD"/>
    <a:srgbClr val="3399FF"/>
    <a:srgbClr val="FFCC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102" d="100"/>
          <a:sy n="102" d="100"/>
        </p:scale>
        <p:origin x="-776" y="-112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10/2/10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5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40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5353-9844-C74D-AE5F-1997D4330A7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537A9-7BEE-3B40-9E2D-4DD97A47372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EA9D3-6DDC-6D4F-83EA-2FF0F11F79F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AC83-1CBC-324F-8D66-42AC81FA41C4}" type="slidenum">
              <a:rPr lang="en-GB"/>
              <a:pPr/>
              <a:t>15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113" y="739775"/>
            <a:ext cx="6994526" cy="52466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01" y="6227940"/>
            <a:ext cx="5825637" cy="2886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2AF47-90FD-E649-B2A5-2C16C767799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80DA-27CE-0D47-B47A-257D34E374A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91500" cy="2209800"/>
          </a:xfrm>
        </p:spPr>
        <p:txBody>
          <a:bodyPr/>
          <a:lstStyle/>
          <a:p>
            <a:r>
              <a:rPr lang="en-US" sz="4000" dirty="0"/>
              <a:t>LHC machine </a:t>
            </a:r>
            <a:r>
              <a:rPr lang="en-US" sz="4000" dirty="0" smtClean="0"/>
              <a:t>commissioning</a:t>
            </a:r>
            <a:br>
              <a:rPr lang="en-US" sz="4000" dirty="0" smtClean="0"/>
            </a:br>
            <a:r>
              <a:rPr lang="en-US" sz="4000" dirty="0" smtClean="0"/>
              <a:t>and the near </a:t>
            </a:r>
            <a:r>
              <a:rPr lang="en-US" sz="4000" dirty="0"/>
              <a:t>future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436120" y="5661310"/>
            <a:ext cx="3581400" cy="975400"/>
          </a:xfrm>
        </p:spPr>
        <p:txBody>
          <a:bodyPr/>
          <a:lstStyle/>
          <a:p>
            <a:r>
              <a:rPr lang="en-US" dirty="0" smtClean="0"/>
              <a:t>Mike Lamont</a:t>
            </a:r>
            <a:br>
              <a:rPr lang="en-US" dirty="0" smtClean="0"/>
            </a:br>
            <a:r>
              <a:rPr lang="en-US" dirty="0" smtClean="0"/>
              <a:t>for the LHC </a:t>
            </a:r>
            <a:r>
              <a:rPr lang="en-US" dirty="0" smtClean="0"/>
              <a:t>team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100percentQkick_damperOf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80" y="1628750"/>
            <a:ext cx="39624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100percentQkick_damper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475" y="2857500"/>
            <a:ext cx="5343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2411700" y="299694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OFF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5868180" y="3645030"/>
            <a:ext cx="53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ON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4499990" y="1772770"/>
            <a:ext cx="4162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Crucial </a:t>
            </a:r>
            <a:r>
              <a:rPr lang="en-US" sz="2400" dirty="0"/>
              <a:t>to keep emittance growth under </a:t>
            </a:r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00" y="544528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perational </a:t>
            </a:r>
            <a:r>
              <a:rPr lang="en-US" dirty="0" smtClean="0"/>
              <a:t>through the cycle – including stable beams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480" y="4437140"/>
            <a:ext cx="237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Turn number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79390" y="908650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Injection</a:t>
            </a:r>
            <a:endParaRPr lang="en-US" sz="18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11450" y="1340710"/>
            <a:ext cx="288040" cy="7201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 rot="16200000">
            <a:off x="-875796" y="2971976"/>
            <a:ext cx="2335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Transverse position 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10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688790"/>
          </a:xfrm>
        </p:spPr>
        <p:txBody>
          <a:bodyPr/>
          <a:lstStyle/>
          <a:p>
            <a:r>
              <a:rPr lang="en-US" dirty="0" smtClean="0"/>
              <a:t>450 GeV – 3500 GeV</a:t>
            </a:r>
          </a:p>
          <a:p>
            <a:pPr lvl="1"/>
            <a:r>
              <a:rPr lang="en-US" dirty="0" smtClean="0"/>
              <a:t>17 minutes</a:t>
            </a:r>
          </a:p>
          <a:p>
            <a:pPr lvl="1"/>
            <a:r>
              <a:rPr lang="en-US" dirty="0" smtClean="0"/>
              <a:t>Parabolic – exponential – linear – parabolic to minimize effects of snapback and duration</a:t>
            </a:r>
          </a:p>
          <a:p>
            <a:pPr lvl="1"/>
            <a:r>
              <a:rPr lang="en-US" dirty="0" smtClean="0"/>
              <a:t>Snapback correction pre-programmed for b2,b3,b4,b5,a2,a3 based on FIDEL predictions for full decay</a:t>
            </a:r>
          </a:p>
          <a:p>
            <a:r>
              <a:rPr lang="en-US" dirty="0" smtClean="0"/>
              <a:t>Preloaded functions to power converters, collimators, RF</a:t>
            </a:r>
          </a:p>
          <a:p>
            <a:pPr lvl="1"/>
            <a:r>
              <a:rPr lang="en-US" dirty="0" smtClean="0"/>
              <a:t>ramp initiated with timing </a:t>
            </a:r>
            <a:r>
              <a:rPr lang="en-US" dirty="0" smtClean="0"/>
              <a:t>event</a:t>
            </a:r>
            <a:endParaRPr lang="en-US" dirty="0" smtClean="0"/>
          </a:p>
          <a:p>
            <a:r>
              <a:rPr lang="en-US" dirty="0" smtClean="0"/>
              <a:t>Fill-to-fill feed-forward performed </a:t>
            </a:r>
            <a:r>
              <a:rPr lang="en-US" dirty="0" smtClean="0"/>
              <a:t>intermittently</a:t>
            </a:r>
          </a:p>
          <a:p>
            <a:r>
              <a:rPr lang="en-US" dirty="0">
                <a:solidFill>
                  <a:srgbClr val="FF0000"/>
                </a:solidFill>
              </a:rPr>
              <a:t>Tune and orbit feedback considered mandatory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performance of the FBs is </a:t>
            </a:r>
            <a:r>
              <a:rPr lang="en-US" dirty="0" smtClean="0"/>
              <a:t>good and the LHC </a:t>
            </a:r>
            <a:r>
              <a:rPr lang="en-US" dirty="0"/>
              <a:t>only operates reliably with both orbit and tune FBs (ramp and squeeze).</a:t>
            </a:r>
          </a:p>
          <a:p>
            <a:r>
              <a:rPr lang="en-US" dirty="0"/>
              <a:t>Ramp and squeeze essentially without </a:t>
            </a:r>
            <a:r>
              <a:rPr lang="en-US" dirty="0" smtClean="0"/>
              <a:t>losses….</a:t>
            </a:r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7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– Tune feedback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11" y="1340711"/>
            <a:ext cx="5493532" cy="53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4"/>
          <p:cNvSpPr txBox="1">
            <a:spLocks/>
          </p:cNvSpPr>
          <p:nvPr/>
        </p:nvSpPr>
        <p:spPr>
          <a:xfrm>
            <a:off x="179390" y="764630"/>
            <a:ext cx="86868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Feedback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employed early. Reconstructed tune excursions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6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Feedbacks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action: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ramp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933450"/>
            <a:ext cx="6519862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6837363" y="1700213"/>
            <a:ext cx="241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OFB trims (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rad)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761163" y="3413125"/>
            <a:ext cx="241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QFB trims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6726238" y="5041900"/>
            <a:ext cx="241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Energy (TeV)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5338" y="817563"/>
            <a:ext cx="13382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Fill 1309</a:t>
            </a:r>
          </a:p>
          <a:p>
            <a:pPr>
              <a:defRPr/>
            </a:pPr>
            <a:r>
              <a:rPr lang="en-US" dirty="0">
                <a:latin typeface="+mj-lt"/>
              </a:rPr>
              <a:t>29.08.2010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Orbit feedback performance: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ramp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431925"/>
            <a:ext cx="64135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500188" y="971550"/>
            <a:ext cx="648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Orbit stability in the ramp:  ≤ 80 </a:t>
            </a:r>
            <a:r>
              <a:rPr lang="en-US" sz="2000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m 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4475" y="6040438"/>
            <a:ext cx="14827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</a:rPr>
              <a:t>R. </a:t>
            </a:r>
            <a:r>
              <a:rPr lang="en-US" sz="1600" i="1" dirty="0" err="1">
                <a:latin typeface="+mj-lt"/>
              </a:rPr>
              <a:t>Steinhagen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current during fill 25/08/2010</a:t>
            </a:r>
          </a:p>
        </p:txBody>
      </p:sp>
      <p:pic>
        <p:nvPicPr>
          <p:cNvPr id="14339" name="Picture 3" descr="fill3x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price of freedom is eternal vigilance.”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858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Quite frankly: we’re dreaming…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7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Squeeze: a delicate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230" y="3956624"/>
            <a:ext cx="4276697" cy="287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2530"/>
            <a:ext cx="4286280" cy="288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420" y="764630"/>
            <a:ext cx="8229600" cy="29524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From 11-10-11-10 to 3.5-3.5-3.5-3.5 m</a:t>
            </a:r>
          </a:p>
          <a:p>
            <a:r>
              <a:rPr lang="en-US" dirty="0" smtClean="0"/>
              <a:t>Move to collisions tunes at start </a:t>
            </a:r>
          </a:p>
          <a:p>
            <a:r>
              <a:rPr lang="en-US" dirty="0" smtClean="0"/>
              <a:t>Tune and orbit feedback on </a:t>
            </a:r>
          </a:p>
          <a:p>
            <a:r>
              <a:rPr lang="en-US" dirty="0" smtClean="0"/>
              <a:t>Worry about</a:t>
            </a:r>
          </a:p>
          <a:p>
            <a:pPr lvl="1"/>
            <a:r>
              <a:rPr lang="en-US" dirty="0" smtClean="0"/>
              <a:t>Tune, Q’, coupling, orbit, optics corrections</a:t>
            </a:r>
          </a:p>
          <a:p>
            <a:pPr lvl="1"/>
            <a:r>
              <a:rPr lang="en-US" dirty="0" smtClean="0"/>
              <a:t>Positions of tertiary collimators </a:t>
            </a:r>
          </a:p>
          <a:p>
            <a:r>
              <a:rPr lang="en-US" dirty="0" smtClean="0"/>
              <a:t>Squeeze in three stages at the moment</a:t>
            </a:r>
          </a:p>
        </p:txBody>
      </p:sp>
    </p:spTree>
    <p:extLst>
      <p:ext uri="{BB962C8B-B14F-4D97-AF65-F5344CB8AC3E}">
        <p14:creationId xmlns:p14="http://schemas.microsoft.com/office/powerpoint/2010/main" val="57617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Beam intensities up the ramp…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3011177" y="5456655"/>
            <a:ext cx="2895600" cy="2524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4.10.2010</a:t>
            </a:r>
            <a:endParaRPr lang="en-US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9440" y="1484730"/>
            <a:ext cx="8181975" cy="4178300"/>
            <a:chOff x="501070" y="1862623"/>
            <a:chExt cx="8181975" cy="4178300"/>
          </a:xfrm>
        </p:grpSpPr>
        <p:pic>
          <p:nvPicPr>
            <p:cNvPr id="21513" name="Picture 5" descr="BCT-ramp-squeeze.F130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070" y="1862623"/>
              <a:ext cx="8181975" cy="417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304595" y="2392848"/>
              <a:ext cx="811212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j-lt"/>
                </a:rPr>
                <a:t>Ramp </a:t>
              </a:r>
            </a:p>
          </p:txBody>
        </p:sp>
        <p:cxnSp>
          <p:nvCxnSpPr>
            <p:cNvPr id="21515" name="Straight Connector 10"/>
            <p:cNvCxnSpPr>
              <a:cxnSpLocks noChangeShapeType="1"/>
            </p:cNvCxnSpPr>
            <p:nvPr/>
          </p:nvCxnSpPr>
          <p:spPr bwMode="auto">
            <a:xfrm rot="5400000">
              <a:off x="1192213" y="4005263"/>
              <a:ext cx="3073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</p:spPr>
        </p:cxnSp>
        <p:sp>
          <p:nvSpPr>
            <p:cNvPr id="12" name="TextBox 11"/>
            <p:cNvSpPr txBox="1"/>
            <p:nvPr/>
          </p:nvSpPr>
          <p:spPr>
            <a:xfrm>
              <a:off x="3342695" y="4926498"/>
              <a:ext cx="1325562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Bunch length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artifact</a:t>
              </a:r>
            </a:p>
          </p:txBody>
        </p:sp>
        <p:cxnSp>
          <p:nvCxnSpPr>
            <p:cNvPr id="21517" name="Straight Arrow Connector 13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2906713" y="3827462"/>
              <a:ext cx="1150938" cy="10461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21518" name="Straight Arrow Connector 14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2656682" y="3577431"/>
              <a:ext cx="1727200" cy="9699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2151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3170238" y="3986213"/>
              <a:ext cx="31877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20" name="Straight Arrow Connector 21"/>
            <p:cNvCxnSpPr>
              <a:cxnSpLocks noChangeShapeType="1"/>
            </p:cNvCxnSpPr>
            <p:nvPr/>
          </p:nvCxnSpPr>
          <p:spPr bwMode="auto">
            <a:xfrm>
              <a:off x="2767013" y="2738438"/>
              <a:ext cx="1958975" cy="1587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3" name="TextBox 22"/>
            <p:cNvSpPr txBox="1"/>
            <p:nvPr/>
          </p:nvSpPr>
          <p:spPr>
            <a:xfrm>
              <a:off x="5823957" y="2430948"/>
              <a:ext cx="1071563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j-lt"/>
                </a:rPr>
                <a:t>Squeeze </a:t>
              </a:r>
            </a:p>
          </p:txBody>
        </p:sp>
        <p:cxnSp>
          <p:nvCxnSpPr>
            <p:cNvPr id="21522" name="Straight Arrow Connector 23"/>
            <p:cNvCxnSpPr>
              <a:cxnSpLocks noChangeShapeType="1"/>
            </p:cNvCxnSpPr>
            <p:nvPr/>
          </p:nvCxnSpPr>
          <p:spPr bwMode="auto">
            <a:xfrm>
              <a:off x="5070475" y="2738438"/>
              <a:ext cx="2651125" cy="1587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6" name="TextBox 25"/>
            <p:cNvSpPr txBox="1"/>
            <p:nvPr/>
          </p:nvSpPr>
          <p:spPr>
            <a:xfrm>
              <a:off x="6644695" y="4926498"/>
              <a:ext cx="869950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+mj-lt"/>
                </a:rPr>
                <a:t>Collide</a:t>
              </a:r>
            </a:p>
          </p:txBody>
        </p:sp>
        <p:cxnSp>
          <p:nvCxnSpPr>
            <p:cNvPr id="21524" name="Straight Arrow Connector 27"/>
            <p:cNvCxnSpPr>
              <a:cxnSpLocks noChangeShapeType="1"/>
              <a:stCxn id="26" idx="0"/>
            </p:cNvCxnSpPr>
            <p:nvPr/>
          </p:nvCxnSpPr>
          <p:spPr bwMode="auto">
            <a:xfrm rot="5400000" flipH="1" flipV="1">
              <a:off x="6998493" y="4241007"/>
              <a:ext cx="766763" cy="60325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21525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750094" y="4407694"/>
              <a:ext cx="808038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2" name="TextBox 31"/>
            <p:cNvSpPr txBox="1"/>
            <p:nvPr/>
          </p:nvSpPr>
          <p:spPr>
            <a:xfrm>
              <a:off x="1132895" y="4243873"/>
              <a:ext cx="481012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CC"/>
                  </a:solidFill>
                  <a:latin typeface="+mj-lt"/>
                </a:rPr>
                <a:t>1%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61557" y="3505686"/>
              <a:ext cx="446088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66FF66"/>
                  </a:solidFill>
                  <a:latin typeface="+mj-lt"/>
                </a:rPr>
                <a:t>B1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8082" y="2669073"/>
              <a:ext cx="446088" cy="338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CC"/>
                  </a:solidFill>
                  <a:latin typeface="+mj-lt"/>
                </a:rPr>
                <a:t>B2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68839" y="1338680"/>
            <a:ext cx="186213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Fill 1308</a:t>
            </a:r>
          </a:p>
          <a:p>
            <a:pPr>
              <a:defRPr/>
            </a:pPr>
            <a:r>
              <a:rPr lang="en-US" dirty="0">
                <a:latin typeface="+mj-lt"/>
              </a:rPr>
              <a:t>28.08.2010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20" y="692620"/>
            <a:ext cx="52567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…and through the squeeze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10" y="6093370"/>
            <a:ext cx="424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gain essentially without loss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betas at interaction points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" y="620610"/>
            <a:ext cx="9144000" cy="58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&amp; magnetic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504070"/>
          </a:xfrm>
        </p:spPr>
        <p:txBody>
          <a:bodyPr/>
          <a:lstStyle/>
          <a:p>
            <a:r>
              <a:rPr lang="en-US" dirty="0" smtClean="0"/>
              <a:t>Optics s</a:t>
            </a:r>
            <a:r>
              <a:rPr lang="en-US" dirty="0" smtClean="0"/>
              <a:t>tunningly </a:t>
            </a:r>
            <a:r>
              <a:rPr lang="en-US" dirty="0" smtClean="0"/>
              <a:t>stable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1196690"/>
            <a:ext cx="4896680" cy="34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95420" y="4797190"/>
            <a:ext cx="822960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Machine magnetically and optically well understood</a:t>
            </a:r>
          </a:p>
          <a:p>
            <a:pPr lvl="1"/>
            <a:r>
              <a:rPr lang="en-US" dirty="0" smtClean="0"/>
              <a:t>Excellent agreement with model and machine</a:t>
            </a:r>
          </a:p>
          <a:p>
            <a:r>
              <a:rPr lang="en-US" dirty="0" smtClean="0"/>
              <a:t>Magnetically reproducible</a:t>
            </a:r>
          </a:p>
          <a:p>
            <a:pPr lvl="1"/>
            <a:r>
              <a:rPr lang="en-US" dirty="0" smtClean="0"/>
              <a:t>Important because set-up remains valid from fill to fill</a:t>
            </a:r>
          </a:p>
        </p:txBody>
      </p:sp>
    </p:spTree>
    <p:extLst>
      <p:ext uri="{BB962C8B-B14F-4D97-AF65-F5344CB8AC3E}">
        <p14:creationId xmlns:p14="http://schemas.microsoft.com/office/powerpoint/2010/main" val="212427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been a long year…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0" y="692620"/>
            <a:ext cx="1101705" cy="1656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" y="2348850"/>
            <a:ext cx="1765766" cy="1414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0" y="3763572"/>
            <a:ext cx="1440200" cy="1502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90" y="5229250"/>
            <a:ext cx="2008503" cy="1336910"/>
          </a:xfrm>
          <a:prstGeom prst="rect">
            <a:avLst/>
          </a:prstGeom>
        </p:spPr>
      </p:pic>
      <p:pic>
        <p:nvPicPr>
          <p:cNvPr id="13" name="Picture 12" descr="comm-201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0" y="764630"/>
            <a:ext cx="5194443" cy="59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angles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3933070"/>
            <a:ext cx="6696930" cy="267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rossing-ang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" y="620610"/>
            <a:ext cx="8100490" cy="33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angle – IP2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0" y="1052670"/>
            <a:ext cx="8077200" cy="519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330" y="6381410"/>
            <a:ext cx="187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John Jowett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395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PROTECTION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Briefly, </a:t>
            </a:r>
            <a:r>
              <a:rPr lang="en-US" dirty="0" smtClean="0"/>
              <a:t>why </a:t>
            </a:r>
            <a:r>
              <a:rPr lang="en-US" dirty="0" smtClean="0"/>
              <a:t>we can’t deliver 1e32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immediately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470" y="5157240"/>
            <a:ext cx="626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Quench Limit of LHC Super-Conducting Magnets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3" cstate="print"/>
          <a:srcRect t="2966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54250"/>
            <a:ext cx="39465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399156" y="1316038"/>
            <a:ext cx="883099" cy="8156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ts val="840"/>
              </a:spcBef>
            </a:pPr>
            <a:r>
              <a:rPr lang="en-US" b="0" dirty="0"/>
              <a:t>Beam</a:t>
            </a:r>
          </a:p>
          <a:p>
            <a:pPr algn="ctr">
              <a:spcBef>
                <a:spcPts val="840"/>
              </a:spcBef>
            </a:pP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143036" y="5372100"/>
            <a:ext cx="1904680" cy="12208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ts val="840"/>
              </a:spcBef>
            </a:pPr>
            <a:r>
              <a:rPr lang="en-US" b="0" dirty="0"/>
              <a:t>SC Coil:</a:t>
            </a:r>
          </a:p>
          <a:p>
            <a:pPr algn="ctr">
              <a:spcBef>
                <a:spcPts val="840"/>
              </a:spcBef>
            </a:pPr>
            <a:r>
              <a:rPr lang="en-US" b="0" dirty="0"/>
              <a:t>quench limit</a:t>
            </a:r>
            <a:endParaRPr lang="en-US" b="0" dirty="0" smtClean="0"/>
          </a:p>
          <a:p>
            <a:pPr algn="ctr">
              <a:spcBef>
                <a:spcPts val="840"/>
              </a:spcBef>
            </a:pPr>
            <a:r>
              <a:rPr lang="en-US" dirty="0" smtClean="0">
                <a:solidFill>
                  <a:srgbClr val="FF0000"/>
                </a:solidFill>
              </a:rPr>
              <a:t>15-100 </a:t>
            </a:r>
            <a:r>
              <a:rPr lang="en-US" dirty="0">
                <a:solidFill>
                  <a:srgbClr val="FF0000"/>
                </a:solidFill>
              </a:rPr>
              <a:t>mJ/cm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" name="Straight Arrow Connector 9"/>
          <p:cNvCxnSpPr>
            <a:stCxn id="33798" idx="2"/>
          </p:cNvCxnSpPr>
          <p:nvPr/>
        </p:nvCxnSpPr>
        <p:spPr bwMode="auto">
          <a:xfrm>
            <a:off x="1840706" y="2131646"/>
            <a:ext cx="792954" cy="2481628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7440000">
              <a:srgbClr val="FFFFFF">
                <a:alpha val="43000"/>
              </a:srgbClr>
            </a:outerShdw>
          </a:effectLst>
        </p:spPr>
      </p:cxnSp>
      <p:cxnSp>
        <p:nvCxnSpPr>
          <p:cNvPr id="12" name="Straight Arrow Connector 11"/>
          <p:cNvCxnSpPr>
            <a:stCxn id="33799" idx="0"/>
          </p:cNvCxnSpPr>
          <p:nvPr/>
        </p:nvCxnSpPr>
        <p:spPr bwMode="auto">
          <a:xfrm rot="5400000" flipH="1" flipV="1">
            <a:off x="1327949" y="4415637"/>
            <a:ext cx="723891" cy="1189036"/>
          </a:xfrm>
          <a:prstGeom prst="straightConnector1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9900000" algn="br">
              <a:srgbClr val="FFFFFF">
                <a:alpha val="43000"/>
              </a:srgbClr>
            </a:outerShdw>
          </a:effectLst>
        </p:spPr>
      </p:cxnSp>
      <p:cxnSp>
        <p:nvCxnSpPr>
          <p:cNvPr id="33802" name="Straight Arrow Connector 14"/>
          <p:cNvCxnSpPr>
            <a:cxnSpLocks noChangeShapeType="1"/>
          </p:cNvCxnSpPr>
          <p:nvPr/>
        </p:nvCxnSpPr>
        <p:spPr bwMode="auto">
          <a:xfrm>
            <a:off x="2400300" y="4975225"/>
            <a:ext cx="3730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214563" y="4951413"/>
            <a:ext cx="752475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56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227" y="609600"/>
            <a:ext cx="447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Situation at 3.5 TeV (in </a:t>
            </a:r>
            <a:r>
              <a:rPr lang="en-US" dirty="0" smtClean="0"/>
              <a:t>October </a:t>
            </a:r>
            <a:r>
              <a:rPr lang="en-US" dirty="0" smtClean="0"/>
              <a:t>2010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" name="Elbow Connector 14"/>
          <p:cNvCxnSpPr>
            <a:stCxn id="33798" idx="3"/>
            <a:endCxn id="33799" idx="3"/>
          </p:cNvCxnSpPr>
          <p:nvPr/>
        </p:nvCxnSpPr>
        <p:spPr bwMode="auto">
          <a:xfrm flipH="1">
            <a:off x="2047716" y="1723842"/>
            <a:ext cx="234539" cy="4258682"/>
          </a:xfrm>
          <a:prstGeom prst="bentConnector3">
            <a:avLst>
              <a:gd name="adj1" fmla="val -400074"/>
            </a:avLst>
          </a:prstGeom>
          <a:solidFill>
            <a:schemeClr val="accent1"/>
          </a:solidFill>
          <a:ln w="57150" cap="sq" cmpd="sng" algn="ctr">
            <a:solidFill>
              <a:srgbClr val="FFFF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220090" y="3068950"/>
            <a:ext cx="35051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a single beam-induced quench at 3.5 TeV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… YET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34924" y="6597440"/>
            <a:ext cx="2880845" cy="287548"/>
          </a:xfrm>
        </p:spPr>
        <p:txBody>
          <a:bodyPr/>
          <a:lstStyle/>
          <a:p>
            <a:r>
              <a:rPr lang="en-US" dirty="0" smtClean="0"/>
              <a:t>LHC machine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5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Interlock System &amp; </a:t>
            </a:r>
            <a:r>
              <a:rPr lang="en-US" dirty="0" smtClean="0"/>
              <a:t>Beam </a:t>
            </a:r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100" y="4077090"/>
            <a:ext cx="3442639" cy="25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4365130"/>
            <a:ext cx="43116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5470" y="4509150"/>
            <a:ext cx="1882775" cy="284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IR6 H Beam2, extracted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14" y="764630"/>
            <a:ext cx="4676342" cy="31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0" y="764630"/>
            <a:ext cx="4936086" cy="2932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Beam interlock system</a:t>
            </a:r>
          </a:p>
          <a:p>
            <a:pPr lvl="1"/>
            <a:r>
              <a:rPr lang="en-US" dirty="0" smtClean="0"/>
              <a:t>Tells beam dump to fire with 3 turns</a:t>
            </a:r>
          </a:p>
          <a:p>
            <a:pPr lvl="1"/>
            <a:r>
              <a:rPr lang="en-US" dirty="0" smtClean="0"/>
              <a:t>Around 20,000 inputs</a:t>
            </a:r>
          </a:p>
          <a:p>
            <a:pPr lvl="1"/>
            <a:r>
              <a:rPr lang="en-US" dirty="0" smtClean="0"/>
              <a:t>Caught everything so far</a:t>
            </a:r>
          </a:p>
          <a:p>
            <a:r>
              <a:rPr lang="en-US" dirty="0" smtClean="0"/>
              <a:t>Beam dump system (LBDS)</a:t>
            </a:r>
          </a:p>
          <a:p>
            <a:pPr lvl="1"/>
            <a:r>
              <a:rPr lang="en-US" dirty="0" smtClean="0"/>
              <a:t>Well set-up and closely monitored</a:t>
            </a:r>
          </a:p>
          <a:p>
            <a:pPr lvl="1"/>
            <a:r>
              <a:rPr lang="en-US" dirty="0" smtClean="0"/>
              <a:t>No major issues yet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6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710075" cy="1600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653" t="3682" r="1306" b="2548"/>
          <a:stretch>
            <a:fillRect/>
          </a:stretch>
        </p:blipFill>
        <p:spPr bwMode="auto">
          <a:xfrm>
            <a:off x="381000" y="3429000"/>
            <a:ext cx="82883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95750" y="3232150"/>
            <a:ext cx="1125538" cy="27463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dump trigger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629150" y="3502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629150" y="54832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37100" y="4819650"/>
            <a:ext cx="912813" cy="639763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3.0 </a:t>
            </a:r>
            <a:r>
              <a:rPr lang="en-US" sz="1200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en-US" sz="1200" b="1">
                <a:solidFill>
                  <a:schemeClr val="tx1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particle-free </a:t>
            </a:r>
          </a:p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abort gap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254625" y="3222625"/>
            <a:ext cx="2562225" cy="274638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rgbClr val="FF0000"/>
                </a:solidFill>
              </a:rPr>
              <a:t>Extraction kicker MKD deflection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895350" y="3883025"/>
            <a:ext cx="746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5350" y="3730625"/>
            <a:ext cx="746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543550" y="3502025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206625" y="4079875"/>
            <a:ext cx="596900" cy="4572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LHC </a:t>
            </a:r>
          </a:p>
          <a:p>
            <a:pPr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Beam</a:t>
            </a:r>
          </a:p>
        </p:txBody>
      </p:sp>
      <p:sp>
        <p:nvSpPr>
          <p:cNvPr id="20" name="Up Arrow 19"/>
          <p:cNvSpPr/>
          <p:nvPr/>
        </p:nvSpPr>
        <p:spPr bwMode="auto">
          <a:xfrm>
            <a:off x="8458200" y="2362200"/>
            <a:ext cx="457200" cy="381000"/>
          </a:xfrm>
          <a:prstGeom prst="upArrow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4800600" y="2819400"/>
            <a:ext cx="533400" cy="457200"/>
          </a:xfrm>
          <a:prstGeom prst="downArrow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9"/>
          <p:cNvSpPr txBox="1">
            <a:spLocks noChangeArrowheads="1"/>
          </p:cNvSpPr>
          <p:nvPr/>
        </p:nvSpPr>
        <p:spPr bwMode="auto">
          <a:xfrm>
            <a:off x="7505700" y="5181600"/>
            <a:ext cx="646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Arial" charset="0"/>
              </a:rPr>
              <a:t>TCSG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Asynchronous Beam Dump </a:t>
            </a:r>
            <a:endParaRPr lang="en-GB" dirty="0"/>
          </a:p>
        </p:txBody>
      </p:sp>
      <p:pic>
        <p:nvPicPr>
          <p:cNvPr id="26627" name="Picture 26" descr="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713"/>
            <a:ext cx="91440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4960" y="2717355"/>
            <a:ext cx="561671" cy="1440824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8790" y="1996943"/>
            <a:ext cx="409271" cy="306902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73774" y="3780668"/>
            <a:ext cx="45719" cy="79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37517" y="3780668"/>
            <a:ext cx="297719" cy="792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335837" y="4664076"/>
            <a:ext cx="493713" cy="3095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41" name="TextBox 14"/>
          <p:cNvSpPr txBox="1">
            <a:spLocks noChangeArrowheads="1"/>
          </p:cNvSpPr>
          <p:nvPr/>
        </p:nvSpPr>
        <p:spPr bwMode="auto">
          <a:xfrm>
            <a:off x="114300" y="5395913"/>
            <a:ext cx="5422900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TCDQ = 6 m long CFC* one-sided </a:t>
            </a:r>
            <a:r>
              <a:rPr lang="en-US" sz="1600" dirty="0" smtClean="0">
                <a:solidFill>
                  <a:srgbClr val="0000FF"/>
                </a:solidFill>
                <a:latin typeface="Bookman Old Style" pitchFamily="18" charset="0"/>
              </a:rPr>
              <a:t>collimator</a:t>
            </a:r>
            <a:br>
              <a:rPr lang="en-US" sz="16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Bookman Old Style" pitchFamily="18" charset="0"/>
              </a:rPr>
              <a:t>TCSG </a:t>
            </a:r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= 1 m long CFC* two-sided collimator</a:t>
            </a:r>
            <a:endParaRPr lang="en-GB" sz="1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8982" y="4848685"/>
            <a:ext cx="45719" cy="755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45" name="TextBox 9"/>
          <p:cNvSpPr txBox="1">
            <a:spLocks noChangeArrowheads="1"/>
          </p:cNvSpPr>
          <p:nvPr/>
        </p:nvSpPr>
        <p:spPr bwMode="auto">
          <a:xfrm>
            <a:off x="5652150" y="5065713"/>
            <a:ext cx="324045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Bookman Old Style" pitchFamily="18" charset="0"/>
              </a:rPr>
              <a:t>TCDQ + TCSG to protect downstream superconducting magnets (Q4)</a:t>
            </a:r>
            <a:endParaRPr lang="en-GB" sz="1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" y="6042025"/>
            <a:ext cx="5422900" cy="3079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cs typeface="Bookman Old Style"/>
              </a:rPr>
              <a:t>*CFC = carbon fibre compound</a:t>
            </a:r>
          </a:p>
        </p:txBody>
      </p:sp>
      <p:sp>
        <p:nvSpPr>
          <p:cNvPr id="26647" name="TextBox 15"/>
          <p:cNvSpPr txBox="1">
            <a:spLocks noChangeArrowheads="1"/>
          </p:cNvSpPr>
          <p:nvPr/>
        </p:nvSpPr>
        <p:spPr bwMode="auto">
          <a:xfrm>
            <a:off x="990600" y="609600"/>
            <a:ext cx="5291138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Bookman Old Style" pitchFamily="18" charset="0"/>
              </a:rPr>
              <a:t>Estimated occurrence : at least once per </a:t>
            </a:r>
            <a:r>
              <a:rPr lang="en-US" sz="1600" dirty="0" smtClean="0">
                <a:solidFill>
                  <a:srgbClr val="FF0000"/>
                </a:solidFill>
                <a:latin typeface="Bookman Old Style" pitchFamily="18" charset="0"/>
              </a:rPr>
              <a:t>year,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Bookman Old Style" pitchFamily="18" charset="0"/>
              </a:rPr>
              <a:t>0 events up to now!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protection systems efficiency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6" name="Picture 5" descr="star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7724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8706" y="1733490"/>
            <a:ext cx="488409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1e-3 leakage to tertiary collimators in </a:t>
            </a:r>
            <a:r>
              <a:rPr lang="en-US" dirty="0" err="1" smtClean="0"/>
              <a:t>IR’s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434" y="5877580"/>
            <a:ext cx="644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 OK for stable beams from beam dump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dirty="0" smtClean="0"/>
              <a:t>Provoked asynchronous beam dump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89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4662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4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- collimators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6.9.2010</a:t>
            </a:r>
            <a:endParaRPr lang="en-US" dirty="0"/>
          </a:p>
        </p:txBody>
      </p:sp>
      <p:pic>
        <p:nvPicPr>
          <p:cNvPr id="6" name="Picture 5" descr="coll-ramp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764630"/>
            <a:ext cx="7534175" cy="57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36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diddly</a:t>
            </a:r>
            <a:r>
              <a:rPr lang="en-US" dirty="0" smtClean="0"/>
              <a:t>-squat…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50" y="692620"/>
            <a:ext cx="5328740" cy="532874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1600" y="6165380"/>
            <a:ext cx="612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 4 orders of magnitude in 6 months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550" y="4941210"/>
            <a:ext cx="10081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2e27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0340" y="1268700"/>
            <a:ext cx="10081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5e31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6420" y="2348850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trains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64880"/>
            <a:ext cx="208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bunch intensity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835620" y="2996940"/>
            <a:ext cx="2376330" cy="720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1"/>
          </p:cNvCxnSpPr>
          <p:nvPr/>
        </p:nvCxnSpPr>
        <p:spPr bwMode="auto">
          <a:xfrm flipH="1" flipV="1">
            <a:off x="6156220" y="1916790"/>
            <a:ext cx="1440200" cy="786003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355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ollimation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set-up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941388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  <a:cs typeface="ＭＳ Ｐゴシック" charset="-128"/>
              </a:rPr>
              <a:t>Collimation is set up with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multi-stage logic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for cleaning and protection</a:t>
            </a:r>
          </a:p>
          <a:p>
            <a:r>
              <a:rPr lang="en-US" sz="2000" dirty="0" smtClean="0">
                <a:ea typeface="ＭＳ Ｐゴシック" charset="-128"/>
                <a:cs typeface="ＭＳ Ｐゴシック" charset="-128"/>
              </a:rPr>
              <a:t>In normalized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phase space, talking in nominal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sigmas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: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4.10.2010</a:t>
            </a:r>
            <a:endParaRPr lang="en-US" smtClean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17550" y="3175000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719138" y="48466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1512" name="Straight Arrow Connector 8"/>
          <p:cNvCxnSpPr>
            <a:cxnSpLocks noChangeShapeType="1"/>
          </p:cNvCxnSpPr>
          <p:nvPr/>
        </p:nvCxnSpPr>
        <p:spPr bwMode="auto">
          <a:xfrm>
            <a:off x="193675" y="4348163"/>
            <a:ext cx="86550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1989138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989138" y="4984750"/>
            <a:ext cx="261937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2335213" y="303847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335213" y="4986338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3052763" y="30400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3054350" y="4986338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4722813" y="28876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4722813" y="51657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5068888" y="2943225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5068888" y="511016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3754438" y="2954338"/>
            <a:ext cx="179387" cy="283051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6188075" y="2805113"/>
            <a:ext cx="260350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6188075" y="5249863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6" name="Rectangle 24"/>
          <p:cNvSpPr>
            <a:spLocks noChangeArrowheads="1"/>
          </p:cNvSpPr>
          <p:nvPr/>
        </p:nvSpPr>
        <p:spPr bwMode="auto">
          <a:xfrm>
            <a:off x="6546850" y="26812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7" name="Rectangle 25"/>
          <p:cNvSpPr>
            <a:spLocks noChangeArrowheads="1"/>
          </p:cNvSpPr>
          <p:nvPr/>
        </p:nvSpPr>
        <p:spPr bwMode="auto">
          <a:xfrm>
            <a:off x="6546850" y="5373688"/>
            <a:ext cx="261938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8" name="Rectangle 26"/>
          <p:cNvSpPr>
            <a:spLocks noChangeArrowheads="1"/>
          </p:cNvSpPr>
          <p:nvPr/>
        </p:nvSpPr>
        <p:spPr bwMode="auto">
          <a:xfrm>
            <a:off x="7637463" y="2805113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9" name="Rectangle 27"/>
          <p:cNvSpPr>
            <a:spLocks noChangeArrowheads="1"/>
          </p:cNvSpPr>
          <p:nvPr/>
        </p:nvSpPr>
        <p:spPr bwMode="auto">
          <a:xfrm>
            <a:off x="7637463" y="5249863"/>
            <a:ext cx="261937" cy="676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0" name="Rectangle 28"/>
          <p:cNvSpPr>
            <a:spLocks noChangeArrowheads="1"/>
          </p:cNvSpPr>
          <p:nvPr/>
        </p:nvSpPr>
        <p:spPr bwMode="auto">
          <a:xfrm>
            <a:off x="7996238" y="2681288"/>
            <a:ext cx="261937" cy="6778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1" name="Rectangle 29"/>
          <p:cNvSpPr>
            <a:spLocks noChangeArrowheads="1"/>
          </p:cNvSpPr>
          <p:nvPr/>
        </p:nvSpPr>
        <p:spPr bwMode="auto">
          <a:xfrm>
            <a:off x="7997825" y="5387975"/>
            <a:ext cx="261938" cy="67786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2" name="TextBox 30"/>
          <p:cNvSpPr txBox="1">
            <a:spLocks noChangeArrowheads="1"/>
          </p:cNvSpPr>
          <p:nvPr/>
        </p:nvSpPr>
        <p:spPr bwMode="auto">
          <a:xfrm>
            <a:off x="552450" y="27892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Primary</a:t>
            </a:r>
          </a:p>
        </p:txBody>
      </p:sp>
      <p:sp>
        <p:nvSpPr>
          <p:cNvPr id="21533" name="TextBox 31"/>
          <p:cNvSpPr txBox="1">
            <a:spLocks noChangeArrowheads="1"/>
          </p:cNvSpPr>
          <p:nvPr/>
        </p:nvSpPr>
        <p:spPr bwMode="auto">
          <a:xfrm>
            <a:off x="2084388" y="2609850"/>
            <a:ext cx="110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Secondary</a:t>
            </a:r>
          </a:p>
        </p:txBody>
      </p:sp>
      <p:sp>
        <p:nvSpPr>
          <p:cNvPr id="21534" name="TextBox 32"/>
          <p:cNvSpPr txBox="1">
            <a:spLocks noChangeArrowheads="1"/>
          </p:cNvSpPr>
          <p:nvPr/>
        </p:nvSpPr>
        <p:spPr bwMode="auto">
          <a:xfrm>
            <a:off x="4087813" y="2555875"/>
            <a:ext cx="1630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Protection</a:t>
            </a:r>
          </a:p>
        </p:txBody>
      </p:sp>
      <p:sp>
        <p:nvSpPr>
          <p:cNvPr id="21535" name="TextBox 33"/>
          <p:cNvSpPr txBox="1">
            <a:spLocks noChangeArrowheads="1"/>
          </p:cNvSpPr>
          <p:nvPr/>
        </p:nvSpPr>
        <p:spPr bwMode="auto">
          <a:xfrm>
            <a:off x="6096000" y="1828800"/>
            <a:ext cx="839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21536" name="TextBox 34"/>
          <p:cNvSpPr txBox="1">
            <a:spLocks noChangeArrowheads="1"/>
          </p:cNvSpPr>
          <p:nvPr/>
        </p:nvSpPr>
        <p:spPr bwMode="auto">
          <a:xfrm>
            <a:off x="7543800" y="1828800"/>
            <a:ext cx="83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Tertiary</a:t>
            </a:r>
          </a:p>
          <a:p>
            <a:r>
              <a:rPr lang="en-US" dirty="0"/>
              <a:t>+Triplet</a:t>
            </a:r>
          </a:p>
        </p:txBody>
      </p:sp>
      <p:sp>
        <p:nvSpPr>
          <p:cNvPr id="21537" name="TextBox 35"/>
          <p:cNvSpPr txBox="1">
            <a:spLocks noChangeArrowheads="1"/>
          </p:cNvSpPr>
          <p:nvPr/>
        </p:nvSpPr>
        <p:spPr bwMode="auto">
          <a:xfrm>
            <a:off x="3217863" y="5799138"/>
            <a:ext cx="1300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Dump Kicker</a:t>
            </a:r>
          </a:p>
        </p:txBody>
      </p:sp>
      <p:sp>
        <p:nvSpPr>
          <p:cNvPr id="21538" name="Freeform 37"/>
          <p:cNvSpPr>
            <a:spLocks noChangeArrowheads="1"/>
          </p:cNvSpPr>
          <p:nvPr/>
        </p:nvSpPr>
        <p:spPr bwMode="auto">
          <a:xfrm>
            <a:off x="703263" y="3603625"/>
            <a:ext cx="7856537" cy="1531938"/>
          </a:xfrm>
          <a:custGeom>
            <a:avLst/>
            <a:gdLst>
              <a:gd name="T0" fmla="*/ 0 w 7854971"/>
              <a:gd name="T1" fmla="*/ 0 h 1035430"/>
              <a:gd name="T2" fmla="*/ 7856537 w 7854971"/>
              <a:gd name="T3" fmla="*/ 30228 h 1035430"/>
              <a:gd name="T4" fmla="*/ 7856537 w 7854971"/>
              <a:gd name="T5" fmla="*/ 2267269 h 1035430"/>
              <a:gd name="T6" fmla="*/ 0 w 7854971"/>
              <a:gd name="T7" fmla="*/ 2146348 h 1035430"/>
              <a:gd name="T8" fmla="*/ 0 60000 65536"/>
              <a:gd name="T9" fmla="*/ 0 60000 65536"/>
              <a:gd name="T10" fmla="*/ 0 60000 65536"/>
              <a:gd name="T11" fmla="*/ 0 60000 65536"/>
              <a:gd name="T12" fmla="*/ 0 w 7854971"/>
              <a:gd name="T13" fmla="*/ 0 h 1035430"/>
              <a:gd name="T14" fmla="*/ 7854971 w 7854971"/>
              <a:gd name="T15" fmla="*/ 1035430 h 1035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54971" h="1035430">
                <a:moveTo>
                  <a:pt x="0" y="0"/>
                </a:moveTo>
                <a:lnTo>
                  <a:pt x="7854971" y="13805"/>
                </a:lnTo>
                <a:lnTo>
                  <a:pt x="7854971" y="1035430"/>
                </a:lnTo>
                <a:lnTo>
                  <a:pt x="0" y="980207"/>
                </a:lnTo>
              </a:path>
            </a:pathLst>
          </a:custGeom>
          <a:solidFill>
            <a:srgbClr val="FF0000">
              <a:alpha val="3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9" name="TextBox 38"/>
          <p:cNvSpPr txBox="1">
            <a:spLocks noChangeArrowheads="1"/>
          </p:cNvSpPr>
          <p:nvPr/>
        </p:nvSpPr>
        <p:spPr bwMode="auto">
          <a:xfrm>
            <a:off x="4471988" y="3935413"/>
            <a:ext cx="2044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Beam dump envelope </a:t>
            </a:r>
          </a:p>
        </p:txBody>
      </p:sp>
      <p:sp>
        <p:nvSpPr>
          <p:cNvPr id="21540" name="TextBox 36"/>
          <p:cNvSpPr txBox="1">
            <a:spLocks noChangeArrowheads="1"/>
          </p:cNvSpPr>
          <p:nvPr/>
        </p:nvSpPr>
        <p:spPr bwMode="auto">
          <a:xfrm>
            <a:off x="523875" y="3630613"/>
            <a:ext cx="4949825" cy="1446212"/>
          </a:xfrm>
          <a:prstGeom prst="rect">
            <a:avLst/>
          </a:prstGeom>
          <a:solidFill>
            <a:srgbClr val="99FF33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800"/>
              <a:t>ROBUST</a:t>
            </a:r>
          </a:p>
        </p:txBody>
      </p:sp>
      <p:sp>
        <p:nvSpPr>
          <p:cNvPr id="21541" name="TextBox 39"/>
          <p:cNvSpPr txBox="1">
            <a:spLocks noChangeArrowheads="1"/>
          </p:cNvSpPr>
          <p:nvPr/>
        </p:nvSpPr>
        <p:spPr bwMode="auto">
          <a:xfrm>
            <a:off x="5991225" y="2743200"/>
            <a:ext cx="278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Not robust</a:t>
            </a:r>
          </a:p>
        </p:txBody>
      </p:sp>
      <p:sp>
        <p:nvSpPr>
          <p:cNvPr id="21542" name="TextBox 40"/>
          <p:cNvSpPr txBox="1">
            <a:spLocks noChangeArrowheads="1"/>
          </p:cNvSpPr>
          <p:nvPr/>
        </p:nvSpPr>
        <p:spPr bwMode="auto">
          <a:xfrm>
            <a:off x="6005513" y="5324475"/>
            <a:ext cx="278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Not robust</a:t>
            </a:r>
          </a:p>
        </p:txBody>
      </p:sp>
      <p:sp>
        <p:nvSpPr>
          <p:cNvPr id="21543" name="TextBox 41"/>
          <p:cNvSpPr txBox="1">
            <a:spLocks noChangeArrowheads="1"/>
          </p:cNvSpPr>
          <p:nvPr/>
        </p:nvSpPr>
        <p:spPr bwMode="auto">
          <a:xfrm>
            <a:off x="6557963" y="6170613"/>
            <a:ext cx="229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… but efficient …</a:t>
            </a:r>
          </a:p>
        </p:txBody>
      </p:sp>
      <p:sp>
        <p:nvSpPr>
          <p:cNvPr id="21544" name="Rectangle 42"/>
          <p:cNvSpPr>
            <a:spLocks noChangeArrowheads="1"/>
          </p:cNvSpPr>
          <p:nvPr/>
        </p:nvSpPr>
        <p:spPr bwMode="auto">
          <a:xfrm>
            <a:off x="5935663" y="3479800"/>
            <a:ext cx="2913062" cy="136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5" name="Rectangle 43"/>
          <p:cNvSpPr>
            <a:spLocks noChangeArrowheads="1"/>
          </p:cNvSpPr>
          <p:nvPr/>
        </p:nvSpPr>
        <p:spPr bwMode="auto">
          <a:xfrm>
            <a:off x="5937250" y="5108575"/>
            <a:ext cx="2911475" cy="138113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805613" y="3713163"/>
            <a:ext cx="1641475" cy="5238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9FF33"/>
                </a:solidFill>
              </a:rPr>
              <a:t>MARGIN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530" y="1844780"/>
            <a:ext cx="374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“THE HIERARCHY”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TeV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1456"/>
          <a:stretch>
            <a:fillRect/>
          </a:stretch>
        </p:blipFill>
        <p:spPr>
          <a:xfrm>
            <a:off x="0" y="1371600"/>
            <a:ext cx="9074150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91600" y="256488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24410" y="2780910"/>
            <a:ext cx="583789" cy="307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53961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20" y="2996940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10" y="3501010"/>
            <a:ext cx="583789" cy="308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15594" y="2621036"/>
            <a:ext cx="10060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Momentum Cleaning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05894" y="2391036"/>
            <a:ext cx="180157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Dump Protection Col.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00" y="112468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(beam1, vertical beam loss, intermediate settings)</a:t>
            </a:r>
            <a:endParaRPr lang="en-US" i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00" y="764630"/>
            <a:ext cx="612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Making sure the hierarchy is respected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 OK for stable beams from collimation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around </a:t>
            </a:r>
            <a:r>
              <a:rPr lang="en-US" dirty="0" err="1" smtClean="0"/>
              <a:t>betatron</a:t>
            </a:r>
            <a:r>
              <a:rPr lang="en-US" dirty="0" smtClean="0"/>
              <a:t> cleaning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 b="4349"/>
          <a:stretch>
            <a:fillRect/>
          </a:stretch>
        </p:blipFill>
        <p:spPr>
          <a:xfrm>
            <a:off x="114300" y="990600"/>
            <a:ext cx="8877300" cy="47244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>
            <a:off x="2362200" y="129540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3124200"/>
            <a:ext cx="1295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019800" y="2846388"/>
            <a:ext cx="1676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3048000" y="2209800"/>
            <a:ext cx="1828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5778103" y="2069703"/>
            <a:ext cx="1549400" cy="7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705600" y="2133600"/>
            <a:ext cx="15392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factor 1,000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1581090"/>
            <a:ext cx="15392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factor 4,000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85724" y="3505200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IR8</a:t>
            </a:r>
            <a:endParaRPr lang="en-US" sz="18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3810794" y="2743200"/>
            <a:ext cx="2895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810000" y="419100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611059" y="3429000"/>
            <a:ext cx="13325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factor 600,000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43200" y="129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4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420" y="764630"/>
            <a:ext cx="8425170" cy="5616780"/>
          </a:xfrm>
        </p:spPr>
        <p:txBody>
          <a:bodyPr/>
          <a:lstStyle/>
          <a:p>
            <a:r>
              <a:rPr lang="en-US" dirty="0" smtClean="0"/>
              <a:t>The collimators and protection devices must be in position at all times</a:t>
            </a:r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hierarchy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must be respected</a:t>
            </a:r>
          </a:p>
          <a:p>
            <a:r>
              <a:rPr lang="en-US" dirty="0" smtClean="0"/>
              <a:t>The collimators and protection devices are positioned with respect to the closed orbit</a:t>
            </a:r>
          </a:p>
          <a:p>
            <a:r>
              <a:rPr lang="en-US" dirty="0" smtClean="0"/>
              <a:t>Therefore the closed orbit must be in tolerance at all times. </a:t>
            </a:r>
            <a:r>
              <a:rPr lang="en-US" dirty="0" smtClean="0">
                <a:solidFill>
                  <a:srgbClr val="FF0000"/>
                </a:solidFill>
              </a:rPr>
              <a:t>This includes the ramp and squeeze.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Orbit feedback becomes mandatory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Interlocks on orbit position become mandatory</a:t>
            </a:r>
            <a:endParaRPr lang="en-US" dirty="0" smtClean="0"/>
          </a:p>
          <a:p>
            <a:r>
              <a:rPr lang="en-US" dirty="0" smtClean="0"/>
              <a:t>If these rules are not respected something will get broken.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Frequent validation </a:t>
            </a:r>
            <a:r>
              <a:rPr lang="en-US" dirty="0" smtClean="0"/>
              <a:t>to make sure that the rules are respected</a:t>
            </a:r>
            <a:r>
              <a:rPr lang="en-US" dirty="0" smtClean="0"/>
              <a:t>…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validation </a:t>
            </a:r>
            <a:r>
              <a:rPr lang="en-US" dirty="0" smtClean="0"/>
              <a:t>with new set-ups – takes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spend so long messing around…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450 </a:t>
            </a:r>
            <a:r>
              <a:rPr lang="en-US" dirty="0" err="1" smtClean="0"/>
              <a:t>GeV</a:t>
            </a:r>
            <a:r>
              <a:rPr lang="en-US" dirty="0" smtClean="0"/>
              <a:t> 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</p:spPr>
        <p:txBody>
          <a:bodyPr/>
          <a:lstStyle/>
          <a:p>
            <a:r>
              <a:rPr lang="en-US" dirty="0" smtClean="0"/>
              <a:t>On-momentum, as relevant for collimation and protection.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Predicted aperture bottlenecks in triplets (n1=7) </a:t>
            </a:r>
            <a:r>
              <a:rPr lang="en-US" dirty="0" smtClean="0"/>
              <a:t>are less than expected (orbit, alignment, mechanical tolerances)</a:t>
            </a:r>
            <a:endParaRPr lang="en-US" dirty="0" smtClean="0"/>
          </a:p>
          <a:p>
            <a:r>
              <a:rPr lang="en-US" dirty="0" smtClean="0"/>
              <a:t>“Measured” n1 = 10 – 12 (on-momentum) instead of the design value of n1 = 7. Excellent news…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197600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LHC machine commissioning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25785"/>
              </p:ext>
            </p:extLst>
          </p:nvPr>
        </p:nvGraphicFramePr>
        <p:xfrm>
          <a:off x="609600" y="1447800"/>
          <a:ext cx="8077200" cy="30995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92400"/>
                <a:gridCol w="2692400"/>
                <a:gridCol w="2692400"/>
              </a:tblGrid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/ plane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Limiting</a:t>
                      </a:r>
                      <a:r>
                        <a:rPr lang="en-US" sz="2400" baseline="0" dirty="0" smtClean="0"/>
                        <a:t> element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Aperture [</a:t>
                      </a:r>
                      <a:r>
                        <a:rPr lang="en-US" sz="240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1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Q6.R2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12.5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1 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Q4.L6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13.5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2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Q5.R6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14.0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2 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Q4.R6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17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7772400" cy="1362075"/>
          </a:xfrm>
        </p:spPr>
        <p:txBody>
          <a:bodyPr/>
          <a:lstStyle/>
          <a:p>
            <a:r>
              <a:rPr lang="en-US" dirty="0" smtClean="0"/>
              <a:t>LUMINOSITY PRODUCTION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09117"/>
              </p:ext>
            </p:extLst>
          </p:nvPr>
        </p:nvGraphicFramePr>
        <p:xfrm>
          <a:off x="611450" y="4077090"/>
          <a:ext cx="2971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701720" imgH="469800" progId="Equation.3">
                  <p:embed/>
                </p:oleObj>
              </mc:Choice>
              <mc:Fallback>
                <p:oleObj name="Equation" r:id="rId3" imgW="1701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50" y="4077090"/>
                        <a:ext cx="2971800" cy="8207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759240"/>
          </a:xfrm>
        </p:spPr>
        <p:txBody>
          <a:bodyPr/>
          <a:lstStyle/>
          <a:p>
            <a:r>
              <a:rPr lang="en-US" dirty="0" smtClean="0"/>
              <a:t>Very </a:t>
            </a:r>
            <a:r>
              <a:rPr lang="en-US" dirty="0" smtClean="0"/>
              <a:t>good single beam lifetime</a:t>
            </a:r>
          </a:p>
          <a:p>
            <a:pPr lvl="1"/>
            <a:r>
              <a:rPr lang="en-US" dirty="0" smtClean="0"/>
              <a:t>Inject </a:t>
            </a:r>
            <a:r>
              <a:rPr lang="en-US" dirty="0" smtClean="0"/>
              <a:t>nominal bunch intensities, ramp, squeeze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Vacuum, non-</a:t>
            </a:r>
            <a:r>
              <a:rPr lang="en-US" dirty="0" err="1"/>
              <a:t>linearities</a:t>
            </a:r>
            <a:r>
              <a:rPr lang="en-US" dirty="0"/>
              <a:t>, </a:t>
            </a:r>
            <a:r>
              <a:rPr lang="en-US" dirty="0" smtClean="0"/>
              <a:t>IBS, noise </a:t>
            </a:r>
            <a:endParaRPr lang="en-US" dirty="0" smtClean="0"/>
          </a:p>
          <a:p>
            <a:r>
              <a:rPr lang="en-US" dirty="0" smtClean="0"/>
              <a:t>Beam-</a:t>
            </a:r>
            <a:r>
              <a:rPr lang="en-US" dirty="0" smtClean="0"/>
              <a:t>beam (head-on)</a:t>
            </a:r>
            <a:endParaRPr lang="en-US" dirty="0" smtClean="0"/>
          </a:p>
          <a:p>
            <a:pPr lvl="1"/>
            <a:r>
              <a:rPr lang="en-US" dirty="0" smtClean="0"/>
              <a:t>Nominal </a:t>
            </a:r>
            <a:r>
              <a:rPr lang="en-US" dirty="0"/>
              <a:t>bunch intensity </a:t>
            </a:r>
          </a:p>
          <a:p>
            <a:pPr lvl="1"/>
            <a:r>
              <a:rPr lang="en-US" dirty="0"/>
              <a:t>Less than nominal </a:t>
            </a:r>
            <a:r>
              <a:rPr lang="en-US" dirty="0" smtClean="0"/>
              <a:t>emittances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lot easier than </a:t>
            </a:r>
            <a:r>
              <a:rPr lang="en-US" dirty="0" smtClean="0"/>
              <a:t>expected – nominal figures exceeded</a:t>
            </a:r>
          </a:p>
          <a:p>
            <a:pPr lvl="1"/>
            <a:r>
              <a:rPr lang="en-US" dirty="0" smtClean="0"/>
              <a:t>Resolved </a:t>
            </a:r>
            <a:r>
              <a:rPr lang="en-US" dirty="0"/>
              <a:t>expected problems with predicted cures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Octupoles</a:t>
            </a:r>
            <a:r>
              <a:rPr lang="en-US" dirty="0" smtClean="0"/>
              <a:t>, transverse dampers cope with instabilities</a:t>
            </a:r>
            <a:endParaRPr lang="en-US" dirty="0" smtClean="0"/>
          </a:p>
          <a:p>
            <a:r>
              <a:rPr lang="en-US" dirty="0" smtClean="0"/>
              <a:t>Transverse emittance (read beam size)</a:t>
            </a:r>
          </a:p>
          <a:p>
            <a:pPr lvl="1"/>
            <a:r>
              <a:rPr lang="en-US" dirty="0" smtClean="0"/>
              <a:t>Too small emittance from injectors</a:t>
            </a:r>
            <a:r>
              <a:rPr lang="en-US" dirty="0" smtClean="0"/>
              <a:t>! Blow-up required.</a:t>
            </a:r>
            <a:endParaRPr lang="en-US" dirty="0" smtClean="0"/>
          </a:p>
          <a:p>
            <a:pPr lvl="1"/>
            <a:r>
              <a:rPr lang="en-US" dirty="0" smtClean="0"/>
              <a:t>Ditto longitudinal </a:t>
            </a:r>
            <a:r>
              <a:rPr lang="en-US" dirty="0" smtClean="0"/>
              <a:t>plane</a:t>
            </a:r>
          </a:p>
          <a:p>
            <a:r>
              <a:rPr lang="en-US" dirty="0" smtClean="0"/>
              <a:t>Luminosity lifetime </a:t>
            </a:r>
          </a:p>
          <a:p>
            <a:pPr lvl="1"/>
            <a:r>
              <a:rPr lang="en-US" dirty="0" smtClean="0"/>
              <a:t>Of the order 20-25 hours</a:t>
            </a:r>
          </a:p>
          <a:p>
            <a:pPr lvl="1"/>
            <a:r>
              <a:rPr lang="en-US" dirty="0" smtClean="0"/>
              <a:t>Single beam, luminosity, </a:t>
            </a:r>
            <a:r>
              <a:rPr lang="en-US" dirty="0" smtClean="0">
                <a:solidFill>
                  <a:srgbClr val="FF0000"/>
                </a:solidFill>
              </a:rPr>
              <a:t>emittance growth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64110" y="2564880"/>
            <a:ext cx="266437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r>
              <a:rPr lang="en-US" b="1" dirty="0" smtClean="0">
                <a:solidFill>
                  <a:srgbClr val="FF0000"/>
                </a:solidFill>
              </a:rPr>
              <a:t>STILL SURPRISING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– </a:t>
            </a:r>
            <a:r>
              <a:rPr lang="en-US" dirty="0" err="1" smtClean="0"/>
              <a:t>emittance</a:t>
            </a:r>
            <a:r>
              <a:rPr lang="en-US" dirty="0" smtClean="0"/>
              <a:t> blow 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6" name="Picture 5" descr="lumi-meas-exp-2.png"/>
          <p:cNvPicPr>
            <a:picLocks noChangeAspect="1"/>
          </p:cNvPicPr>
          <p:nvPr/>
        </p:nvPicPr>
        <p:blipFill>
          <a:blip r:embed="rId2" cstate="print"/>
          <a:srcRect t="10911" b="2084"/>
          <a:stretch>
            <a:fillRect/>
          </a:stretch>
        </p:blipFill>
        <p:spPr>
          <a:xfrm>
            <a:off x="0" y="1447800"/>
            <a:ext cx="91440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30" y="908650"/>
            <a:ext cx="4190999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calculated with measured bunch intensity, nominal </a:t>
            </a:r>
            <a:r>
              <a:rPr lang="en-US" sz="1600" dirty="0" err="1" smtClean="0">
                <a:latin typeface="Symbol" charset="2"/>
                <a:cs typeface="Symbol" charset="2"/>
              </a:rPr>
              <a:t>ge</a:t>
            </a:r>
            <a:r>
              <a:rPr lang="en-US" sz="1600" dirty="0" smtClean="0"/>
              <a:t> = 3.75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 and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=3.5m</a:t>
            </a:r>
            <a:endParaRPr lang="en-US" sz="1600" dirty="0"/>
          </a:p>
        </p:txBody>
      </p:sp>
      <p:sp>
        <p:nvSpPr>
          <p:cNvPr id="8" name="Up-Down Arrow 7"/>
          <p:cNvSpPr/>
          <p:nvPr/>
        </p:nvSpPr>
        <p:spPr bwMode="auto">
          <a:xfrm>
            <a:off x="7708900" y="3098800"/>
            <a:ext cx="228600" cy="990600"/>
          </a:xfrm>
          <a:prstGeom prst="up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225224"/>
            <a:ext cx="15241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Emittance</a:t>
            </a:r>
            <a:r>
              <a:rPr lang="en-US" sz="1600" dirty="0" smtClean="0"/>
              <a:t> growth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200400"/>
            <a:ext cx="102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ATLAS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0537" y="3505200"/>
            <a:ext cx="75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DF600"/>
                </a:solidFill>
              </a:rPr>
              <a:t>CMS</a:t>
            </a:r>
            <a:endParaRPr lang="en-US" b="1" dirty="0">
              <a:solidFill>
                <a:srgbClr val="0DF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1981200"/>
            <a:ext cx="207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CALCULATED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Explosion 1 13"/>
          <p:cNvSpPr/>
          <p:nvPr/>
        </p:nvSpPr>
        <p:spPr bwMode="auto">
          <a:xfrm>
            <a:off x="1600200" y="1600200"/>
            <a:ext cx="1219200" cy="990600"/>
          </a:xfrm>
          <a:prstGeom prst="irregularSeal1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80" y="836640"/>
            <a:ext cx="26643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Machine parameters very well controlled!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Coupled with r</a:t>
            </a:r>
            <a:r>
              <a:rPr lang="en-US" sz="2800" dirty="0" smtClean="0"/>
              <a:t>emarkable </a:t>
            </a:r>
            <a:r>
              <a:rPr lang="en-US" sz="2800" dirty="0" smtClean="0"/>
              <a:t>m</a:t>
            </a:r>
            <a:r>
              <a:rPr lang="en-US" sz="2800" dirty="0" smtClean="0"/>
              <a:t>achine </a:t>
            </a:r>
            <a:r>
              <a:rPr lang="en-US" sz="2800" dirty="0"/>
              <a:t>a</a:t>
            </a:r>
            <a:r>
              <a:rPr lang="en-US" sz="2800" dirty="0" smtClean="0"/>
              <a:t>vailability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8200"/>
            <a:ext cx="8439590" cy="5638800"/>
          </a:xfrm>
        </p:spPr>
        <p:txBody>
          <a:bodyPr/>
          <a:lstStyle/>
          <a:p>
            <a:r>
              <a:rPr lang="en-US" dirty="0" smtClean="0"/>
              <a:t>Impressive performance</a:t>
            </a:r>
            <a:br>
              <a:rPr lang="en-US" dirty="0" smtClean="0"/>
            </a:b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cryogenics,</a:t>
            </a:r>
          </a:p>
          <a:p>
            <a:pPr lvl="1"/>
            <a:r>
              <a:rPr lang="en-US" dirty="0" smtClean="0"/>
              <a:t>QPS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ower converters</a:t>
            </a:r>
            <a:endParaRPr lang="en-US" dirty="0" smtClean="0"/>
          </a:p>
          <a:p>
            <a:pPr lvl="1"/>
            <a:r>
              <a:rPr lang="en-US" dirty="0" smtClean="0"/>
              <a:t>RF</a:t>
            </a:r>
          </a:p>
          <a:p>
            <a:pPr lvl="1"/>
            <a:r>
              <a:rPr lang="en-US" dirty="0" smtClean="0"/>
              <a:t>instrumentation,</a:t>
            </a:r>
          </a:p>
          <a:p>
            <a:pPr lvl="1"/>
            <a:r>
              <a:rPr lang="en-US" dirty="0" smtClean="0"/>
              <a:t>collimators, </a:t>
            </a:r>
          </a:p>
          <a:p>
            <a:pPr lvl="1"/>
            <a:r>
              <a:rPr lang="en-US" dirty="0" smtClean="0"/>
              <a:t>vacuum,</a:t>
            </a:r>
          </a:p>
          <a:p>
            <a:pPr lvl="1"/>
            <a:r>
              <a:rPr lang="en-US" dirty="0" smtClean="0"/>
              <a:t>beam dump and kickers,</a:t>
            </a:r>
          </a:p>
          <a:p>
            <a:pPr lvl="1"/>
            <a:r>
              <a:rPr lang="en-US" dirty="0" smtClean="0"/>
              <a:t>services,</a:t>
            </a:r>
          </a:p>
          <a:p>
            <a:pPr lvl="1"/>
            <a:r>
              <a:rPr lang="en-US" dirty="0" smtClean="0"/>
              <a:t>Injectors, …</a:t>
            </a:r>
          </a:p>
          <a:p>
            <a:r>
              <a:rPr lang="en-US" dirty="0" smtClean="0"/>
              <a:t>Hard work of </a:t>
            </a:r>
            <a:r>
              <a:rPr lang="en-US" dirty="0" smtClean="0"/>
              <a:t>the many </a:t>
            </a:r>
            <a:r>
              <a:rPr lang="en-US" dirty="0" smtClean="0"/>
              <a:t>teams</a:t>
            </a:r>
            <a:r>
              <a:rPr lang="en-US" dirty="0" smtClean="0"/>
              <a:t> </a:t>
            </a:r>
            <a:r>
              <a:rPr lang="en-US" dirty="0" smtClean="0"/>
              <a:t>to constantly improve weaknesses and to keep it </a:t>
            </a:r>
            <a:r>
              <a:rPr lang="en-US" dirty="0" smtClean="0"/>
              <a:t>all working.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0" y="1484730"/>
            <a:ext cx="4680000" cy="3540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6420" y="1268700"/>
            <a:ext cx="131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ATLAS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40" y="1988800"/>
            <a:ext cx="1814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dirty="0" smtClean="0"/>
              <a:t>Time in Stable </a:t>
            </a:r>
            <a:br>
              <a:rPr lang="en-US" dirty="0" smtClean="0"/>
            </a:br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0190" y="620610"/>
            <a:ext cx="295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integrated luminosity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2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weeks in August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6" name="Picture 5" descr="Screen shot 2010-09-07 at 10.18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782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019800"/>
            <a:ext cx="57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48b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4849175" y="6199825"/>
            <a:ext cx="36005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429000" y="6172200"/>
            <a:ext cx="151221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1115375" y="6123625"/>
            <a:ext cx="36005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1447800" y="6172200"/>
            <a:ext cx="14402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629400" y="6019800"/>
            <a:ext cx="53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50b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239000" y="6172200"/>
            <a:ext cx="151221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5105400" y="6172200"/>
            <a:ext cx="14402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1000" y="6019800"/>
            <a:ext cx="586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25b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parameters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07121"/>
              </p:ext>
            </p:extLst>
          </p:nvPr>
        </p:nvGraphicFramePr>
        <p:xfrm>
          <a:off x="539440" y="836640"/>
          <a:ext cx="7921101" cy="536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367"/>
                <a:gridCol w="2640367"/>
                <a:gridCol w="2640367"/>
              </a:tblGrid>
              <a:tr h="36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[TeV]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 </a:t>
                      </a:r>
                      <a:endParaRPr lang="en-US" sz="2000" dirty="0"/>
                    </a:p>
                  </a:txBody>
                  <a:tcPr anchor="ctr"/>
                </a:tc>
              </a:tr>
              <a:tr h="5505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beta* [m]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3.5,3.5,3.5,3.5  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0.55,10,0.55,</a:t>
                      </a:r>
                      <a:r>
                        <a:rPr lang="en-US" sz="2000" baseline="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5863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Emittance [microns]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2.5 – 3.5  start of fill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3.75 </a:t>
                      </a:r>
                      <a:endParaRPr lang="en-US" sz="2000" dirty="0"/>
                    </a:p>
                  </a:txBody>
                  <a:tcPr anchor="ctr"/>
                </a:tc>
              </a:tr>
              <a:tr h="8674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Transverse</a:t>
                      </a:r>
                      <a:r>
                        <a:rPr lang="en-US" sz="2000" baseline="0" dirty="0" smtClean="0"/>
                        <a:t> beam size at IP [microns]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around 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16.7 </a:t>
                      </a:r>
                      <a:endParaRPr lang="en-US" sz="2000" dirty="0"/>
                    </a:p>
                  </a:txBody>
                  <a:tcPr anchor="ctr"/>
                </a:tc>
              </a:tr>
              <a:tr h="5576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current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1.1e11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1.15e11</a:t>
                      </a:r>
                      <a:endParaRPr lang="en-US" sz="2000" dirty="0"/>
                    </a:p>
                  </a:txBody>
                  <a:tcPr anchor="ctr"/>
                </a:tc>
              </a:tr>
              <a:tr h="8233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</a:t>
                      </a:r>
                      <a:r>
                        <a:rPr lang="en-US" sz="2000" dirty="0" smtClean="0"/>
                        <a:t> bunches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152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140 collisions/IP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2808</a:t>
                      </a:r>
                      <a:endParaRPr lang="en-US" sz="2000" dirty="0"/>
                    </a:p>
                  </a:txBody>
                  <a:tcPr anchor="ctr"/>
                </a:tc>
              </a:tr>
              <a:tr h="4540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</a:t>
                      </a:r>
                      <a:r>
                        <a:rPr lang="en-US" sz="2000" baseline="0" dirty="0" smtClean="0"/>
                        <a:t> energy [MJ]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360</a:t>
                      </a:r>
                      <a:endParaRPr lang="en-US" sz="2000" dirty="0"/>
                    </a:p>
                  </a:txBody>
                  <a:tcPr anchor="ctr"/>
                </a:tc>
              </a:tr>
              <a:tr h="6815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Peak luminosity</a:t>
                      </a:r>
                    </a:p>
                    <a:p>
                      <a:r>
                        <a:rPr lang="en-US" sz="2000" dirty="0" smtClean="0"/>
                        <a:t>[cm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5e31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1e34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80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</a:t>
            </a:r>
            <a:r>
              <a:rPr lang="en-US" dirty="0" smtClean="0"/>
              <a:t>scans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08380" y="4725180"/>
            <a:ext cx="172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Simon White</a:t>
            </a:r>
            <a:endParaRPr lang="en-GB" sz="16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pic>
        <p:nvPicPr>
          <p:cNvPr id="4" name="Picture 3" descr="Screen shot 2010-10-03 at 9.2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692620"/>
            <a:ext cx="7056980" cy="4016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10" y="4941210"/>
            <a:ext cx="5544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Luminosity calibrated with van der Meer scans</a:t>
            </a:r>
          </a:p>
          <a:p>
            <a:r>
              <a:rPr lang="en-US" dirty="0" smtClean="0"/>
              <a:t>Luminosity known today to around 11% - error dominated by current measurement</a:t>
            </a:r>
          </a:p>
          <a:p>
            <a:r>
              <a:rPr lang="en-US" dirty="0" smtClean="0"/>
              <a:t>Dedicated campaign underway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PROBLEMS,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hump - </a:t>
            </a:r>
            <a:r>
              <a:rPr lang="en-US" dirty="0" smtClean="0"/>
              <a:t>source still unknown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pic>
        <p:nvPicPr>
          <p:cNvPr id="6" name="Picture 5" descr="jul07-tune-hump-vs-ti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76937"/>
            <a:ext cx="8098872" cy="5904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80" y="2708900"/>
            <a:ext cx="167062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External</a:t>
            </a:r>
            <a:br>
              <a:rPr lang="en-US" sz="2400" dirty="0" smtClean="0"/>
            </a:br>
            <a:r>
              <a:rPr lang="en-US" sz="2400" dirty="0" smtClean="0"/>
              <a:t>excitation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1791337"/>
            <a:ext cx="102864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Tunes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8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signal swamped in the ramp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590" y="836640"/>
            <a:ext cx="568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increasing intensity/number of bunches</a:t>
            </a:r>
          </a:p>
          <a:p>
            <a:r>
              <a:rPr lang="en-US" dirty="0" smtClean="0"/>
              <a:t>NOT good for tune feedback</a:t>
            </a:r>
            <a:endParaRPr lang="en-US" dirty="0"/>
          </a:p>
        </p:txBody>
      </p:sp>
      <p:pic>
        <p:nvPicPr>
          <p:cNvPr id="8" name="Picture 2" descr="http://elogbook.cern.ch/eLogbook/attach_reader?attach_id=1109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756393"/>
            <a:ext cx="6357010" cy="463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12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– from yesterday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4767" t="9469" r="27038" b="18938"/>
          <a:stretch>
            <a:fillRect/>
          </a:stretch>
        </p:blipFill>
        <p:spPr bwMode="auto">
          <a:xfrm>
            <a:off x="611450" y="764630"/>
            <a:ext cx="5042112" cy="40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6378" y="4941210"/>
            <a:ext cx="60115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Inner Triplet left 1 (VGPB.7.4L1.X):</a:t>
            </a:r>
            <a:endParaRPr lang="en-US" sz="1800" dirty="0"/>
          </a:p>
          <a:p>
            <a:pPr lvl="1"/>
            <a:r>
              <a:rPr lang="en-US" dirty="0"/>
              <a:t>Start pressure before filling: 1.8x10</a:t>
            </a:r>
            <a:r>
              <a:rPr lang="en-US" baseline="30000" dirty="0"/>
              <a:t>-10</a:t>
            </a:r>
            <a:r>
              <a:rPr lang="en-US" dirty="0"/>
              <a:t>mbar</a:t>
            </a:r>
            <a:endParaRPr lang="en-US" sz="1800" dirty="0"/>
          </a:p>
          <a:p>
            <a:pPr lvl="1"/>
            <a:r>
              <a:rPr lang="en-US" dirty="0"/>
              <a:t>End pressure after filling: </a:t>
            </a:r>
            <a:r>
              <a:rPr lang="en-US" b="1" dirty="0"/>
              <a:t>4.3x10</a:t>
            </a:r>
            <a:r>
              <a:rPr lang="en-US" b="1" baseline="30000" dirty="0"/>
              <a:t>-8</a:t>
            </a:r>
            <a:r>
              <a:rPr lang="en-US" b="1" dirty="0"/>
              <a:t>mbar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60" y="3789050"/>
            <a:ext cx="324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Possibly HOM induced cleaning…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24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30" y="3717040"/>
            <a:ext cx="4932125" cy="2855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" y="836640"/>
            <a:ext cx="3899290" cy="2924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40" y="2204830"/>
            <a:ext cx="36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SEU count (RADMON) during off momentum loss map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6516270" y="3068950"/>
            <a:ext cx="360050" cy="36005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 bwMode="auto">
          <a:xfrm flipH="1" flipV="1">
            <a:off x="1907630" y="3068950"/>
            <a:ext cx="2160300" cy="207570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572000" y="1412720"/>
            <a:ext cx="15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QPS crate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 bwMode="auto">
          <a:xfrm flipH="1">
            <a:off x="2555720" y="1612775"/>
            <a:ext cx="2016280" cy="1024115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020340" y="3356990"/>
            <a:ext cx="2232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Thijs</a:t>
            </a:r>
            <a:r>
              <a:rPr lang="en-US" sz="1600" i="1" dirty="0"/>
              <a:t> </a:t>
            </a:r>
            <a:r>
              <a:rPr lang="en-US" sz="1600" i="1" dirty="0" err="1"/>
              <a:t>Wijnands</a:t>
            </a:r>
            <a:r>
              <a:rPr lang="en-US" sz="1600" i="1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410" y="5301260"/>
            <a:ext cx="252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problem at the moment but being monitored carefully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90" y="764630"/>
            <a:ext cx="8641200" cy="30049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12 events </a:t>
            </a:r>
            <a:r>
              <a:rPr lang="en-US" dirty="0">
                <a:solidFill>
                  <a:srgbClr val="FF0000"/>
                </a:solidFill>
              </a:rPr>
              <a:t>of sudden local losses </a:t>
            </a:r>
            <a:r>
              <a:rPr lang="en-US" dirty="0"/>
              <a:t>(some in the middle of the arc) have been recorded. No quench, but preventive dumps</a:t>
            </a:r>
          </a:p>
          <a:p>
            <a:r>
              <a:rPr lang="en-US" dirty="0"/>
              <a:t>Rise time partly &lt; 1 </a:t>
            </a:r>
            <a:r>
              <a:rPr lang="en-US" dirty="0" err="1"/>
              <a:t>ms.</a:t>
            </a:r>
            <a:endParaRPr lang="en-US" dirty="0"/>
          </a:p>
          <a:p>
            <a:r>
              <a:rPr lang="en-US" dirty="0"/>
              <a:t>Potential explanation: dust particles falling into beam creating scatter losses and showers propagating downstream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 – sudden local losses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3429000"/>
            <a:ext cx="8304609" cy="31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incoming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rest of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30"/>
            <a:ext cx="9144000" cy="280894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470" y="2462370"/>
            <a:ext cx="648090" cy="7386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400" b="1" dirty="0" smtClean="0"/>
          </a:p>
          <a:p>
            <a:r>
              <a:rPr lang="en-US" sz="1400" b="1" dirty="0" smtClean="0"/>
              <a:t>  104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480" y="3183668"/>
            <a:ext cx="576080" cy="9541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400" b="1" dirty="0" smtClean="0"/>
          </a:p>
          <a:p>
            <a:r>
              <a:rPr lang="en-US" sz="1400" b="1" dirty="0" smtClean="0"/>
              <a:t>152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5570" y="2462370"/>
            <a:ext cx="576080" cy="7386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400" b="1" dirty="0" smtClean="0"/>
          </a:p>
          <a:p>
            <a:r>
              <a:rPr lang="en-US" sz="1400" b="1" dirty="0" smtClean="0"/>
              <a:t>200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75570" y="3182470"/>
            <a:ext cx="576080" cy="9541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400" b="1" dirty="0" smtClean="0"/>
          </a:p>
          <a:p>
            <a:r>
              <a:rPr lang="en-US" sz="1400" b="1" dirty="0" smtClean="0"/>
              <a:t>240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23660" y="2462370"/>
            <a:ext cx="576080" cy="7386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400" b="1" dirty="0" smtClean="0"/>
          </a:p>
          <a:p>
            <a:r>
              <a:rPr lang="en-US" sz="1400" b="1" dirty="0" smtClean="0"/>
              <a:t>288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3660" y="3182470"/>
            <a:ext cx="576080" cy="9541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400" b="1" dirty="0" smtClean="0"/>
          </a:p>
          <a:p>
            <a:r>
              <a:rPr lang="en-US" sz="1400" b="1" dirty="0" smtClean="0"/>
              <a:t>336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771750" y="2534380"/>
            <a:ext cx="1079500" cy="1441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43760" y="2678400"/>
            <a:ext cx="936130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400" dirty="0" smtClean="0"/>
              <a:t>Reserve!</a:t>
            </a:r>
            <a:endParaRPr lang="en-GB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59217"/>
              </p:ext>
            </p:extLst>
          </p:nvPr>
        </p:nvGraphicFramePr>
        <p:xfrm>
          <a:off x="971500" y="4622670"/>
          <a:ext cx="7467600" cy="137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bunches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Luminosity</a:t>
                      </a:r>
                    </a:p>
                    <a:p>
                      <a:pPr algn="ctr"/>
                      <a:r>
                        <a:rPr lang="en-US" dirty="0" smtClean="0"/>
                        <a:t>[cm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5day@</a:t>
                      </a:r>
                      <a:r>
                        <a:rPr lang="en-US" dirty="0" smtClean="0"/>
                        <a:t>0.2HF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MJ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 </a:t>
                      </a:r>
                      <a:r>
                        <a:rPr lang="en-US" sz="2400" dirty="0" err="1" smtClean="0"/>
                        <a:t>x</a:t>
                      </a:r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6480" y="836640"/>
            <a:ext cx="5511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Next up: 150ns_</a:t>
            </a:r>
            <a:r>
              <a:rPr lang="en-US" dirty="0" smtClean="0">
                <a:solidFill>
                  <a:srgbClr val="FF0000"/>
                </a:solidFill>
              </a:rPr>
              <a:t>200b</a:t>
            </a:r>
            <a:r>
              <a:rPr lang="en-US" dirty="0" smtClean="0"/>
              <a:t>_186_8_186_8</a:t>
            </a:r>
            <a:r>
              <a:rPr lang="en-US" dirty="0"/>
              <a:t>+8bpi17inj 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2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smtClean="0"/>
              <a:t>Heavy Ion Run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graphicFrame>
        <p:nvGraphicFramePr>
          <p:cNvPr id="6" name="Group 5"/>
          <p:cNvGraphicFramePr>
            <a:graphicFrameLocks/>
          </p:cNvGraphicFramePr>
          <p:nvPr/>
        </p:nvGraphicFramePr>
        <p:xfrm>
          <a:off x="1219200" y="838200"/>
          <a:ext cx="6629400" cy="398149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157520"/>
                <a:gridCol w="821280"/>
                <a:gridCol w="1437240"/>
                <a:gridCol w="1213360"/>
              </a:tblGrid>
              <a:tr h="6095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9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7016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47061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Early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2010/11)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Nominal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</a:tr>
              <a:tr h="3521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√s per nucleon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4460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Initial Luminosity (L</a:t>
                      </a:r>
                      <a:r>
                        <a:rPr kumimoji="0" lang="en-US" sz="1800" u="none" strike="noStrike" cap="none" normalizeH="0" baseline="-3300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cm</a:t>
                      </a:r>
                      <a:r>
                        <a:rPr kumimoji="0" lang="en-US" sz="1800" u="none" strike="noStrike" cap="none" normalizeH="0" baseline="3300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0" lang="en-US" sz="1800" u="none" strike="noStrike" cap="none" normalizeH="0" baseline="3300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800" b="0" i="0" u="none" strike="noStrike" cap="none" normalizeH="0" baseline="33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1.25 </a:t>
                      </a: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10</a:t>
                      </a:r>
                      <a:r>
                        <a:rPr kumimoji="0" lang="en-US" sz="1800" b="1" u="none" strike="noStrike" cap="none" normalizeH="0" baseline="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kumimoji="0" lang="en-US" sz="1800" b="1" i="0" u="none" strike="noStrike" cap="none" normalizeH="0" baseline="33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kumimoji="0" lang="en-US" sz="1800" b="1" u="none" strike="noStrike" cap="none" normalizeH="0" baseline="33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kumimoji="0" lang="en-US" sz="1800" b="1" i="0" u="none" strike="noStrike" cap="none" normalizeH="0" baseline="33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3532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 of bunches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47061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592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3521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Bunch spacing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99.8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3521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9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32659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3521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Pb ions/bunch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47061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7x10</a:t>
                      </a:r>
                      <a:r>
                        <a:rPr kumimoji="0" lang="en-US" sz="1800" b="1" u="none" strike="noStrike" cap="none" normalizeH="0" baseline="3300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1" i="0" u="none" strike="noStrike" cap="none" normalizeH="0" baseline="33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7x10</a:t>
                      </a:r>
                      <a:r>
                        <a:rPr kumimoji="0" lang="en-US" sz="1800" b="0" u="none" strike="noStrike" cap="none" normalizeH="0" baseline="3300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33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3521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Transverse norm.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9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32659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anchor="ctr" horzOverflow="overflow"/>
                </a:tc>
              </a:tr>
              <a:tr h="4439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Luminosity half life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1,2,3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expts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9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en-US" sz="1600" u="none" strike="noStrike" cap="none" normalizeH="0" baseline="-33000" dirty="0" err="1" smtClean="0">
                          <a:ln>
                            <a:noFill/>
                          </a:ln>
                          <a:effectLst/>
                        </a:rPr>
                        <a:t>IBS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=7-30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32659" marB="3265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2000"/>
                        </a:lnSpc>
                        <a:spcBef>
                          <a:spcPts val="1032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8, 4.5, 3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2655" marR="32655" marT="119530" marB="32659" horzOverflow="overflow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5029200"/>
            <a:ext cx="73914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81631" tIns="40816" rIns="81631" bIns="40816">
            <a:prstTxWarp prst="textNoShape">
              <a:avLst/>
            </a:prstTxWarp>
          </a:bodyPr>
          <a:lstStyle/>
          <a:p>
            <a:pPr eaLnBrk="1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  <a:tab pos="8535006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Initial interaction rate: 100 Hz (10 Hz central collisions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= 0 – 5 fm)</a:t>
            </a:r>
          </a:p>
          <a:p>
            <a:pPr eaLnBrk="1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  <a:tab pos="8535006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~10</a:t>
            </a:r>
            <a:r>
              <a:rPr lang="en-US" baseline="33000" dirty="0">
                <a:solidFill>
                  <a:srgbClr val="000000"/>
                </a:solidFill>
                <a:latin typeface="Times New Roman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interaction/10</a:t>
            </a:r>
            <a:r>
              <a:rPr lang="en-US" baseline="33000" dirty="0">
                <a:solidFill>
                  <a:srgbClr val="000000"/>
                </a:solidFill>
                <a:latin typeface="Times New Roman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s  (~1 month)</a:t>
            </a:r>
          </a:p>
          <a:p>
            <a:pPr eaLnBrk="1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  <a:tab pos="8535006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In two years: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2 x10</a:t>
            </a:r>
            <a:r>
              <a:rPr lang="en-US" b="1" baseline="33000" dirty="0">
                <a:solidFill>
                  <a:srgbClr val="FF0000"/>
                </a:solidFill>
                <a:latin typeface="Times New Roman" charset="0"/>
              </a:rPr>
              <a:t>7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 central collisions, integrated luminosity 25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</a:rPr>
              <a:t>b</a:t>
            </a:r>
            <a:r>
              <a:rPr lang="en-US" b="1" baseline="33000" dirty="0" smtClean="0">
                <a:solidFill>
                  <a:srgbClr val="FF0000"/>
                </a:solidFill>
                <a:latin typeface="Times New Roman" charset="0"/>
              </a:rPr>
              <a:t>-1 </a:t>
            </a:r>
            <a:endParaRPr lang="en-US" b="1" baseline="33000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energy</a:t>
            </a:r>
            <a:endParaRPr lang="en-US" dirty="0"/>
          </a:p>
        </p:txBody>
      </p:sp>
      <p:pic>
        <p:nvPicPr>
          <p:cNvPr id="4" name="Picture 3" descr="estored_sep25_mod_w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24680"/>
            <a:ext cx="6912960" cy="4677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16756" y="6457890"/>
            <a:ext cx="201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Ralph </a:t>
            </a:r>
            <a:r>
              <a:rPr lang="en-US" sz="1600" i="1" dirty="0" err="1" smtClean="0"/>
              <a:t>Assmann</a:t>
            </a:r>
            <a:endParaRPr lang="en-US" sz="16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 bwMode="auto">
          <a:xfrm>
            <a:off x="6588280" y="2924930"/>
            <a:ext cx="216030" cy="360050"/>
          </a:xfrm>
          <a:prstGeom prst="upArrow">
            <a:avLst/>
          </a:prstGeom>
          <a:solidFill>
            <a:srgbClr val="FF334E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4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3.5 TeV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/>
              <a:t> Restart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February (?)</a:t>
            </a:r>
            <a:endParaRPr lang="en-US" sz="2800" dirty="0" smtClean="0"/>
          </a:p>
          <a:p>
            <a:pPr algn="l">
              <a:buFont typeface="Arial"/>
              <a:buChar char="•"/>
            </a:pPr>
            <a:r>
              <a:rPr lang="en-US" sz="2800" dirty="0" smtClean="0"/>
              <a:t> 9 months protons, 4 weeks ions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 Integrated luminosity target </a:t>
            </a:r>
            <a:r>
              <a:rPr lang="en-US" sz="2800" dirty="0" smtClean="0"/>
              <a:t>driven: </a:t>
            </a:r>
            <a:r>
              <a:rPr lang="en-US" sz="2800" dirty="0" smtClean="0"/>
              <a:t>1 fb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</a:p>
          <a:p>
            <a:pPr algn="l">
              <a:buFont typeface="Arial"/>
              <a:buChar char="•"/>
            </a:pPr>
            <a:r>
              <a:rPr lang="en-US" sz="2800" dirty="0" smtClean="0"/>
              <a:t> Need to run flat out above 1e32 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</a:t>
            </a:r>
            <a:r>
              <a:rPr lang="en-US" sz="2800" baseline="30000" dirty="0" smtClean="0"/>
              <a:t>1</a:t>
            </a:r>
          </a:p>
          <a:p>
            <a:pPr algn="l">
              <a:buFont typeface="Arial"/>
              <a:buChar char="•"/>
            </a:pPr>
            <a:r>
              <a:rPr lang="en-US" sz="2800" baseline="30000" dirty="0"/>
              <a:t> </a:t>
            </a:r>
            <a:r>
              <a:rPr lang="en-US" sz="2800" dirty="0" smtClean="0"/>
              <a:t>Beta* etc. under close examination – tests incoming</a:t>
            </a:r>
            <a:endParaRPr lang="en-US" sz="2800" baseline="300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50" y="4365130"/>
            <a:ext cx="7937500" cy="214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309292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Injection, ramp and squeeze </a:t>
            </a:r>
            <a:r>
              <a:rPr lang="en-US" sz="2800" dirty="0" smtClean="0">
                <a:solidFill>
                  <a:srgbClr val="00007D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LHC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magnetic model, optics </a:t>
            </a:r>
            <a:r>
              <a:rPr lang="en-US" sz="2800" dirty="0" smtClean="0"/>
              <a:t>astoundingly good.</a:t>
            </a:r>
          </a:p>
          <a:p>
            <a:r>
              <a:rPr lang="en-US" sz="2800" dirty="0" smtClean="0">
                <a:solidFill>
                  <a:srgbClr val="1818FF"/>
                </a:solidFill>
              </a:rPr>
              <a:t>Beam </a:t>
            </a:r>
            <a:r>
              <a:rPr lang="en-US" sz="2800" dirty="0">
                <a:solidFill>
                  <a:srgbClr val="1818FF"/>
                </a:solidFill>
              </a:rPr>
              <a:t>instrumentation </a:t>
            </a:r>
            <a:r>
              <a:rPr lang="en-US" sz="2800" dirty="0"/>
              <a:t>in </a:t>
            </a:r>
            <a:r>
              <a:rPr lang="en-US" sz="2800" dirty="0" smtClean="0"/>
              <a:t>good </a:t>
            </a:r>
            <a:r>
              <a:rPr lang="en-US" sz="2800" dirty="0"/>
              <a:t>shape.</a:t>
            </a:r>
          </a:p>
          <a:p>
            <a:r>
              <a:rPr lang="en-US" sz="2800" dirty="0">
                <a:solidFill>
                  <a:srgbClr val="1818FF"/>
                </a:solidFill>
              </a:rPr>
              <a:t>Feedbacks</a:t>
            </a:r>
            <a:r>
              <a:rPr lang="en-US" sz="2800" dirty="0"/>
              <a:t> on orbit and </a:t>
            </a:r>
            <a:r>
              <a:rPr lang="en-US" sz="2800" dirty="0" smtClean="0"/>
              <a:t>tune(?) operational</a:t>
            </a:r>
          </a:p>
          <a:p>
            <a:r>
              <a:rPr lang="en-US" sz="2800" dirty="0" smtClean="0">
                <a:solidFill>
                  <a:srgbClr val="1818FF"/>
                </a:solidFill>
              </a:rPr>
              <a:t>Beam </a:t>
            </a:r>
            <a:r>
              <a:rPr lang="en-US" sz="2800" dirty="0">
                <a:solidFill>
                  <a:srgbClr val="1818FF"/>
                </a:solidFill>
              </a:rPr>
              <a:t>cleaning and collimation </a:t>
            </a:r>
            <a:r>
              <a:rPr lang="en-US" sz="2800" dirty="0"/>
              <a:t>works reliably with predicted efficiency.</a:t>
            </a:r>
          </a:p>
          <a:p>
            <a:r>
              <a:rPr lang="en-US" sz="2800" dirty="0">
                <a:solidFill>
                  <a:srgbClr val="1818FF"/>
                </a:solidFill>
              </a:rPr>
              <a:t>Machine protection </a:t>
            </a:r>
            <a:r>
              <a:rPr lang="en-US" sz="2800" dirty="0"/>
              <a:t>reliably catches </a:t>
            </a:r>
            <a:r>
              <a:rPr lang="en-US" sz="2800" dirty="0" smtClean="0"/>
              <a:t>failures etc.</a:t>
            </a:r>
          </a:p>
          <a:p>
            <a:r>
              <a:rPr lang="en-US" sz="2800" dirty="0">
                <a:solidFill>
                  <a:srgbClr val="1818FF"/>
                </a:solidFill>
              </a:rPr>
              <a:t>Machine </a:t>
            </a:r>
            <a:r>
              <a:rPr lang="en-US" sz="2800" dirty="0" smtClean="0">
                <a:solidFill>
                  <a:srgbClr val="1818FF"/>
                </a:solidFill>
              </a:rPr>
              <a:t>aperture </a:t>
            </a:r>
            <a:r>
              <a:rPr lang="en-US" sz="2800" dirty="0" smtClean="0"/>
              <a:t>looks very good</a:t>
            </a:r>
            <a:endParaRPr lang="en-US" sz="2800" dirty="0"/>
          </a:p>
          <a:p>
            <a:r>
              <a:rPr lang="en-US" sz="2800" dirty="0" smtClean="0"/>
              <a:t>Remarkably few problems </a:t>
            </a:r>
            <a:r>
              <a:rPr lang="en-US" sz="2800" dirty="0" smtClean="0">
                <a:solidFill>
                  <a:srgbClr val="1818FF"/>
                </a:solidFill>
              </a:rPr>
              <a:t>colliding nominal bunch intensities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1/2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>
                <a:solidFill>
                  <a:srgbClr val="1818FF"/>
                </a:solidFill>
              </a:rPr>
              <a:t>key systems performing remarkably well </a:t>
            </a:r>
            <a:r>
              <a:rPr lang="en-US" dirty="0" smtClean="0"/>
              <a:t>&amp; there are </a:t>
            </a:r>
            <a:r>
              <a:rPr lang="en-US" dirty="0"/>
              <a:t>some hugely complex systems out there.</a:t>
            </a:r>
          </a:p>
          <a:p>
            <a:pPr lvl="1"/>
            <a:r>
              <a:rPr lang="en-US" dirty="0"/>
              <a:t>Some commissioning still required, issues still to </a:t>
            </a:r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And NB there are still problems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Handling dangerous beams already </a:t>
            </a:r>
            <a:r>
              <a:rPr lang="en-US" dirty="0" smtClean="0"/>
              <a:t>- have to remain vigilant at all times (and not get carried away)</a:t>
            </a:r>
            <a:endParaRPr lang="en-US" dirty="0"/>
          </a:p>
          <a:p>
            <a:r>
              <a:rPr lang="en-US" dirty="0">
                <a:solidFill>
                  <a:srgbClr val="1818FF"/>
                </a:solidFill>
              </a:rPr>
              <a:t>Performance with beam </a:t>
            </a:r>
            <a:r>
              <a:rPr lang="en-US" dirty="0"/>
              <a:t>(losses, lifetimes, luminosity, emittance growth etc.) is very </a:t>
            </a:r>
            <a:r>
              <a:rPr lang="en-US" dirty="0" smtClean="0"/>
              <a:t>encouraging</a:t>
            </a:r>
          </a:p>
          <a:p>
            <a:r>
              <a:rPr lang="en-US" dirty="0">
                <a:solidFill>
                  <a:srgbClr val="1818FF"/>
                </a:solidFill>
              </a:rPr>
              <a:t>Machine availability </a:t>
            </a:r>
            <a:r>
              <a:rPr lang="en-US" dirty="0" smtClean="0"/>
              <a:t>is excellent – the hard </a:t>
            </a:r>
            <a:r>
              <a:rPr lang="en-US" dirty="0"/>
              <a:t>work of numerous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On </a:t>
            </a:r>
            <a:r>
              <a:rPr lang="en-US" dirty="0"/>
              <a:t>route towards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baseline="30000" dirty="0">
                <a:solidFill>
                  <a:srgbClr val="FF0000"/>
                </a:solidFill>
              </a:rPr>
              <a:t>32</a:t>
            </a:r>
            <a:r>
              <a:rPr lang="en-US" dirty="0">
                <a:solidFill>
                  <a:srgbClr val="FF0000"/>
                </a:solidFill>
              </a:rPr>
              <a:t> cm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/>
              <a:t> for end of the </a:t>
            </a:r>
            <a:r>
              <a:rPr lang="en-US" dirty="0" smtClean="0"/>
              <a:t>year  - a factor </a:t>
            </a:r>
            <a:r>
              <a:rPr lang="en-US" dirty="0"/>
              <a:t>2 to </a:t>
            </a:r>
            <a:r>
              <a:rPr lang="en-US" dirty="0" smtClean="0"/>
              <a:t>go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2/2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5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– Where do we stand?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machine commissioning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" y="3581400"/>
            <a:ext cx="18243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052920" y="3200400"/>
            <a:ext cx="609599" cy="3810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5" name="Straight Connector 24"/>
          <p:cNvCxnSpPr>
            <a:endCxn id="31" idx="4"/>
          </p:cNvCxnSpPr>
          <p:nvPr/>
        </p:nvCxnSpPr>
        <p:spPr>
          <a:xfrm rot="5400000" flipH="1" flipV="1">
            <a:off x="2273898" y="1988821"/>
            <a:ext cx="1600201" cy="8229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flipH="1" flipV="1">
            <a:off x="3485479" y="1295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60383" y="1295400"/>
            <a:ext cx="14736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5763" y="32004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Injection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39690" y="191679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Ramp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14800" y="914400"/>
            <a:ext cx="97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Squeeze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621649" y="9144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Collisions</a:t>
            </a:r>
            <a:endParaRPr lang="en-US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334000" y="1295400"/>
            <a:ext cx="1600200" cy="0"/>
          </a:xfrm>
          <a:prstGeom prst="line">
            <a:avLst/>
          </a:prstGeom>
          <a:ln w="25400"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 flipH="1">
            <a:off x="6934200" y="1295400"/>
            <a:ext cx="1828800" cy="2286000"/>
            <a:chOff x="4434841" y="2895600"/>
            <a:chExt cx="1813559" cy="2286000"/>
          </a:xfrm>
        </p:grpSpPr>
        <p:sp>
          <p:nvSpPr>
            <p:cNvPr id="63" name="Freeform 62"/>
            <p:cNvSpPr/>
            <p:nvPr/>
          </p:nvSpPr>
          <p:spPr>
            <a:xfrm>
              <a:off x="4434841" y="4800600"/>
              <a:ext cx="609599" cy="381000"/>
            </a:xfrm>
            <a:custGeom>
              <a:avLst/>
              <a:gdLst>
                <a:gd name="connsiteX0" fmla="*/ 0 w 1019175"/>
                <a:gd name="connsiteY0" fmla="*/ 485775 h 487362"/>
                <a:gd name="connsiteX1" fmla="*/ 247650 w 1019175"/>
                <a:gd name="connsiteY1" fmla="*/ 466725 h 487362"/>
                <a:gd name="connsiteX2" fmla="*/ 600075 w 1019175"/>
                <a:gd name="connsiteY2" fmla="*/ 361950 h 487362"/>
                <a:gd name="connsiteX3" fmla="*/ 838200 w 1019175"/>
                <a:gd name="connsiteY3" fmla="*/ 190500 h 487362"/>
                <a:gd name="connsiteX4" fmla="*/ 1019175 w 1019175"/>
                <a:gd name="connsiteY4" fmla="*/ 0 h 4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487362">
                  <a:moveTo>
                    <a:pt x="0" y="485775"/>
                  </a:moveTo>
                  <a:cubicBezTo>
                    <a:pt x="73819" y="486568"/>
                    <a:pt x="147638" y="487362"/>
                    <a:pt x="247650" y="466725"/>
                  </a:cubicBezTo>
                  <a:cubicBezTo>
                    <a:pt x="347662" y="446088"/>
                    <a:pt x="501650" y="407987"/>
                    <a:pt x="600075" y="361950"/>
                  </a:cubicBezTo>
                  <a:cubicBezTo>
                    <a:pt x="698500" y="315913"/>
                    <a:pt x="768350" y="250825"/>
                    <a:pt x="838200" y="190500"/>
                  </a:cubicBezTo>
                  <a:cubicBezTo>
                    <a:pt x="908050" y="130175"/>
                    <a:pt x="963612" y="65087"/>
                    <a:pt x="1019175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7" name="Straight Connector 66"/>
            <p:cNvCxnSpPr>
              <a:endCxn id="68" idx="4"/>
            </p:cNvCxnSpPr>
            <p:nvPr/>
          </p:nvCxnSpPr>
          <p:spPr>
            <a:xfrm rot="5400000" flipH="1" flipV="1">
              <a:off x="4655819" y="3589021"/>
              <a:ext cx="1600201" cy="8229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 flipH="1" flipV="1">
              <a:off x="5867400" y="2895600"/>
              <a:ext cx="381000" cy="304800"/>
            </a:xfrm>
            <a:custGeom>
              <a:avLst/>
              <a:gdLst>
                <a:gd name="connsiteX0" fmla="*/ 0 w 1019175"/>
                <a:gd name="connsiteY0" fmla="*/ 485775 h 487362"/>
                <a:gd name="connsiteX1" fmla="*/ 247650 w 1019175"/>
                <a:gd name="connsiteY1" fmla="*/ 466725 h 487362"/>
                <a:gd name="connsiteX2" fmla="*/ 600075 w 1019175"/>
                <a:gd name="connsiteY2" fmla="*/ 361950 h 487362"/>
                <a:gd name="connsiteX3" fmla="*/ 838200 w 1019175"/>
                <a:gd name="connsiteY3" fmla="*/ 190500 h 487362"/>
                <a:gd name="connsiteX4" fmla="*/ 1019175 w 1019175"/>
                <a:gd name="connsiteY4" fmla="*/ 0 h 4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487362">
                  <a:moveTo>
                    <a:pt x="0" y="485775"/>
                  </a:moveTo>
                  <a:cubicBezTo>
                    <a:pt x="73819" y="486568"/>
                    <a:pt x="147638" y="487362"/>
                    <a:pt x="247650" y="466725"/>
                  </a:cubicBezTo>
                  <a:cubicBezTo>
                    <a:pt x="347662" y="446088"/>
                    <a:pt x="501650" y="407987"/>
                    <a:pt x="600075" y="361950"/>
                  </a:cubicBezTo>
                  <a:cubicBezTo>
                    <a:pt x="698500" y="315913"/>
                    <a:pt x="768350" y="250825"/>
                    <a:pt x="838200" y="190500"/>
                  </a:cubicBezTo>
                  <a:cubicBezTo>
                    <a:pt x="908050" y="130175"/>
                    <a:pt x="963612" y="65087"/>
                    <a:pt x="1019175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410673" y="1700760"/>
            <a:ext cx="16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Ramp-down</a:t>
            </a:r>
            <a:endParaRPr lang="en-US" b="1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36544"/>
              </p:ext>
            </p:extLst>
          </p:nvPr>
        </p:nvGraphicFramePr>
        <p:xfrm>
          <a:off x="304800" y="3896360"/>
          <a:ext cx="84582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52600"/>
                <a:gridCol w="1676400"/>
                <a:gridCol w="1524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Ramp-down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Multi-bunch,</a:t>
                      </a:r>
                      <a:r>
                        <a:rPr lang="en-US" sz="1600" b="1" baseline="0" dirty="0" smtClean="0"/>
                        <a:t> unsafe beam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Dynamic effects</a:t>
                      </a:r>
                    </a:p>
                    <a:p>
                      <a:pPr algn="ctr"/>
                      <a:r>
                        <a:rPr lang="en-US" sz="1600" b="1" dirty="0" smtClean="0"/>
                        <a:t>Feedbacks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Optics</a:t>
                      </a:r>
                    </a:p>
                    <a:p>
                      <a:pPr algn="ctr"/>
                      <a:r>
                        <a:rPr lang="en-US" sz="1600" b="1" dirty="0" smtClean="0"/>
                        <a:t>Collimators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Beam steering</a:t>
                      </a:r>
                    </a:p>
                    <a:p>
                      <a:pPr algn="ctr"/>
                      <a:r>
                        <a:rPr lang="en-US" sz="1600" b="1" dirty="0" smtClean="0"/>
                        <a:t>Beam-beam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Ramp rates</a:t>
                      </a:r>
                    </a:p>
                    <a:p>
                      <a:pPr algn="ctr"/>
                      <a:r>
                        <a:rPr lang="en-US" sz="1600" b="1" dirty="0" smtClean="0"/>
                        <a:t>Reproducibility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01882"/>
              </p:ext>
            </p:extLst>
          </p:nvPr>
        </p:nvGraphicFramePr>
        <p:xfrm>
          <a:off x="304800" y="5069840"/>
          <a:ext cx="84582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itchFamily="2" charset="2"/>
                        </a:rPr>
                        <a:t>                  </a:t>
                      </a:r>
                      <a:r>
                        <a:rPr lang="en-US" dirty="0" smtClean="0"/>
                        <a:t>All through the cycle                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334E"/>
                          </a:solidFill>
                        </a:rPr>
                        <a:t>Beam dump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334E"/>
                          </a:solidFill>
                        </a:rPr>
                        <a:t>Collimations system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334E"/>
                          </a:solidFill>
                        </a:rPr>
                        <a:t>Protection devices</a:t>
                      </a:r>
                      <a:endParaRPr lang="en-US" sz="1600" b="1" dirty="0">
                        <a:solidFill>
                          <a:srgbClr val="FF334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609600" y="2438400"/>
            <a:ext cx="27432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362199" y="2438400"/>
            <a:ext cx="27432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38600" y="2438400"/>
            <a:ext cx="27432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562600" y="2438400"/>
            <a:ext cx="27432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5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13210" cy="5111750"/>
          </a:xfrm>
        </p:spPr>
        <p:txBody>
          <a:bodyPr/>
          <a:lstStyle/>
          <a:p>
            <a:r>
              <a:rPr lang="en-US" dirty="0" smtClean="0"/>
              <a:t>Now inject 16 nominal bunches per extraction from the SPS </a:t>
            </a:r>
          </a:p>
          <a:p>
            <a:pPr lvl="1"/>
            <a:r>
              <a:rPr lang="en-US" dirty="0" smtClean="0"/>
              <a:t>1.6e12 protons is above the safe beam limit at 450 GeV</a:t>
            </a:r>
          </a:p>
          <a:p>
            <a:pPr lvl="1"/>
            <a:r>
              <a:rPr lang="en-US" dirty="0" smtClean="0"/>
              <a:t>Careful adjustment of: </a:t>
            </a:r>
          </a:p>
          <a:p>
            <a:pPr lvl="2"/>
            <a:r>
              <a:rPr lang="en-US" dirty="0" smtClean="0"/>
              <a:t>transfer lines and collimators</a:t>
            </a:r>
          </a:p>
          <a:p>
            <a:pPr lvl="2"/>
            <a:r>
              <a:rPr lang="en-US" dirty="0" smtClean="0"/>
              <a:t>energy matching between SPS and LHC</a:t>
            </a:r>
          </a:p>
          <a:p>
            <a:pPr lvl="2"/>
            <a:r>
              <a:rPr lang="en-US" dirty="0" smtClean="0"/>
              <a:t>injection protection devices (transfer line collimators etc.)</a:t>
            </a:r>
            <a:endParaRPr lang="en-US" dirty="0"/>
          </a:p>
          <a:p>
            <a:pPr lvl="1"/>
            <a:r>
              <a:rPr lang="en-US" dirty="0" smtClean="0"/>
              <a:t>Transverse damper fully operational to damp injection oscillations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249930" y="3480783"/>
            <a:ext cx="4419600" cy="3048000"/>
            <a:chOff x="1009650" y="1060450"/>
            <a:chExt cx="7124700" cy="4737100"/>
          </a:xfrm>
        </p:grpSpPr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060450"/>
              <a:ext cx="7124700" cy="473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370492" y="2244725"/>
              <a:ext cx="1829798" cy="587203"/>
            </a:xfrm>
            <a:prstGeom prst="rect">
              <a:avLst/>
            </a:prstGeom>
            <a:gradFill rotWithShape="1">
              <a:gsLst>
                <a:gs pos="0">
                  <a:srgbClr val="C4C4C4"/>
                </a:gs>
                <a:gs pos="35001">
                  <a:srgbClr val="D5D5D5"/>
                </a:gs>
                <a:gs pos="100000">
                  <a:srgbClr val="EFEFEF"/>
                </a:gs>
              </a:gsLst>
              <a:lin ang="16200000" scaled="1"/>
            </a:gradFill>
            <a:ln w="9525">
              <a:solidFill>
                <a:srgbClr val="575757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Transfer line collimator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981466" y="4398626"/>
              <a:ext cx="2638494" cy="584735"/>
            </a:xfrm>
            <a:prstGeom prst="rect">
              <a:avLst/>
            </a:prstGeom>
            <a:gradFill rotWithShape="1">
              <a:gsLst>
                <a:gs pos="0">
                  <a:srgbClr val="C4C4C4"/>
                </a:gs>
                <a:gs pos="35001">
                  <a:srgbClr val="D5D5D5"/>
                </a:gs>
                <a:gs pos="100000">
                  <a:srgbClr val="EFEFEF"/>
                </a:gs>
              </a:gsLst>
              <a:lin ang="16200000" scaled="1"/>
            </a:gradFill>
            <a:ln w="9525">
              <a:solidFill>
                <a:srgbClr val="575757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Ring magnets with beam loss monitors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23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transfer and Injection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4513"/>
            <a:ext cx="41148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10"/>
            <a:ext cx="91440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350" y="4343400"/>
            <a:ext cx="49264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4.10.2010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machine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8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43598</TotalTime>
  <Words>1973</Words>
  <Application>Microsoft Macintosh PowerPoint</Application>
  <PresentationFormat>On-screen Show (4:3)</PresentationFormat>
  <Paragraphs>514</Paragraphs>
  <Slides>52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Pixel</vt:lpstr>
      <vt:lpstr>Microsoft Equation</vt:lpstr>
      <vt:lpstr>LHC machine commissioning and the near future </vt:lpstr>
      <vt:lpstr>It’s been a long year…</vt:lpstr>
      <vt:lpstr>From diddly-squat…</vt:lpstr>
      <vt:lpstr>Associated parameters</vt:lpstr>
      <vt:lpstr>Stored energy</vt:lpstr>
      <vt:lpstr>Commissioning – Where do we stand?</vt:lpstr>
      <vt:lpstr>Operational Cycle</vt:lpstr>
      <vt:lpstr>Injection</vt:lpstr>
      <vt:lpstr>Beam transfer and Injection</vt:lpstr>
      <vt:lpstr>Transverse dampers</vt:lpstr>
      <vt:lpstr>Ramp</vt:lpstr>
      <vt:lpstr>Ramp – Tune feedback</vt:lpstr>
      <vt:lpstr>Feedbacks in action: ramp</vt:lpstr>
      <vt:lpstr>Orbit feedback performance: ramp</vt:lpstr>
      <vt:lpstr>Beam current during fill 25/08/2010</vt:lpstr>
      <vt:lpstr>Squeeze: a delicate process</vt:lpstr>
      <vt:lpstr>Beam intensities up the ramp…</vt:lpstr>
      <vt:lpstr>Measured betas at interaction points</vt:lpstr>
      <vt:lpstr>Optics &amp; magnetic machine</vt:lpstr>
      <vt:lpstr>Crossing angles</vt:lpstr>
      <vt:lpstr>Crossing angle – IP2</vt:lpstr>
      <vt:lpstr>MACHINE PROTECTION</vt:lpstr>
      <vt:lpstr>Quench Limit of LHC Super-Conducting Magnets</vt:lpstr>
      <vt:lpstr>Beam Interlock System &amp; Beam dump</vt:lpstr>
      <vt:lpstr>Abort Gap</vt:lpstr>
      <vt:lpstr>Asynchronous Beam Dump </vt:lpstr>
      <vt:lpstr>Beam dump protection systems efficiency</vt:lpstr>
      <vt:lpstr>Collimation system</vt:lpstr>
      <vt:lpstr>Ramp - collimators</vt:lpstr>
      <vt:lpstr>Collimation set-up </vt:lpstr>
      <vt:lpstr>Measured Cleaning at 3.5 TeV</vt:lpstr>
      <vt:lpstr>Zoom around betatron cleaning</vt:lpstr>
      <vt:lpstr>Why we spend so long messing around…</vt:lpstr>
      <vt:lpstr>Measured 450 GeV Aperture</vt:lpstr>
      <vt:lpstr>LUMINOSITY PRODUCTION</vt:lpstr>
      <vt:lpstr>Luminosity</vt:lpstr>
      <vt:lpstr>Collisions – emittance blow up</vt:lpstr>
      <vt:lpstr>Coupled with remarkable machine availability</vt:lpstr>
      <vt:lpstr>Two weeks in August</vt:lpstr>
      <vt:lpstr>Luminosity scans</vt:lpstr>
      <vt:lpstr>PROBLEMS, PROBLEMS</vt:lpstr>
      <vt:lpstr>The hump - source still unknown</vt:lpstr>
      <vt:lpstr>Tune signal swamped in the ramp</vt:lpstr>
      <vt:lpstr>Vacuum – from yesterday</vt:lpstr>
      <vt:lpstr>SEUs</vt:lpstr>
      <vt:lpstr>UFOs – sudden local losses</vt:lpstr>
      <vt:lpstr>2010 incoming</vt:lpstr>
      <vt:lpstr>Schedule – rest of 2010</vt:lpstr>
      <vt:lpstr>Early Heavy Ion Run</vt:lpstr>
      <vt:lpstr>2011 – 3.5 TeV</vt:lpstr>
      <vt:lpstr>Conclusions 1/2</vt:lpstr>
      <vt:lpstr>Conclusions 2/2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1714</cp:revision>
  <dcterms:created xsi:type="dcterms:W3CDTF">2010-09-07T18:55:36Z</dcterms:created>
  <dcterms:modified xsi:type="dcterms:W3CDTF">2010-10-03T21:28:15Z</dcterms:modified>
</cp:coreProperties>
</file>