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9" r:id="rId1"/>
  </p:sldMasterIdLst>
  <p:notesMasterIdLst>
    <p:notesMasterId r:id="rId40"/>
  </p:notesMasterIdLst>
  <p:handoutMasterIdLst>
    <p:handoutMasterId r:id="rId41"/>
  </p:handoutMasterIdLst>
  <p:sldIdLst>
    <p:sldId id="1026" r:id="rId2"/>
    <p:sldId id="1038" r:id="rId3"/>
    <p:sldId id="988" r:id="rId4"/>
    <p:sldId id="1110" r:id="rId5"/>
    <p:sldId id="1109" r:id="rId6"/>
    <p:sldId id="1111" r:id="rId7"/>
    <p:sldId id="1112" r:id="rId8"/>
    <p:sldId id="1113" r:id="rId9"/>
    <p:sldId id="1083" r:id="rId10"/>
    <p:sldId id="1017" r:id="rId11"/>
    <p:sldId id="1084" r:id="rId12"/>
    <p:sldId id="1070" r:id="rId13"/>
    <p:sldId id="1106" r:id="rId14"/>
    <p:sldId id="1029" r:id="rId15"/>
    <p:sldId id="1028" r:id="rId16"/>
    <p:sldId id="1108" r:id="rId17"/>
    <p:sldId id="1107" r:id="rId18"/>
    <p:sldId id="1023" r:id="rId19"/>
    <p:sldId id="1031" r:id="rId20"/>
    <p:sldId id="1054" r:id="rId21"/>
    <p:sldId id="1057" r:id="rId22"/>
    <p:sldId id="1116" r:id="rId23"/>
    <p:sldId id="1062" r:id="rId24"/>
    <p:sldId id="1098" r:id="rId25"/>
    <p:sldId id="1101" r:id="rId26"/>
    <p:sldId id="1119" r:id="rId27"/>
    <p:sldId id="1100" r:id="rId28"/>
    <p:sldId id="1115" r:id="rId29"/>
    <p:sldId id="1071" r:id="rId30"/>
    <p:sldId id="1072" r:id="rId31"/>
    <p:sldId id="1073" r:id="rId32"/>
    <p:sldId id="1102" r:id="rId33"/>
    <p:sldId id="1103" r:id="rId34"/>
    <p:sldId id="1077" r:id="rId35"/>
    <p:sldId id="1079" r:id="rId36"/>
    <p:sldId id="1080" r:id="rId37"/>
    <p:sldId id="1117" r:id="rId38"/>
    <p:sldId id="1118" r:id="rId39"/>
  </p:sldIdLst>
  <p:sldSz cx="9144000" cy="6858000" type="screen4x3"/>
  <p:notesSz cx="6718300" cy="98552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2000" kern="1200">
        <a:solidFill>
          <a:schemeClr val="bg2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2000" kern="1200">
        <a:solidFill>
          <a:schemeClr val="bg2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2000" kern="1200">
        <a:solidFill>
          <a:schemeClr val="bg2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2000" kern="1200">
        <a:solidFill>
          <a:schemeClr val="bg2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2000" kern="1200">
        <a:solidFill>
          <a:schemeClr val="bg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bg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bg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bg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bg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8000"/>
    <a:srgbClr val="99FFCC"/>
    <a:srgbClr val="9FCAFF"/>
    <a:srgbClr val="DDDDDD"/>
    <a:srgbClr val="3399FF"/>
    <a:srgbClr val="FFCCCC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97" autoAdjust="0"/>
    <p:restoredTop sz="95238" autoAdjust="0"/>
  </p:normalViewPr>
  <p:slideViewPr>
    <p:cSldViewPr>
      <p:cViewPr>
        <p:scale>
          <a:sx n="110" d="100"/>
          <a:sy n="110" d="100"/>
        </p:scale>
        <p:origin x="-1072" y="-80"/>
      </p:cViewPr>
      <p:guideLst>
        <p:guide orient="horz" pos="2160"/>
        <p:guide pos="51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-3272" y="-120"/>
      </p:cViewPr>
      <p:guideLst>
        <p:guide orient="horz" pos="3104"/>
        <p:guide pos="2116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475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5238" y="0"/>
            <a:ext cx="2911475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0DC6C-BFF8-144A-B30B-BD4EDED5E972}" type="datetimeFigureOut">
              <a:rPr lang="en-US" smtClean="0"/>
              <a:pPr/>
              <a:t>12/14/10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1475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5238" y="9361488"/>
            <a:ext cx="2911475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C2787-C011-484C-9C9F-47366145B8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476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1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61488"/>
            <a:ext cx="2911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CFAA86E-7117-48E8-AB4F-2D91C9F729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600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890588"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150B092-DB5F-CA4E-8D2B-171C85E4DF7C}" type="slidenum">
              <a:rPr lang="en-US" sz="1000">
                <a:solidFill>
                  <a:schemeClr val="tx1"/>
                </a:solidFill>
              </a:rPr>
              <a:pPr/>
              <a:t>4</a:t>
            </a:fld>
            <a:endParaRPr lang="en-US" sz="10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A00825-E8F2-4E65-B082-91E5559B0E0C}" type="slidenum">
              <a:rPr lang="en-US"/>
              <a:pPr/>
              <a:t>19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95350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830" y="4681220"/>
            <a:ext cx="5374640" cy="44348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spcBef>
                  <a:spcPct val="0"/>
                </a:spcBef>
                <a:defRPr/>
              </a:pPr>
              <a:endParaRPr lang="en-US" sz="2400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spcBef>
                  <a:spcPct val="0"/>
                </a:spcBef>
                <a:defRPr/>
              </a:pPr>
              <a:endParaRPr lang="en-US" sz="2400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spcBef>
                    <a:spcPct val="0"/>
                  </a:spcBef>
                  <a:defRPr/>
                </a:pPr>
                <a:endParaRPr lang="en-US" sz="2400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spcBef>
                    <a:spcPct val="0"/>
                  </a:spcBef>
                  <a:defRPr/>
                </a:pPr>
                <a:endParaRPr lang="en-US" sz="2400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spcBef>
                    <a:spcPct val="0"/>
                  </a:spcBef>
                  <a:defRPr/>
                </a:pPr>
                <a:endParaRPr lang="en-US" sz="2400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spcBef>
                    <a:spcPct val="0"/>
                  </a:spcBef>
                  <a:defRPr/>
                </a:pPr>
                <a:endParaRPr lang="en-US" sz="2400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spcBef>
                    <a:spcPct val="0"/>
                  </a:spcBef>
                  <a:defRPr/>
                </a:pPr>
                <a:endParaRPr lang="en-US" sz="2400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spcBef>
                    <a:spcPct val="0"/>
                  </a:spcBef>
                  <a:defRPr/>
                </a:pPr>
                <a:endParaRPr lang="en-US" sz="2400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spcBef>
                    <a:spcPct val="0"/>
                  </a:spcBef>
                  <a:defRPr/>
                </a:pPr>
                <a:endParaRPr lang="en-US" sz="2400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spcBef>
                    <a:spcPct val="0"/>
                  </a:spcBef>
                  <a:defRPr/>
                </a:pPr>
                <a:endParaRPr lang="en-US" sz="2400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spcBef>
                    <a:spcPct val="0"/>
                  </a:spcBef>
                  <a:defRPr/>
                </a:pPr>
                <a:endParaRPr lang="en-US" sz="2400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spcBef>
                    <a:spcPct val="0"/>
                  </a:spcBef>
                  <a:defRPr/>
                </a:pPr>
                <a:endParaRPr lang="en-US" sz="2400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2561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62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26E3E824-1D33-4083-932F-B12D7D09EB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07FC7-9701-4F56-BA21-47F785F44A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5400"/>
            <a:ext cx="2112963" cy="6283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400"/>
            <a:ext cx="6191250" cy="6283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6FE21-7D5A-4944-9B4F-14EE2A8435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25400"/>
            <a:ext cx="8229600" cy="523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96975"/>
            <a:ext cx="8229600" cy="511175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43100-3704-4E7F-9742-368FE9AA16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25400"/>
            <a:ext cx="8229600" cy="523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96975"/>
            <a:ext cx="4038600" cy="511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038600" cy="511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F8F70-BBF6-4832-98A0-56CA85B1B7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25400"/>
            <a:ext cx="8229600" cy="523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96975"/>
            <a:ext cx="4038600" cy="511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96975"/>
            <a:ext cx="4038600" cy="2479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29050"/>
            <a:ext cx="4038600" cy="2479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A8A3B-17E3-4A11-B239-2716609288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half" idx="10"/>
          </p:nvPr>
        </p:nvSpPr>
        <p:spPr>
          <a:xfrm>
            <a:off x="1524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000108"/>
            <a:ext cx="8229600" cy="5111750"/>
          </a:xfrm>
        </p:spPr>
        <p:txBody>
          <a:bodyPr/>
          <a:lstStyle>
            <a:lvl3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C38A6-77F0-4FCF-B06D-A581D0D4EF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386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0386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31215-DB5D-475E-B8AB-8117DA16C7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503C1-DF11-4A20-A24B-2DE152F8D0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A8FA0-5CB1-47CC-8E14-97CA62F16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AADED-51EB-4F42-B5F1-2ACE1DF1E1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4457D-55E5-4A3A-B391-7D7C2479BC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2502F-1A98-441D-8A55-88868DC7B2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32575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632575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/>
            </a:lvl1pPr>
          </a:lstStyle>
          <a:p>
            <a:pPr>
              <a:defRPr/>
            </a:pPr>
            <a:fld id="{69CF8F24-2345-4359-A23A-40838D5E6D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22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5400"/>
            <a:ext cx="822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2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9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616700"/>
            <a:ext cx="21336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dirty="0"/>
            </a:lvl1pPr>
          </a:lstStyle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24593" name="Line 17"/>
          <p:cNvSpPr>
            <a:spLocks noChangeShapeType="1"/>
          </p:cNvSpPr>
          <p:nvPr userDrawn="1"/>
        </p:nvSpPr>
        <p:spPr bwMode="auto">
          <a:xfrm>
            <a:off x="684213" y="620713"/>
            <a:ext cx="8280400" cy="0"/>
          </a:xfrm>
          <a:prstGeom prst="line">
            <a:avLst/>
          </a:prstGeom>
          <a:noFill/>
          <a:ln w="25400" cap="sq">
            <a:solidFill>
              <a:schemeClr val="bg2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9224" name="Picture 18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654050" cy="623888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 type="none" w="lg" len="lg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4" r:id="rId15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rgbClr val="0000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>
          <a:solidFill>
            <a:schemeClr val="accent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(n)QPS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7" name="Title 8"/>
          <p:cNvSpPr txBox="1">
            <a:spLocks/>
          </p:cNvSpPr>
          <p:nvPr/>
        </p:nvSpPr>
        <p:spPr bwMode="auto">
          <a:xfrm>
            <a:off x="395420" y="1268700"/>
            <a:ext cx="5919240" cy="67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chemeClr val="bg1"/>
                </a:solidFill>
              </a:rPr>
              <a:t>LHC Status and Plans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ubtitle 9"/>
          <p:cNvSpPr txBox="1">
            <a:spLocks/>
          </p:cNvSpPr>
          <p:nvPr/>
        </p:nvSpPr>
        <p:spPr>
          <a:xfrm>
            <a:off x="395420" y="1988800"/>
            <a:ext cx="3581400" cy="975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000">
                <a:solidFill>
                  <a:srgbClr val="0000F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>
                <a:solidFill>
                  <a:schemeClr val="accent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Mike Lamont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for the LHC team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9A8FA0-5CB1-47CC-8E14-97CA62F167C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627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2010 - records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834898"/>
              </p:ext>
            </p:extLst>
          </p:nvPr>
        </p:nvGraphicFramePr>
        <p:xfrm>
          <a:off x="395420" y="1412720"/>
          <a:ext cx="8569190" cy="3962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321841"/>
                <a:gridCol w="324734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Peak stable luminosity delivered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2.07 x 10</a:t>
                      </a:r>
                      <a:r>
                        <a:rPr lang="en-US" sz="2000" baseline="30000" dirty="0" smtClean="0"/>
                        <a:t>32 </a:t>
                      </a:r>
                      <a:r>
                        <a:rPr lang="en-US" sz="2000" baseline="0" dirty="0" smtClean="0"/>
                        <a:t>cm</a:t>
                      </a:r>
                      <a:r>
                        <a:rPr lang="en-US" sz="2000" baseline="30000" dirty="0" smtClean="0"/>
                        <a:t>-2</a:t>
                      </a:r>
                      <a:r>
                        <a:rPr lang="en-US" sz="2000" baseline="0" dirty="0" smtClean="0"/>
                        <a:t>s</a:t>
                      </a:r>
                      <a:r>
                        <a:rPr lang="en-US" sz="2000" baseline="30000" dirty="0" smtClean="0"/>
                        <a:t>-1</a:t>
                      </a:r>
                      <a:endParaRPr lang="en-US" sz="20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Maximum luminosity delivered</a:t>
                      </a:r>
                      <a:r>
                        <a:rPr lang="en-US" sz="2000" baseline="0" dirty="0" smtClean="0"/>
                        <a:t> in one fill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6.3 pb</a:t>
                      </a:r>
                      <a:r>
                        <a:rPr lang="en-US" sz="2000" baseline="30000" dirty="0" smtClean="0"/>
                        <a:t>-1</a:t>
                      </a:r>
                      <a:endParaRPr lang="en-US" sz="20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Maximum luminosity delivered</a:t>
                      </a:r>
                      <a:r>
                        <a:rPr lang="en-US" sz="2000" baseline="0" dirty="0" smtClean="0"/>
                        <a:t> in one day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5.98 pb</a:t>
                      </a:r>
                      <a:r>
                        <a:rPr lang="en-US" sz="2000" baseline="30000" dirty="0" smtClean="0"/>
                        <a:t>-1</a:t>
                      </a:r>
                      <a:endParaRPr lang="en-US" sz="20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Maximum luminosity</a:t>
                      </a:r>
                      <a:r>
                        <a:rPr lang="en-US" sz="2000" baseline="0" dirty="0" smtClean="0"/>
                        <a:t> delivered in 7 days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24.6</a:t>
                      </a:r>
                      <a:r>
                        <a:rPr lang="en-US" sz="2000" baseline="0" dirty="0" smtClean="0"/>
                        <a:t> pb</a:t>
                      </a:r>
                      <a:r>
                        <a:rPr lang="en-US" sz="2000" baseline="30000" dirty="0" smtClean="0"/>
                        <a:t>-1</a:t>
                      </a:r>
                      <a:endParaRPr lang="en-US" sz="20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Maximum</a:t>
                      </a:r>
                      <a:r>
                        <a:rPr lang="en-US" sz="2000" baseline="0" dirty="0" smtClean="0"/>
                        <a:t> colliding bunches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348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Maximum average events</a:t>
                      </a:r>
                      <a:r>
                        <a:rPr lang="en-US" sz="2000" baseline="0" dirty="0" smtClean="0"/>
                        <a:t> per bunch crossing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3.78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Longest time in Stable</a:t>
                      </a:r>
                      <a:r>
                        <a:rPr lang="en-US" sz="2000" baseline="0" dirty="0" smtClean="0"/>
                        <a:t> Beams for one fill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30.3 hours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Longest time in Stable</a:t>
                      </a:r>
                      <a:r>
                        <a:rPr lang="en-US" sz="2000" baseline="0" dirty="0" smtClean="0"/>
                        <a:t> Beams for one day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22.8 hours (94.9%)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Longest time in Stable</a:t>
                      </a:r>
                      <a:r>
                        <a:rPr lang="en-US" sz="2000" baseline="0" dirty="0" smtClean="0"/>
                        <a:t> Beams for 7 days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69.9</a:t>
                      </a:r>
                      <a:r>
                        <a:rPr lang="en-US" sz="2000" baseline="0" dirty="0" smtClean="0"/>
                        <a:t> hours (41.6%)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Fastest turnaround to Stable</a:t>
                      </a:r>
                      <a:r>
                        <a:rPr lang="en-US" sz="2000" baseline="0" dirty="0" smtClean="0"/>
                        <a:t> Beams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3.66 hours (protons)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00240" y="6165380"/>
            <a:ext cx="216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Atlas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9A8FA0-5CB1-47CC-8E14-97CA62F167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054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861645" y="4292392"/>
            <a:ext cx="6145403" cy="1089989"/>
          </a:xfrm>
          <a:prstGeom prst="rect">
            <a:avLst/>
          </a:prstGeom>
          <a:solidFill>
            <a:schemeClr val="accent1">
              <a:alpha val="53000"/>
            </a:schemeClr>
          </a:solidFill>
          <a:ln w="127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80808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LHC Stored Energy</a:t>
            </a:r>
            <a:endParaRPr lang="en-US" dirty="0"/>
          </a:p>
        </p:txBody>
      </p:sp>
      <p:sp>
        <p:nvSpPr>
          <p:cNvPr id="4" name="Curved Up Arrow 3"/>
          <p:cNvSpPr/>
          <p:nvPr/>
        </p:nvSpPr>
        <p:spPr bwMode="auto">
          <a:xfrm rot="16200000">
            <a:off x="7661232" y="3619261"/>
            <a:ext cx="1112284" cy="381000"/>
          </a:xfrm>
          <a:prstGeom prst="curvedUpArrow">
            <a:avLst/>
          </a:prstGeom>
          <a:solidFill>
            <a:schemeClr val="accent1"/>
          </a:solidFill>
          <a:ln w="12700" cap="sq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80808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5773" y="2082033"/>
            <a:ext cx="1042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80 kg TNT</a:t>
            </a:r>
          </a:p>
        </p:txBody>
      </p:sp>
      <p:pic>
        <p:nvPicPr>
          <p:cNvPr id="7" name="Picture 6" descr="estored_oct08-af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284" y="1057352"/>
            <a:ext cx="8276308" cy="538941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rot="10800000">
            <a:off x="7039430" y="1995715"/>
            <a:ext cx="1112761" cy="205619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6374190" y="3338286"/>
            <a:ext cx="1644953" cy="158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200" i="1" smtClean="0">
                <a:solidFill>
                  <a:srgbClr val="000000"/>
                </a:solidFill>
              </a:rPr>
              <a:t>LHC status and plans</a:t>
            </a:r>
            <a:endParaRPr lang="en-US" sz="1200" i="1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7680" y="6457890"/>
            <a:ext cx="518556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Stored energy reached at 3.5 TeV</a:t>
            </a:r>
            <a:r>
              <a:rPr lang="en-US" dirty="0" smtClean="0">
                <a:solidFill>
                  <a:srgbClr val="000000"/>
                </a:solidFill>
              </a:rPr>
              <a:t>: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28.0 MJ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4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the identical magnetic machine as used for protons until the very last moment in the cycle:</a:t>
            </a:r>
          </a:p>
          <a:p>
            <a:pPr lvl="1"/>
            <a:r>
              <a:rPr lang="en-US" dirty="0" smtClean="0"/>
              <a:t>Same ramp, squeeze to 3.5 m.</a:t>
            </a:r>
          </a:p>
          <a:p>
            <a:pPr lvl="1"/>
            <a:r>
              <a:rPr lang="en-US" dirty="0" smtClean="0"/>
              <a:t>Kept separation and crossing angles the same </a:t>
            </a:r>
          </a:p>
          <a:p>
            <a:r>
              <a:rPr lang="en-US" dirty="0" smtClean="0"/>
              <a:t>Happily the BPMs gave similar </a:t>
            </a:r>
            <a:r>
              <a:rPr lang="en-US" dirty="0"/>
              <a:t>readings for low intensity </a:t>
            </a:r>
            <a:r>
              <a:rPr lang="en-US" dirty="0" smtClean="0"/>
              <a:t>ions as those of high intensity protons</a:t>
            </a:r>
          </a:p>
          <a:p>
            <a:pPr lvl="1"/>
            <a:r>
              <a:rPr lang="en-US" dirty="0" smtClean="0"/>
              <a:t>Same reference orbit more-or-less</a:t>
            </a:r>
          </a:p>
          <a:p>
            <a:pPr lvl="1"/>
            <a:r>
              <a:rPr lang="en-US" dirty="0" smtClean="0"/>
              <a:t>Same collimator settings through ramp and squeeze</a:t>
            </a:r>
            <a:endParaRPr lang="en-US" dirty="0"/>
          </a:p>
          <a:p>
            <a:r>
              <a:rPr lang="en-US" dirty="0" smtClean="0"/>
              <a:t>Brought crossing angles to desired positions when going into collision</a:t>
            </a:r>
          </a:p>
          <a:p>
            <a:pPr lvl="1"/>
            <a:r>
              <a:rPr lang="en-US" dirty="0" smtClean="0"/>
              <a:t>Set-up tertiary collimators in collision, validated with loss maps</a:t>
            </a:r>
          </a:p>
          <a:p>
            <a:pPr lvl="1"/>
            <a:r>
              <a:rPr lang="en-US" dirty="0" smtClean="0"/>
              <a:t>Collided and declared stable beams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Ions - </a:t>
            </a:r>
            <a:r>
              <a:rPr lang="en-US" sz="2800" dirty="0"/>
              <a:t>c</a:t>
            </a:r>
            <a:r>
              <a:rPr lang="en-US" sz="2800" dirty="0" smtClean="0"/>
              <a:t>unning wheeze – remembered Lorentz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39440" y="5949350"/>
            <a:ext cx="8209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Four days from first injection to first stable beams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827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20" y="701780"/>
            <a:ext cx="6156220" cy="61562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79890" y="3933070"/>
            <a:ext cx="1152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Protons</a:t>
            </a:r>
            <a:br>
              <a:rPr lang="en-US" dirty="0" smtClean="0"/>
            </a:br>
            <a:r>
              <a:rPr lang="en-US" dirty="0" smtClean="0"/>
              <a:t>again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 bwMode="auto">
          <a:xfrm>
            <a:off x="4283960" y="4653170"/>
            <a:ext cx="216030" cy="432060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9A8FA0-5CB1-47CC-8E14-97CA62F167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848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11750"/>
          </a:xfrm>
        </p:spPr>
        <p:txBody>
          <a:bodyPr/>
          <a:lstStyle/>
          <a:p>
            <a:r>
              <a:rPr lang="en-US" sz="2800" dirty="0" smtClean="0"/>
              <a:t>Clear priority to lay the foundations for 2011 and the delivery of 1 fb</a:t>
            </a:r>
            <a:r>
              <a:rPr lang="en-US" sz="2800" baseline="30000" dirty="0" smtClean="0"/>
              <a:t>-1</a:t>
            </a:r>
            <a:r>
              <a:rPr lang="en-US" sz="2800" dirty="0" smtClean="0"/>
              <a:t>. Peak luminosity target 1x10</a:t>
            </a:r>
            <a:r>
              <a:rPr lang="en-US" sz="2800" baseline="30000" dirty="0" smtClean="0"/>
              <a:t>32 </a:t>
            </a:r>
            <a:r>
              <a:rPr lang="en-US" sz="2800" dirty="0" smtClean="0"/>
              <a:t>cm</a:t>
            </a:r>
            <a:r>
              <a:rPr lang="en-US" sz="2800" baseline="30000" dirty="0" smtClean="0"/>
              <a:t>-2</a:t>
            </a:r>
            <a:r>
              <a:rPr lang="en-US" sz="2800" dirty="0" smtClean="0"/>
              <a:t>s</a:t>
            </a:r>
            <a:r>
              <a:rPr lang="en-US" sz="2800" baseline="30000" dirty="0" smtClean="0"/>
              <a:t>-1</a:t>
            </a:r>
          </a:p>
          <a:p>
            <a:r>
              <a:rPr lang="en-US" sz="2800" dirty="0" smtClean="0"/>
              <a:t>Gain solid operational experience of injecting, ramping, squeezing and establishing stable beams</a:t>
            </a:r>
          </a:p>
          <a:p>
            <a:r>
              <a:rPr lang="en-US" sz="2800" dirty="0"/>
              <a:t>S</a:t>
            </a:r>
            <a:r>
              <a:rPr lang="en-US" sz="2800" dirty="0" smtClean="0"/>
              <a:t>teady running at or around 1 MJ for an extended period </a:t>
            </a:r>
          </a:p>
          <a:p>
            <a:r>
              <a:rPr lang="en-US" sz="2800" dirty="0" smtClean="0"/>
              <a:t>Perform </a:t>
            </a:r>
            <a:r>
              <a:rPr lang="en-US" sz="2800" dirty="0"/>
              <a:t>a </a:t>
            </a:r>
            <a:r>
              <a:rPr lang="en-US" sz="2800" dirty="0">
                <a:solidFill>
                  <a:srgbClr val="FF0000"/>
                </a:solidFill>
              </a:rPr>
              <a:t>safe, phased increase in intensity </a:t>
            </a:r>
            <a:r>
              <a:rPr lang="en-US" sz="2800" dirty="0"/>
              <a:t>with validation and a running period at each </a:t>
            </a:r>
            <a:r>
              <a:rPr lang="en-US" sz="2800" dirty="0" smtClean="0"/>
              <a:t>step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 – main aims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740440" y="1484730"/>
            <a:ext cx="662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sz="44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40440" y="3933070"/>
            <a:ext cx="662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sz="4400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12450" y="5301260"/>
            <a:ext cx="662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sz="4400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2450" y="2996940"/>
            <a:ext cx="8500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en-US" sz="4400" dirty="0" smtClean="0">
                <a:solidFill>
                  <a:srgbClr val="008000"/>
                </a:solidFill>
                <a:latin typeface="+mj-lt"/>
                <a:ea typeface="Zapf Dingbats"/>
                <a:cs typeface="Zapf Dingbats"/>
              </a:rPr>
              <a:t>-</a:t>
            </a:r>
            <a:endParaRPr lang="en-US" sz="4400" dirty="0">
              <a:solidFill>
                <a:srgbClr val="008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36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Aperture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680"/>
            <a:ext cx="9144000" cy="502003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9A8FA0-5CB1-47CC-8E14-97CA62F167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902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Optics &amp; magnetic machine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420" y="620610"/>
            <a:ext cx="8229600" cy="504070"/>
          </a:xfrm>
        </p:spPr>
        <p:txBody>
          <a:bodyPr/>
          <a:lstStyle/>
          <a:p>
            <a:r>
              <a:rPr lang="en-US" dirty="0" smtClean="0"/>
              <a:t>Optics stunningly stable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20" y="1196690"/>
            <a:ext cx="4896680" cy="3429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395420" y="4797190"/>
            <a:ext cx="8229600" cy="172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000">
                <a:solidFill>
                  <a:srgbClr val="0000F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Machine magnetically and optically well understood</a:t>
            </a:r>
          </a:p>
          <a:p>
            <a:pPr lvl="1"/>
            <a:r>
              <a:rPr lang="en-US" dirty="0" smtClean="0"/>
              <a:t>Excellent agreement with model and machine</a:t>
            </a:r>
          </a:p>
          <a:p>
            <a:r>
              <a:rPr lang="en-US" dirty="0" smtClean="0"/>
              <a:t>Magnetically reproducible</a:t>
            </a:r>
          </a:p>
          <a:p>
            <a:pPr lvl="1"/>
            <a:r>
              <a:rPr lang="en-US" dirty="0" smtClean="0"/>
              <a:t>Important because set-up remains valid from fill to fill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661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Measured Cleaning at 3.5 TeV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 b="1456"/>
          <a:stretch>
            <a:fillRect/>
          </a:stretch>
        </p:blipFill>
        <p:spPr>
          <a:xfrm>
            <a:off x="0" y="1371600"/>
            <a:ext cx="9074150" cy="48768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691600" y="2564880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24410" y="2780910"/>
            <a:ext cx="583789" cy="3075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IR8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82000" y="2539615"/>
            <a:ext cx="583789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IR1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35620" y="2996940"/>
            <a:ext cx="583789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IR2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44010" y="3501010"/>
            <a:ext cx="583789" cy="3088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IR5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2715594" y="2621036"/>
            <a:ext cx="1006037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Momentum Cleaning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5105894" y="2391036"/>
            <a:ext cx="1801572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Dump Protection Col.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1691600" y="112468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(beam1, vertical beam loss, intermediate settings)</a:t>
            </a:r>
            <a:endParaRPr lang="en-US" i="1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691600" y="764630"/>
            <a:ext cx="6120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Making sure the hierarchy is respected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881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440" y="908650"/>
            <a:ext cx="8229600" cy="5111750"/>
          </a:xfrm>
        </p:spPr>
        <p:txBody>
          <a:bodyPr/>
          <a:lstStyle/>
          <a:p>
            <a:r>
              <a:rPr lang="en-US" sz="2800" dirty="0" smtClean="0"/>
              <a:t>Excellent </a:t>
            </a:r>
            <a:r>
              <a:rPr lang="en-US" sz="2800" dirty="0"/>
              <a:t>single beam </a:t>
            </a:r>
            <a:r>
              <a:rPr lang="en-US" sz="2800" dirty="0" smtClean="0"/>
              <a:t>lifetime</a:t>
            </a:r>
          </a:p>
          <a:p>
            <a:r>
              <a:rPr lang="en-US" sz="2800" dirty="0" smtClean="0"/>
              <a:t>Ramp &amp; squeeze essentially without loss</a:t>
            </a:r>
          </a:p>
          <a:p>
            <a:r>
              <a:rPr lang="en-US" sz="2800" dirty="0"/>
              <a:t>Optics close to </a:t>
            </a:r>
            <a:r>
              <a:rPr lang="en-US" sz="2800" dirty="0" smtClean="0"/>
              <a:t>model (and correctable)</a:t>
            </a:r>
          </a:p>
          <a:p>
            <a:r>
              <a:rPr lang="en-US" sz="2800" dirty="0" smtClean="0"/>
              <a:t>Excellent reproducibility</a:t>
            </a:r>
          </a:p>
          <a:p>
            <a:r>
              <a:rPr lang="en-US" sz="2800" dirty="0" smtClean="0"/>
              <a:t>Aperture as expected</a:t>
            </a:r>
          </a:p>
          <a:p>
            <a:r>
              <a:rPr lang="en-US" sz="2800" dirty="0" smtClean="0"/>
              <a:t>Better than nominal from injectors</a:t>
            </a:r>
          </a:p>
          <a:p>
            <a:pPr lvl="1"/>
            <a:r>
              <a:rPr lang="en-US" sz="2800" dirty="0" smtClean="0"/>
              <a:t>Emittances, bunch intensity</a:t>
            </a:r>
          </a:p>
          <a:p>
            <a:r>
              <a:rPr lang="en-US" sz="2800" dirty="0" smtClean="0"/>
              <a:t>Beam-beam: can collide nominal bunch currents</a:t>
            </a:r>
          </a:p>
          <a:p>
            <a:pPr lvl="1"/>
            <a:r>
              <a:rPr lang="en-US" sz="2800" dirty="0" smtClean="0"/>
              <a:t>With smaller that nominal emittances</a:t>
            </a:r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 note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63610" y="5949350"/>
            <a:ext cx="6624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And surprisingly good availability… 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847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8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263" y="1076325"/>
            <a:ext cx="879633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6541"/>
            <a:ext cx="7772400" cy="448610"/>
          </a:xfrm>
        </p:spPr>
        <p:txBody>
          <a:bodyPr/>
          <a:lstStyle/>
          <a:p>
            <a:r>
              <a:rPr lang="en-US" dirty="0" smtClean="0">
                <a:latin typeface="Arial Narrow" charset="0"/>
              </a:rPr>
              <a:t>Cryogenics -Global </a:t>
            </a:r>
            <a:r>
              <a:rPr lang="en-US" dirty="0">
                <a:latin typeface="Arial Narrow" charset="0"/>
              </a:rPr>
              <a:t>performance monitoring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3657600" y="1219200"/>
            <a:ext cx="762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3733800" y="1219200"/>
            <a:ext cx="1447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3429000" y="4648200"/>
            <a:ext cx="4191000" cy="722313"/>
          </a:xfrm>
          <a:prstGeom prst="rect">
            <a:avLst/>
          </a:prstGeom>
          <a:solidFill>
            <a:srgbClr val="FFFF99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  <a:latin typeface="Arial Narrow" charset="0"/>
              </a:rPr>
              <a:t>90% +/-8% availability all included (since 1st April)</a:t>
            </a:r>
          </a:p>
          <a:p>
            <a:pPr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  <a:latin typeface="Arial Narrow" charset="0"/>
              </a:rPr>
              <a:t>98.5% +/-1% outside TechStop (since 1st July)</a:t>
            </a: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1905000" y="2057400"/>
            <a:ext cx="5791200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 type="triangle" w="sm" len="med"/>
            <a:tailEnd type="triangle" w="sm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219200" y="914400"/>
            <a:ext cx="2819400" cy="36671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tx2"/>
                </a:solidFill>
                <a:latin typeface="Arial Narrow" charset="0"/>
              </a:rPr>
              <a:t>Upgraded turbine test at P6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191000" y="762000"/>
            <a:ext cx="3581400" cy="64135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tx2"/>
                </a:solidFill>
                <a:latin typeface="Arial Narrow" charset="0"/>
              </a:rPr>
              <a:t>1 Refrigerator for 2 sectors at  P6 &amp; P8  (-8MW w.r.t HWC scenario, ≈ -3MCHF)</a:t>
            </a: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H="1">
            <a:off x="6096000" y="13716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>
            <a:off x="7086600" y="29718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762000" y="6248400"/>
            <a:ext cx="78486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>
                <a:latin typeface="Brush Script MT Italic" charset="0"/>
              </a:rPr>
              <a:t>From design, implementation to operation: it works, the dream comes true !!!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76320" y="5661310"/>
            <a:ext cx="2267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Serge </a:t>
            </a:r>
            <a:r>
              <a:rPr lang="en-US" sz="1600" dirty="0" err="1" smtClean="0"/>
              <a:t>Claudet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9A8FA0-5CB1-47CC-8E14-97CA62F167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68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DAADED-51EB-4F42-B5F1-2ACE1DF1E14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968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PROBLEMS</a:t>
            </a:r>
            <a:r>
              <a:rPr lang="en-US" dirty="0"/>
              <a:t> </a:t>
            </a:r>
            <a:r>
              <a:rPr lang="en-US" dirty="0" smtClean="0"/>
              <a:t>– TWO OF them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1C38A6-77F0-4FCF-B06D-A581D0D4EF2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859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400" y="836640"/>
            <a:ext cx="8641200" cy="331246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Many sudden </a:t>
            </a:r>
            <a:r>
              <a:rPr lang="en-US" dirty="0">
                <a:solidFill>
                  <a:srgbClr val="FF0000"/>
                </a:solidFill>
              </a:rPr>
              <a:t>local losses </a:t>
            </a:r>
            <a:r>
              <a:rPr lang="en-US" dirty="0" smtClean="0"/>
              <a:t>have </a:t>
            </a:r>
            <a:r>
              <a:rPr lang="en-US" dirty="0"/>
              <a:t>been recorded. </a:t>
            </a:r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/>
              <a:t>quench, but preventive dumps</a:t>
            </a:r>
          </a:p>
          <a:p>
            <a:r>
              <a:rPr lang="en-US" dirty="0"/>
              <a:t>Rise time </a:t>
            </a:r>
            <a:r>
              <a:rPr lang="en-US" dirty="0" smtClean="0"/>
              <a:t>around of the order 1 </a:t>
            </a:r>
            <a:r>
              <a:rPr lang="en-US" dirty="0" err="1" smtClean="0"/>
              <a:t>ms</a:t>
            </a:r>
            <a:r>
              <a:rPr lang="en-US" dirty="0" err="1"/>
              <a:t>.</a:t>
            </a:r>
            <a:endParaRPr lang="en-US" dirty="0"/>
          </a:p>
          <a:p>
            <a:r>
              <a:rPr lang="en-US" dirty="0"/>
              <a:t>Potential explanation: dust particles falling into beam creating scatter losses and showers propagating </a:t>
            </a:r>
            <a:r>
              <a:rPr lang="en-US" dirty="0" smtClean="0"/>
              <a:t>downstream</a:t>
            </a:r>
          </a:p>
          <a:p>
            <a:r>
              <a:rPr lang="en-US" dirty="0" smtClean="0"/>
              <a:t>Distributed around the ring – arcs, inner triplets, IRs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UFOs – </a:t>
            </a:r>
            <a:r>
              <a:rPr lang="en-US" dirty="0"/>
              <a:t>u</a:t>
            </a:r>
            <a:r>
              <a:rPr lang="en-US" dirty="0" smtClean="0"/>
              <a:t>nidentified falling objects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pic>
        <p:nvPicPr>
          <p:cNvPr id="7" name="Picture 6" descr="Screen shot 2010-12-12 at 11.57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49" y="3938583"/>
            <a:ext cx="9144000" cy="291941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603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UFO: intensity dependence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36890"/>
            <a:ext cx="48482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6124" y="3078424"/>
            <a:ext cx="38862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90" y="6237390"/>
            <a:ext cx="28479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27480" y="908650"/>
            <a:ext cx="7201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Beam loss monitor thresholds have been raised at the appropriate timescales </a:t>
            </a:r>
          </a:p>
          <a:p>
            <a:pPr algn="l"/>
            <a:r>
              <a:rPr lang="en-US" dirty="0" smtClean="0"/>
              <a:t>Logging data mined for events not above threshold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599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 descr="ecloudsch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8915400" cy="326866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cloud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3460" y="5157240"/>
            <a:ext cx="7993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Schematic of electron cloud build up in LHC arc beam pipe due to photoemission and secondary emission [F. Ruggiero]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9490" y="1196690"/>
            <a:ext cx="1872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eflection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50" y="4437140"/>
            <a:ext cx="3888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Secondary emission yield [SEY]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9A8FA0-5CB1-47CC-8E14-97CA62F167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537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430" y="1628750"/>
            <a:ext cx="8229600" cy="3240450"/>
          </a:xfrm>
        </p:spPr>
        <p:txBody>
          <a:bodyPr/>
          <a:lstStyle/>
          <a:p>
            <a:r>
              <a:rPr lang="en-US" dirty="0" smtClean="0"/>
              <a:t>Vacuum </a:t>
            </a:r>
            <a:r>
              <a:rPr lang="en-US" dirty="0"/>
              <a:t>pressure </a:t>
            </a:r>
            <a:r>
              <a:rPr lang="en-US" dirty="0" smtClean="0"/>
              <a:t>rise  (background in experiments)</a:t>
            </a:r>
            <a:endParaRPr lang="en-US" dirty="0"/>
          </a:p>
          <a:p>
            <a:r>
              <a:rPr lang="en-US" dirty="0"/>
              <a:t>S</a:t>
            </a:r>
            <a:r>
              <a:rPr lang="en-US" dirty="0" smtClean="0"/>
              <a:t>ingle</a:t>
            </a:r>
            <a:r>
              <a:rPr lang="en-US" dirty="0"/>
              <a:t>-bunch </a:t>
            </a:r>
            <a:r>
              <a:rPr lang="en-US" dirty="0" smtClean="0"/>
              <a:t>instability</a:t>
            </a:r>
            <a:endParaRPr lang="en-US" dirty="0"/>
          </a:p>
          <a:p>
            <a:r>
              <a:rPr lang="en-US" dirty="0" smtClean="0"/>
              <a:t>Multi-bunch instability</a:t>
            </a:r>
          </a:p>
          <a:p>
            <a:r>
              <a:rPr lang="en-US" dirty="0"/>
              <a:t>Interplay with impedance &amp; beam-beam</a:t>
            </a:r>
          </a:p>
          <a:p>
            <a:r>
              <a:rPr lang="en-US" dirty="0" smtClean="0"/>
              <a:t>Incoherent </a:t>
            </a:r>
            <a:r>
              <a:rPr lang="en-US" dirty="0"/>
              <a:t>emittance growth</a:t>
            </a:r>
          </a:p>
          <a:p>
            <a:r>
              <a:rPr lang="en-US" dirty="0" smtClean="0"/>
              <a:t>Heat </a:t>
            </a:r>
            <a:r>
              <a:rPr lang="en-US" dirty="0"/>
              <a:t>load in cold arcs (</a:t>
            </a:r>
            <a:r>
              <a:rPr lang="en-US" dirty="0" smtClean="0"/>
              <a:t>quenches in the limit)</a:t>
            </a:r>
            <a:endParaRPr lang="en-US" dirty="0"/>
          </a:p>
          <a:p>
            <a:r>
              <a:rPr lang="en-US" dirty="0" smtClean="0"/>
              <a:t>Perturbation </a:t>
            </a:r>
            <a:r>
              <a:rPr lang="en-US" dirty="0"/>
              <a:t>of beam </a:t>
            </a:r>
            <a:r>
              <a:rPr lang="en-US" dirty="0" smtClean="0"/>
              <a:t>diagnostics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cloud effects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21946" y="908650"/>
            <a:ext cx="77154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dirty="0" smtClean="0"/>
              <a:t>Electron </a:t>
            </a:r>
            <a:r>
              <a:rPr lang="en-US" i="1" dirty="0"/>
              <a:t>cloud effects occur </a:t>
            </a:r>
            <a:r>
              <a:rPr lang="en-US" b="1" i="1" dirty="0">
                <a:solidFill>
                  <a:srgbClr val="FF0000"/>
                </a:solidFill>
              </a:rPr>
              <a:t>both in the </a:t>
            </a:r>
            <a:r>
              <a:rPr lang="en-US" b="1" i="1" dirty="0" smtClean="0">
                <a:solidFill>
                  <a:srgbClr val="FF0000"/>
                </a:solidFill>
              </a:rPr>
              <a:t>warm </a:t>
            </a:r>
            <a:r>
              <a:rPr lang="en-US" b="1" i="1" dirty="0">
                <a:solidFill>
                  <a:srgbClr val="FF0000"/>
                </a:solidFill>
              </a:rPr>
              <a:t>and cold </a:t>
            </a:r>
            <a:r>
              <a:rPr lang="en-US" b="1" i="1" dirty="0" smtClean="0">
                <a:solidFill>
                  <a:srgbClr val="FF0000"/>
                </a:solidFill>
              </a:rPr>
              <a:t>regions.</a:t>
            </a:r>
            <a:endParaRPr lang="en-US" b="1" i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211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420" y="836640"/>
            <a:ext cx="8229600" cy="5616780"/>
          </a:xfrm>
        </p:spPr>
        <p:txBody>
          <a:bodyPr/>
          <a:lstStyle/>
          <a:p>
            <a:r>
              <a:rPr lang="en-US" dirty="0" smtClean="0"/>
              <a:t>Vacuum activity started off in regions with common beam pipe at 450 GeV as we pushed up the number of bunches with 150 ns spacing</a:t>
            </a:r>
          </a:p>
          <a:p>
            <a:pPr lvl="1"/>
            <a:r>
              <a:rPr lang="en-US" dirty="0" smtClean="0"/>
              <a:t>Test solenoids cured problem – electron cloud</a:t>
            </a:r>
          </a:p>
          <a:p>
            <a:r>
              <a:rPr lang="en-US" dirty="0" smtClean="0"/>
              <a:t>Tried 50 ns bunch spacing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Things really kicked off</a:t>
            </a:r>
          </a:p>
          <a:p>
            <a:pPr lvl="1"/>
            <a:r>
              <a:rPr lang="en-US" dirty="0" smtClean="0"/>
              <a:t>High vacuum activity in warm regions (single beam pipe)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Significant heat load in cold regions</a:t>
            </a:r>
          </a:p>
          <a:p>
            <a:pPr lvl="1"/>
            <a:r>
              <a:rPr lang="en-US" dirty="0" smtClean="0"/>
              <a:t>Instabilities and beam size growth observed</a:t>
            </a:r>
          </a:p>
          <a:p>
            <a:pPr lvl="1"/>
            <a:r>
              <a:rPr lang="en-US" dirty="0" smtClean="0"/>
              <a:t>Surface conditioning (</a:t>
            </a:r>
            <a:r>
              <a:rPr lang="en-US" dirty="0" smtClean="0">
                <a:solidFill>
                  <a:srgbClr val="008000"/>
                </a:solidFill>
              </a:rPr>
              <a:t>‘scrubbing</a:t>
            </a:r>
            <a:r>
              <a:rPr lang="en-US" dirty="0" smtClean="0"/>
              <a:t>’) observed</a:t>
            </a:r>
          </a:p>
          <a:p>
            <a:pPr lvl="2"/>
            <a:r>
              <a:rPr lang="en-US" dirty="0" smtClean="0"/>
              <a:t>Gas desorption rates and SEY drop</a:t>
            </a:r>
          </a:p>
          <a:p>
            <a:pPr lvl="2"/>
            <a:r>
              <a:rPr lang="en-US" dirty="0" smtClean="0"/>
              <a:t>Time constant &lt; 1 day</a:t>
            </a:r>
          </a:p>
          <a:p>
            <a:r>
              <a:rPr lang="en-US" dirty="0" smtClean="0"/>
              <a:t>Situation a lot cleaner with 75 ns</a:t>
            </a:r>
          </a:p>
          <a:p>
            <a:pPr lvl="1"/>
            <a:r>
              <a:rPr lang="en-US" dirty="0" smtClean="0"/>
              <a:t>incoherent effects seen – emittance blow-up</a:t>
            </a:r>
          </a:p>
          <a:p>
            <a:pPr lvl="1"/>
            <a:r>
              <a:rPr lang="en-US" dirty="0" smtClean="0"/>
              <a:t>800+ bunches injected into both beams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Experience in 2010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806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stability at 450 </a:t>
            </a:r>
            <a:r>
              <a:rPr lang="en-GB" dirty="0" err="1" smtClean="0"/>
              <a:t>GeV</a:t>
            </a:r>
            <a:r>
              <a:rPr lang="en-GB" dirty="0" smtClean="0"/>
              <a:t>/c (50 ns)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5181600" y="990600"/>
            <a:ext cx="3962400" cy="2971800"/>
          </a:xfrm>
        </p:spPr>
        <p:txBody>
          <a:bodyPr/>
          <a:lstStyle/>
          <a:p>
            <a:r>
              <a:rPr lang="en-GB" sz="2000" dirty="0" smtClean="0"/>
              <a:t>Build-up of the electron cloud over more than one train leading to instabilities and </a:t>
            </a:r>
            <a:r>
              <a:rPr lang="en-GB" sz="2000" dirty="0" err="1" smtClean="0"/>
              <a:t>emittance</a:t>
            </a:r>
            <a:r>
              <a:rPr lang="en-GB" sz="2000" dirty="0" smtClean="0"/>
              <a:t> blow-up along the trains.</a:t>
            </a:r>
          </a:p>
          <a:p>
            <a:r>
              <a:rPr lang="en-GB" sz="2000" dirty="0" smtClean="0"/>
              <a:t>Compatible with electron cloud instability</a:t>
            </a:r>
          </a:p>
        </p:txBody>
      </p:sp>
      <p:pic>
        <p:nvPicPr>
          <p:cNvPr id="29700" name="Picture 4" descr="http://elogbook.cern.ch/eLogbook/attach_reader?attach_id=11207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5280660" cy="2776538"/>
          </a:xfrm>
          <a:prstGeom prst="rect">
            <a:avLst/>
          </a:prstGeom>
          <a:noFill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1524000"/>
            <a:ext cx="2438400" cy="630942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rgbClr val="FFFF00"/>
                </a:solidFill>
              </a:rPr>
              <a:t>F. Roncarolo</a:t>
            </a:r>
          </a:p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rgbClr val="FFFF00"/>
                </a:solidFill>
              </a:rPr>
              <a:t>12+4x24 – 1.85 </a:t>
            </a:r>
            <a:r>
              <a:rPr lang="en-US" sz="1400" b="1" dirty="0" smtClean="0">
                <a:solidFill>
                  <a:srgbClr val="FFFF00"/>
                </a:solidFill>
                <a:latin typeface="Symbol" pitchFamily="18" charset="2"/>
              </a:rPr>
              <a:t>m</a:t>
            </a:r>
            <a:r>
              <a:rPr lang="en-US" sz="1400" b="1" dirty="0" smtClean="0">
                <a:solidFill>
                  <a:srgbClr val="FFFF00"/>
                </a:solidFill>
              </a:rPr>
              <a:t>s spacing</a:t>
            </a:r>
            <a:endParaRPr lang="en-GB" sz="1400" b="1" dirty="0">
              <a:solidFill>
                <a:srgbClr val="FFFF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D66058-8582-419F-AA3B-A79C8D77E78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LHC status and plans</a:t>
            </a:r>
            <a:endParaRPr lang="en-US" dirty="0"/>
          </a:p>
        </p:txBody>
      </p:sp>
      <p:pic>
        <p:nvPicPr>
          <p:cNvPr id="10" name="Picture 4" descr="\\cern.ch\dfs\Users\a\arduini\Documents\Pictur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810000"/>
            <a:ext cx="4191000" cy="2504046"/>
          </a:xfrm>
          <a:prstGeom prst="rect">
            <a:avLst/>
          </a:prstGeom>
          <a:noFill/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57200" y="3886200"/>
            <a:ext cx="1828800" cy="307777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rgbClr val="FFFF00"/>
                </a:solidFill>
              </a:rPr>
              <a:t>H: ~1 s rise time</a:t>
            </a:r>
            <a:endParaRPr lang="en-GB" sz="1400" b="1" dirty="0">
              <a:solidFill>
                <a:srgbClr val="FFFF00"/>
              </a:solidFill>
            </a:endParaRPr>
          </a:p>
        </p:txBody>
      </p:sp>
      <p:pic>
        <p:nvPicPr>
          <p:cNvPr id="12" name="Picture 3" descr="\\cern.ch\dfs\Users\a\arduini\Documents\20101102032935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669268"/>
            <a:ext cx="4724400" cy="2771775"/>
          </a:xfrm>
          <a:prstGeom prst="rect">
            <a:avLst/>
          </a:prstGeom>
          <a:noFill/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105400" y="3733800"/>
            <a:ext cx="1905000" cy="307777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rgbClr val="FFFF00"/>
                </a:solidFill>
              </a:rPr>
              <a:t>V: ~0.2 s rise time</a:t>
            </a:r>
            <a:endParaRPr lang="en-GB" sz="1400" b="1" dirty="0">
              <a:solidFill>
                <a:srgbClr val="FFFF00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467600" y="6107668"/>
            <a:ext cx="1219200" cy="307777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rgbClr val="FFFF00"/>
                </a:solidFill>
              </a:rPr>
              <a:t>E. </a:t>
            </a:r>
            <a:r>
              <a:rPr lang="en-US" sz="1400" b="1" dirty="0" err="1" smtClean="0">
                <a:solidFill>
                  <a:srgbClr val="FFFF00"/>
                </a:solidFill>
              </a:rPr>
              <a:t>Métral</a:t>
            </a:r>
            <a:endParaRPr lang="en-GB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7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week’s scrubbing with 50 ns beam is being discussed </a:t>
            </a:r>
          </a:p>
          <a:p>
            <a:pPr lvl="1"/>
            <a:r>
              <a:rPr lang="en-US" dirty="0" smtClean="0"/>
              <a:t>Good for 75 ns with 1.3e11 bunch intensity</a:t>
            </a:r>
          </a:p>
          <a:p>
            <a:r>
              <a:rPr lang="en-US" dirty="0" smtClean="0"/>
              <a:t>Lots of wire is being wrapped around warm bits during the technical stop (solenoids)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Push </a:t>
            </a:r>
            <a:r>
              <a:rPr lang="en-US" dirty="0">
                <a:solidFill>
                  <a:srgbClr val="FF0000"/>
                </a:solidFill>
              </a:rPr>
              <a:t>75 ns to a maximum of 930 </a:t>
            </a:r>
            <a:r>
              <a:rPr lang="en-US" dirty="0" smtClean="0">
                <a:solidFill>
                  <a:srgbClr val="FF0000"/>
                </a:solidFill>
              </a:rPr>
              <a:t>bunches</a:t>
            </a:r>
          </a:p>
          <a:p>
            <a:r>
              <a:rPr lang="en-US" dirty="0"/>
              <a:t>Pushing 150 ns to a maximum of 450 bunches </a:t>
            </a:r>
            <a:r>
              <a:rPr lang="en-US" dirty="0" smtClean="0"/>
              <a:t>is </a:t>
            </a:r>
            <a:r>
              <a:rPr lang="en-US" dirty="0"/>
              <a:t>a backup </a:t>
            </a:r>
            <a:r>
              <a:rPr lang="en-US" dirty="0" smtClean="0"/>
              <a:t>option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Keep 50 ns for </a:t>
            </a:r>
            <a:r>
              <a:rPr lang="en-US" dirty="0" smtClean="0"/>
              <a:t>machine development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718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Solenoids </a:t>
            </a:r>
            <a:r>
              <a:rPr lang="en-US" dirty="0"/>
              <a:t>between DFBX and D1 in </a:t>
            </a:r>
            <a:r>
              <a:rPr lang="en-US" dirty="0" smtClean="0"/>
              <a:t>IR1R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2304"/>
            <a:ext cx="9144000" cy="584569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9A8FA0-5CB1-47CC-8E14-97CA62F167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196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1C38A6-77F0-4FCF-B06D-A581D0D4EF24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379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been a long year…</a:t>
            </a:r>
            <a:endParaRPr lang="en-US" dirty="0"/>
          </a:p>
        </p:txBody>
      </p:sp>
      <p:pic>
        <p:nvPicPr>
          <p:cNvPr id="4" name="Picture 3" descr="comm-2010-novemb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" y="620610"/>
            <a:ext cx="9144000" cy="608072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90" y="692620"/>
            <a:ext cx="1101705" cy="16562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90" y="2348850"/>
            <a:ext cx="1765766" cy="14140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90" y="3763572"/>
            <a:ext cx="1440200" cy="15026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90" y="5229250"/>
            <a:ext cx="2008503" cy="133691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9A8FA0-5CB1-47CC-8E14-97CA62F167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028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Draft LHC schedule 2011 Q1 &amp; Q2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450" y="764630"/>
            <a:ext cx="7629525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50" y="5445280"/>
            <a:ext cx="230505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5436120" y="1412720"/>
            <a:ext cx="1656230" cy="1368190"/>
          </a:xfrm>
          <a:prstGeom prst="rect">
            <a:avLst/>
          </a:prstGeom>
          <a:solidFill>
            <a:srgbClr val="CCFFCC"/>
          </a:soli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120" y="1700760"/>
            <a:ext cx="1728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Re-commissioning</a:t>
            </a:r>
            <a:endParaRPr lang="en-US" sz="1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9A8FA0-5CB1-47CC-8E14-97CA62F167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69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 Q3 &amp; Q4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430" y="764630"/>
            <a:ext cx="7686675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210" y="5445280"/>
            <a:ext cx="230505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9A8FA0-5CB1-47CC-8E14-97CA62F167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67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 schedule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852609"/>
              </p:ext>
            </p:extLst>
          </p:nvPr>
        </p:nvGraphicFramePr>
        <p:xfrm>
          <a:off x="971500" y="2060810"/>
          <a:ext cx="6840950" cy="402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5352"/>
                <a:gridCol w="2315598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Days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Re-commissioning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21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Machine</a:t>
                      </a:r>
                      <a:r>
                        <a:rPr lang="en-US" sz="2400" baseline="0" dirty="0" smtClean="0"/>
                        <a:t> development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22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Technical</a:t>
                      </a:r>
                      <a:r>
                        <a:rPr lang="en-US" sz="2400" baseline="0" dirty="0" smtClean="0"/>
                        <a:t> stops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30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(Scrubbing</a:t>
                      </a:r>
                      <a:r>
                        <a:rPr lang="en-US" sz="2400" baseline="0" dirty="0" smtClean="0"/>
                        <a:t> run)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(7)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Special</a:t>
                      </a:r>
                      <a:r>
                        <a:rPr lang="en-US" sz="2400" baseline="0" dirty="0" smtClean="0"/>
                        <a:t> physics runs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Ramp-up to peak luminosity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40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Peak luminosity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133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263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99490" y="908650"/>
            <a:ext cx="46086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First beam: 21</a:t>
            </a:r>
            <a:r>
              <a:rPr lang="en-US" baseline="30000" dirty="0" smtClean="0"/>
              <a:t>st</a:t>
            </a:r>
            <a:r>
              <a:rPr lang="en-US" dirty="0" smtClean="0"/>
              <a:t> February</a:t>
            </a:r>
          </a:p>
          <a:p>
            <a:pPr algn="l"/>
            <a:r>
              <a:rPr lang="en-US" dirty="0" smtClean="0"/>
              <a:t>End proton run: 10</a:t>
            </a:r>
            <a:r>
              <a:rPr lang="en-US" baseline="30000" dirty="0" smtClean="0"/>
              <a:t>th</a:t>
            </a:r>
            <a:r>
              <a:rPr lang="en-US" dirty="0" smtClean="0"/>
              <a:t> November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9A8FA0-5CB1-47CC-8E14-97CA62F167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361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Energy to 4 TeV under consideration</a:t>
            </a:r>
          </a:p>
          <a:p>
            <a:pPr lvl="1"/>
            <a:r>
              <a:rPr lang="en-US" dirty="0" smtClean="0"/>
              <a:t>Not yet given</a:t>
            </a:r>
          </a:p>
          <a:p>
            <a:r>
              <a:rPr lang="en-US" dirty="0" smtClean="0"/>
              <a:t>Reduction of beta* to a minimum of 1.5 m</a:t>
            </a:r>
          </a:p>
          <a:p>
            <a:pPr lvl="1"/>
            <a:r>
              <a:rPr lang="en-US" dirty="0" smtClean="0"/>
              <a:t>Collimation, aperture, orbit look OK</a:t>
            </a:r>
          </a:p>
          <a:p>
            <a:pPr lvl="1"/>
            <a:r>
              <a:rPr lang="en-US" dirty="0" smtClean="0"/>
              <a:t>Alice and LHCb (max. </a:t>
            </a:r>
            <a:r>
              <a:rPr lang="en-US" dirty="0" err="1" smtClean="0"/>
              <a:t>lumi</a:t>
            </a:r>
            <a:r>
              <a:rPr lang="en-US" dirty="0" smtClean="0"/>
              <a:t> 1e32) to be decided </a:t>
            </a:r>
          </a:p>
          <a:p>
            <a:pPr lvl="1"/>
            <a:r>
              <a:rPr lang="en-US" dirty="0" smtClean="0"/>
              <a:t>Between 2.5 to 1.5 m certainly possible</a:t>
            </a:r>
          </a:p>
          <a:p>
            <a:r>
              <a:rPr lang="en-US" dirty="0" smtClean="0"/>
              <a:t>Bunch intensity at least nominal </a:t>
            </a:r>
          </a:p>
          <a:p>
            <a:pPr lvl="1"/>
            <a:r>
              <a:rPr lang="en-US" dirty="0" smtClean="0"/>
              <a:t>1.5 to 1.6 e11 could be available from injectors depending on bunch scheme</a:t>
            </a:r>
          </a:p>
          <a:p>
            <a:r>
              <a:rPr lang="en-US" dirty="0" smtClean="0"/>
              <a:t>Emittance – again bunch spacing dependent</a:t>
            </a:r>
          </a:p>
          <a:p>
            <a:pPr lvl="1"/>
            <a:r>
              <a:rPr lang="en-US" dirty="0" smtClean="0"/>
              <a:t>2.5 to 3 microns seems reasonable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Options for 2011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18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430" y="908650"/>
            <a:ext cx="8229600" cy="5111750"/>
          </a:xfrm>
        </p:spPr>
        <p:txBody>
          <a:bodyPr/>
          <a:lstStyle/>
          <a:p>
            <a:r>
              <a:rPr lang="en-US" dirty="0" smtClean="0"/>
              <a:t>3.5 or 4 TeV</a:t>
            </a:r>
          </a:p>
          <a:p>
            <a:r>
              <a:rPr lang="en-US" dirty="0" smtClean="0"/>
              <a:t>930 bunches (75 ns)</a:t>
            </a:r>
          </a:p>
          <a:p>
            <a:r>
              <a:rPr lang="en-US" dirty="0" smtClean="0"/>
              <a:t>3 micron emittance</a:t>
            </a:r>
          </a:p>
          <a:p>
            <a:r>
              <a:rPr lang="en-US" dirty="0" smtClean="0"/>
              <a:t>1.2 x 10</a:t>
            </a:r>
            <a:r>
              <a:rPr lang="en-US" baseline="30000" dirty="0" smtClean="0"/>
              <a:t>11</a:t>
            </a:r>
            <a:r>
              <a:rPr lang="en-US" dirty="0" smtClean="0"/>
              <a:t> protons/bunch</a:t>
            </a:r>
          </a:p>
          <a:p>
            <a:r>
              <a:rPr lang="en-US" dirty="0" smtClean="0"/>
              <a:t>beta* = 2.5 m, nominal crossing angle</a:t>
            </a:r>
          </a:p>
          <a:p>
            <a:r>
              <a:rPr lang="en-US" dirty="0" smtClean="0"/>
              <a:t>Hubner factor 0.2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2011: conservative numbers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969526"/>
              </p:ext>
            </p:extLst>
          </p:nvPr>
        </p:nvGraphicFramePr>
        <p:xfrm>
          <a:off x="1691600" y="3861060"/>
          <a:ext cx="5040700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81764"/>
                <a:gridCol w="265893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Peak luminosity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~6 x 10</a:t>
                      </a:r>
                      <a:r>
                        <a:rPr lang="en-US" baseline="30000" dirty="0" smtClean="0"/>
                        <a:t>32</a:t>
                      </a:r>
                      <a:endParaRPr lang="en-GB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Integrated per</a:t>
                      </a:r>
                      <a:r>
                        <a:rPr lang="en-US" baseline="0" dirty="0" smtClean="0"/>
                        <a:t> day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 pb</a:t>
                      </a:r>
                      <a:r>
                        <a:rPr lang="en-US" baseline="30000" dirty="0" smtClean="0"/>
                        <a:t>-1</a:t>
                      </a:r>
                      <a:endParaRPr lang="en-GB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~170 days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~2 fb</a:t>
                      </a:r>
                      <a:r>
                        <a:rPr lang="en-US" baseline="30000" dirty="0" smtClean="0"/>
                        <a:t>-1</a:t>
                      </a:r>
                      <a:endParaRPr lang="en-GB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Stored</a:t>
                      </a:r>
                      <a:r>
                        <a:rPr lang="en-US" baseline="0" dirty="0" smtClean="0"/>
                        <a:t> energy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72 MJ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400" y="5661310"/>
            <a:ext cx="83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Lot of variations possible: 1 to 3 fb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-1</a:t>
            </a:r>
            <a:r>
              <a:rPr lang="en-US" sz="2400" b="1" dirty="0" smtClean="0">
                <a:solidFill>
                  <a:srgbClr val="FF0000"/>
                </a:solidFill>
              </a:rPr>
              <a:t> looks reasonable</a:t>
            </a:r>
            <a:r>
              <a:rPr lang="en-US" sz="2400" b="1" dirty="0">
                <a:solidFill>
                  <a:srgbClr val="FF0000"/>
                </a:solidFill>
              </a:rPr>
              <a:t/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1 x 10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33</a:t>
            </a:r>
            <a:r>
              <a:rPr lang="en-US" sz="2400" b="1" dirty="0" smtClean="0">
                <a:solidFill>
                  <a:srgbClr val="FF0000"/>
                </a:solidFill>
              </a:rPr>
              <a:t> cm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-2</a:t>
            </a:r>
            <a:r>
              <a:rPr lang="en-US" sz="2400" b="1" dirty="0" smtClean="0">
                <a:solidFill>
                  <a:srgbClr val="FF0000"/>
                </a:solidFill>
              </a:rPr>
              <a:t>s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-1</a:t>
            </a:r>
            <a:r>
              <a:rPr lang="en-US" sz="2400" b="1" dirty="0" smtClean="0">
                <a:solidFill>
                  <a:srgbClr val="FF0000"/>
                </a:solidFill>
              </a:rPr>
              <a:t> not out of reach – usual caveats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92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430" y="908650"/>
            <a:ext cx="8229600" cy="5309292"/>
          </a:xfrm>
        </p:spPr>
        <p:txBody>
          <a:bodyPr/>
          <a:lstStyle/>
          <a:p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Injection, ramp and squeeze </a:t>
            </a:r>
            <a:r>
              <a:rPr lang="en-US" sz="2800" dirty="0" smtClean="0">
                <a:solidFill>
                  <a:srgbClr val="00007D"/>
                </a:solidFill>
              </a:rPr>
              <a:t>fully </a:t>
            </a:r>
            <a:r>
              <a:rPr lang="en-US" sz="2800" dirty="0">
                <a:solidFill>
                  <a:srgbClr val="00007D"/>
                </a:solidFill>
              </a:rPr>
              <a:t>o</a:t>
            </a:r>
            <a:r>
              <a:rPr lang="en-US" sz="2800" dirty="0" smtClean="0">
                <a:solidFill>
                  <a:srgbClr val="00007D"/>
                </a:solidFill>
              </a:rPr>
              <a:t>perational</a:t>
            </a:r>
          </a:p>
          <a:p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LHC 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magnetic model, optics </a:t>
            </a:r>
            <a:r>
              <a:rPr lang="en-US" sz="2800" dirty="0" smtClean="0"/>
              <a:t>excellent</a:t>
            </a:r>
          </a:p>
          <a:p>
            <a:r>
              <a:rPr lang="en-US" sz="2800" dirty="0" smtClean="0">
                <a:solidFill>
                  <a:srgbClr val="1818FF"/>
                </a:solidFill>
              </a:rPr>
              <a:t>Beam </a:t>
            </a:r>
            <a:r>
              <a:rPr lang="en-US" sz="2800" dirty="0">
                <a:solidFill>
                  <a:srgbClr val="1818FF"/>
                </a:solidFill>
              </a:rPr>
              <a:t>instrumentation </a:t>
            </a:r>
            <a:r>
              <a:rPr lang="en-US" sz="2800" dirty="0"/>
              <a:t>in </a:t>
            </a:r>
            <a:r>
              <a:rPr lang="en-US" sz="2800" dirty="0" smtClean="0"/>
              <a:t>good </a:t>
            </a:r>
            <a:r>
              <a:rPr lang="en-US" sz="2800" dirty="0"/>
              <a:t>shape.</a:t>
            </a:r>
          </a:p>
          <a:p>
            <a:r>
              <a:rPr lang="en-US" sz="2800" dirty="0" smtClean="0">
                <a:solidFill>
                  <a:srgbClr val="1818FF"/>
                </a:solidFill>
              </a:rPr>
              <a:t>Beam </a:t>
            </a:r>
            <a:r>
              <a:rPr lang="en-US" sz="2800" dirty="0">
                <a:solidFill>
                  <a:srgbClr val="1818FF"/>
                </a:solidFill>
              </a:rPr>
              <a:t>cleaning and collimation </a:t>
            </a:r>
            <a:r>
              <a:rPr lang="en-US" sz="2800" dirty="0"/>
              <a:t>works reliably with predicted efficiency.</a:t>
            </a:r>
          </a:p>
          <a:p>
            <a:r>
              <a:rPr lang="en-US" sz="2800" dirty="0">
                <a:solidFill>
                  <a:srgbClr val="1818FF"/>
                </a:solidFill>
              </a:rPr>
              <a:t>Machine protection </a:t>
            </a:r>
            <a:r>
              <a:rPr lang="en-US" sz="2800" dirty="0"/>
              <a:t>reliably catches </a:t>
            </a:r>
            <a:r>
              <a:rPr lang="en-US" sz="2800" dirty="0" smtClean="0"/>
              <a:t>failures etc.</a:t>
            </a:r>
          </a:p>
          <a:p>
            <a:r>
              <a:rPr lang="en-US" sz="2800" dirty="0">
                <a:solidFill>
                  <a:srgbClr val="1818FF"/>
                </a:solidFill>
              </a:rPr>
              <a:t>Machine </a:t>
            </a:r>
            <a:r>
              <a:rPr lang="en-US" sz="2800" dirty="0" smtClean="0">
                <a:solidFill>
                  <a:srgbClr val="1818FF"/>
                </a:solidFill>
              </a:rPr>
              <a:t>aperture </a:t>
            </a:r>
            <a:r>
              <a:rPr lang="en-US" sz="2800" dirty="0" smtClean="0"/>
              <a:t>looks good</a:t>
            </a:r>
            <a:endParaRPr lang="en-US" sz="2800" dirty="0"/>
          </a:p>
          <a:p>
            <a:r>
              <a:rPr lang="en-US" sz="2800" dirty="0" smtClean="0">
                <a:solidFill>
                  <a:srgbClr val="1818FF"/>
                </a:solidFill>
              </a:rPr>
              <a:t>Performance </a:t>
            </a:r>
            <a:r>
              <a:rPr lang="en-US" sz="2800" dirty="0">
                <a:solidFill>
                  <a:srgbClr val="1818FF"/>
                </a:solidFill>
              </a:rPr>
              <a:t>with beam </a:t>
            </a:r>
            <a:r>
              <a:rPr lang="en-US" sz="2800" dirty="0"/>
              <a:t>(losses, lifetimes, luminosity, emittance growth etc.) is </a:t>
            </a:r>
            <a:r>
              <a:rPr lang="en-US" sz="2800" dirty="0" smtClean="0"/>
              <a:t>encouraging</a:t>
            </a:r>
            <a:endParaRPr lang="en-US" sz="2800" dirty="0"/>
          </a:p>
          <a:p>
            <a:endParaRPr lang="en-US" sz="2800" dirty="0" smtClean="0">
              <a:solidFill>
                <a:srgbClr val="1818FF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1/2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59540" y="5733320"/>
            <a:ext cx="6264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Handling dangerous beams already </a:t>
            </a:r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01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430" y="908650"/>
            <a:ext cx="8229600" cy="5111750"/>
          </a:xfrm>
        </p:spPr>
        <p:txBody>
          <a:bodyPr/>
          <a:lstStyle/>
          <a:p>
            <a:r>
              <a:rPr lang="en-US" dirty="0" smtClean="0">
                <a:solidFill>
                  <a:srgbClr val="1818FF"/>
                </a:solidFill>
              </a:rPr>
              <a:t>Machine </a:t>
            </a:r>
            <a:r>
              <a:rPr lang="en-US" dirty="0">
                <a:solidFill>
                  <a:srgbClr val="1818FF"/>
                </a:solidFill>
              </a:rPr>
              <a:t>availability </a:t>
            </a:r>
            <a:r>
              <a:rPr lang="en-US" dirty="0" smtClean="0"/>
              <a:t>is excellent – the hard </a:t>
            </a:r>
            <a:r>
              <a:rPr lang="en-US" dirty="0"/>
              <a:t>work of numerous </a:t>
            </a:r>
            <a:r>
              <a:rPr lang="en-US" dirty="0" smtClean="0"/>
              <a:t>teams</a:t>
            </a:r>
          </a:p>
          <a:p>
            <a:r>
              <a:rPr lang="en-US" dirty="0" smtClean="0"/>
              <a:t>There are problems</a:t>
            </a:r>
          </a:p>
          <a:p>
            <a:pPr lvl="1"/>
            <a:r>
              <a:rPr lang="en-US" dirty="0" smtClean="0"/>
              <a:t>UFOs somewhat worrying</a:t>
            </a:r>
          </a:p>
          <a:p>
            <a:pPr lvl="1"/>
            <a:r>
              <a:rPr lang="en-US" dirty="0" smtClean="0"/>
              <a:t>Electron cloud well understood – measures prepared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2011 – another long year ahead…</a:t>
            </a:r>
          </a:p>
          <a:p>
            <a:pPr lvl="1"/>
            <a:r>
              <a:rPr lang="en-US" dirty="0" smtClean="0"/>
              <a:t>Will probably move to 75 ns. bunch spacing – up to 930 bunches</a:t>
            </a:r>
          </a:p>
          <a:p>
            <a:pPr lvl="1"/>
            <a:r>
              <a:rPr lang="en-US" dirty="0" smtClean="0"/>
              <a:t>With nominal intensities,  beta* between 1.5 and 2.5 m.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hould be good for </a:t>
            </a:r>
            <a:r>
              <a:rPr lang="en-US" dirty="0" smtClean="0">
                <a:solidFill>
                  <a:srgbClr val="FF0000"/>
                </a:solidFill>
              </a:rPr>
              <a:t>5 to 10 x 10</a:t>
            </a:r>
            <a:r>
              <a:rPr lang="en-US" baseline="30000" dirty="0" smtClean="0">
                <a:solidFill>
                  <a:srgbClr val="FF0000"/>
                </a:solidFill>
              </a:rPr>
              <a:t>32</a:t>
            </a:r>
            <a:r>
              <a:rPr lang="en-US" dirty="0" smtClean="0">
                <a:solidFill>
                  <a:srgbClr val="FF0000"/>
                </a:solidFill>
              </a:rPr>
              <a:t> cm</a:t>
            </a:r>
            <a:r>
              <a:rPr lang="en-US" baseline="30000" dirty="0" smtClean="0">
                <a:solidFill>
                  <a:srgbClr val="FF0000"/>
                </a:solidFill>
              </a:rPr>
              <a:t>-2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nd </a:t>
            </a:r>
            <a:r>
              <a:rPr lang="en-US" dirty="0" smtClean="0">
                <a:solidFill>
                  <a:srgbClr val="FF0000"/>
                </a:solidFill>
              </a:rPr>
              <a:t>1 to 3 fb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</a:p>
          <a:p>
            <a:r>
              <a:rPr lang="en-US" dirty="0" smtClean="0"/>
              <a:t>Decision on 2012 incoming soon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2/2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047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539440" y="908650"/>
            <a:ext cx="8229600" cy="5111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gods had condemned Sisyphus to ceaselessly rolling a rock to the top of </a:t>
            </a:r>
            <a:r>
              <a:rPr lang="en-US" dirty="0" smtClean="0"/>
              <a:t>a mountain</a:t>
            </a:r>
            <a:r>
              <a:rPr lang="en-US" dirty="0"/>
              <a:t>, whence the stone would fall back of its own weight. They had </a:t>
            </a:r>
            <a:r>
              <a:rPr lang="en-US" dirty="0" smtClean="0"/>
              <a:t>thought with </a:t>
            </a:r>
            <a:r>
              <a:rPr lang="en-US" dirty="0"/>
              <a:t>some reason that there is no more dreadful punishment than futile </a:t>
            </a:r>
            <a:r>
              <a:rPr lang="en-US" dirty="0" smtClean="0"/>
              <a:t>and hopeless </a:t>
            </a:r>
            <a:r>
              <a:rPr lang="en-US" dirty="0"/>
              <a:t>labor.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780" y="2866376"/>
            <a:ext cx="3024420" cy="35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94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914400" y="1000125"/>
            <a:ext cx="8229600" cy="5111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 leave Sisyphus at the foot of the mountain! One always finds one's </a:t>
            </a:r>
            <a:r>
              <a:rPr lang="en-US" dirty="0" smtClean="0"/>
              <a:t>burden again</a:t>
            </a:r>
            <a:r>
              <a:rPr lang="en-US" dirty="0"/>
              <a:t>. </a:t>
            </a:r>
            <a:r>
              <a:rPr lang="en-US" dirty="0" smtClean="0"/>
              <a:t>But </a:t>
            </a:r>
            <a:r>
              <a:rPr lang="en-US" dirty="0"/>
              <a:t>Sisyphus teaches the higher fidelity that negates the gods and </a:t>
            </a:r>
            <a:r>
              <a:rPr lang="en-US" dirty="0" smtClean="0"/>
              <a:t>raises rocks</a:t>
            </a:r>
            <a:r>
              <a:rPr lang="en-US" dirty="0"/>
              <a:t>. He too concludes that all is </a:t>
            </a:r>
            <a:r>
              <a:rPr lang="en-US" dirty="0" smtClean="0"/>
              <a:t>well…</a:t>
            </a:r>
          </a:p>
          <a:p>
            <a:pPr marL="0" indent="0">
              <a:buNone/>
            </a:pPr>
            <a:r>
              <a:rPr lang="en-US" dirty="0" smtClean="0"/>
              <a:t>…The struggle itself </a:t>
            </a:r>
            <a:r>
              <a:rPr lang="en-US" dirty="0"/>
              <a:t>toward the heights is enough to fill a man's heart. One must </a:t>
            </a:r>
            <a:r>
              <a:rPr lang="en-US" dirty="0" smtClean="0"/>
              <a:t>imagine Sisyphus </a:t>
            </a:r>
            <a:r>
              <a:rPr lang="en-US" dirty="0"/>
              <a:t>happy.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Albert </a:t>
            </a:r>
            <a:r>
              <a:rPr lang="en-US" dirty="0"/>
              <a:t>Camus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1600" y="5157240"/>
            <a:ext cx="6192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</a:rPr>
              <a:t>HAPPY CHRISTMAS!!!</a:t>
            </a:r>
            <a:endParaRPr lang="en-US" sz="3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0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ea typeface="+mj-ea"/>
              <a:cs typeface="+mj-cs"/>
            </a:endParaRPr>
          </a:p>
        </p:txBody>
      </p:sp>
      <p:sp>
        <p:nvSpPr>
          <p:cNvPr id="12083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3581400" y="266700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25605" name="TextBox 4"/>
          <p:cNvSpPr txBox="1">
            <a:spLocks noChangeArrowheads="1"/>
          </p:cNvSpPr>
          <p:nvPr/>
        </p:nvSpPr>
        <p:spPr bwMode="auto">
          <a:xfrm>
            <a:off x="0" y="0"/>
            <a:ext cx="1524000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March 30 2010</a:t>
            </a:r>
          </a:p>
        </p:txBody>
      </p:sp>
      <p:pic>
        <p:nvPicPr>
          <p:cNvPr id="25606" name="Picture 2" descr="100330 Gras Collisions mov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220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590" y="6237390"/>
            <a:ext cx="6048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one is sure how we got away with it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364342"/>
      </p:ext>
    </p:extLst>
  </p:cSld>
  <p:clrMapOvr>
    <a:masterClrMapping/>
  </p:clrMapOvr>
  <p:transition xmlns:p14="http://schemas.microsoft.com/office/powerpoint/2010/main" advTm="608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30" y="0"/>
            <a:ext cx="6858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75820" y="1772770"/>
            <a:ext cx="1224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Nominal Bunch intensity</a:t>
            </a:r>
            <a:endParaRPr lang="en-US" dirty="0"/>
          </a:p>
        </p:txBody>
      </p:sp>
      <p:sp>
        <p:nvSpPr>
          <p:cNvPr id="9" name="Left Arrow 8"/>
          <p:cNvSpPr/>
          <p:nvPr/>
        </p:nvSpPr>
        <p:spPr bwMode="auto">
          <a:xfrm>
            <a:off x="5868180" y="1988800"/>
            <a:ext cx="1440200" cy="360050"/>
          </a:xfrm>
          <a:prstGeom prst="leftArrow">
            <a:avLst/>
          </a:prstGeom>
          <a:solidFill>
            <a:schemeClr val="accent1"/>
          </a:solidFill>
          <a:ln w="12700" cap="sq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0" name="Down Arrow 9"/>
          <p:cNvSpPr/>
          <p:nvPr/>
        </p:nvSpPr>
        <p:spPr bwMode="auto">
          <a:xfrm>
            <a:off x="3779890" y="2852920"/>
            <a:ext cx="288040" cy="720100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0390" y="1772770"/>
            <a:ext cx="936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Bunch trains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DAADED-51EB-4F42-B5F1-2ACE1DF1E14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897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Started low before moving to nominal bunch intensity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1.15 x 10</a:t>
            </a:r>
            <a:r>
              <a:rPr lang="en-US" baseline="30000" dirty="0" smtClean="0">
                <a:solidFill>
                  <a:srgbClr val="FF0000"/>
                </a:solidFill>
              </a:rPr>
              <a:t>11</a:t>
            </a:r>
          </a:p>
          <a:p>
            <a:pPr lvl="1"/>
            <a:r>
              <a:rPr lang="en-US" dirty="0" smtClean="0"/>
              <a:t>Limit given by the predicted beam-beam limit</a:t>
            </a:r>
          </a:p>
          <a:p>
            <a:pPr lvl="1"/>
            <a:r>
              <a:rPr lang="en-US" dirty="0" smtClean="0"/>
              <a:t>Surprisingly easy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Nominal number of bunches: 2808</a:t>
            </a:r>
          </a:p>
          <a:p>
            <a:r>
              <a:rPr lang="en-US" dirty="0" smtClean="0"/>
              <a:t>Nominal bunch spacing: 25 ns  (with various gaps)</a:t>
            </a:r>
          </a:p>
          <a:p>
            <a:endParaRPr lang="en-US" dirty="0"/>
          </a:p>
          <a:p>
            <a:r>
              <a:rPr lang="en-US" dirty="0" smtClean="0"/>
              <a:t>Worked this year with a few (~50) widely spaced bunches to start with…</a:t>
            </a:r>
          </a:p>
          <a:p>
            <a:r>
              <a:rPr lang="en-US" dirty="0"/>
              <a:t>b</a:t>
            </a:r>
            <a:r>
              <a:rPr lang="en-US" dirty="0" smtClean="0"/>
              <a:t>efore moving to 150 ns bunch trains</a:t>
            </a:r>
          </a:p>
          <a:p>
            <a:pPr lvl="1"/>
            <a:r>
              <a:rPr lang="en-US" dirty="0" smtClean="0"/>
              <a:t>Crossing angles on</a:t>
            </a:r>
          </a:p>
          <a:p>
            <a:pPr lvl="1"/>
            <a:r>
              <a:rPr lang="en-US" dirty="0" smtClean="0"/>
              <a:t>Pushed to 368 bunches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 intensity - bunch spacing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992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Crossing angles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12-12-2010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520" y="3717040"/>
            <a:ext cx="7020975" cy="280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rossing-ang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10" y="620610"/>
            <a:ext cx="7169223" cy="295241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9A8FA0-5CB1-47CC-8E14-97CA62F167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213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 parameters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592334"/>
              </p:ext>
            </p:extLst>
          </p:nvPr>
        </p:nvGraphicFramePr>
        <p:xfrm>
          <a:off x="539440" y="836640"/>
          <a:ext cx="7921101" cy="5362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0367"/>
                <a:gridCol w="2640367"/>
                <a:gridCol w="2640367"/>
              </a:tblGrid>
              <a:tr h="360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Nominal</a:t>
                      </a:r>
                      <a:endParaRPr lang="en-US" dirty="0"/>
                    </a:p>
                  </a:txBody>
                  <a:tcPr/>
                </a:tc>
              </a:tr>
              <a:tr h="45671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Energy [TeV]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 </a:t>
                      </a:r>
                      <a:endParaRPr lang="en-US" sz="2000" dirty="0"/>
                    </a:p>
                  </a:txBody>
                  <a:tcPr anchor="ctr"/>
                </a:tc>
              </a:tr>
              <a:tr h="55051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beta* [m]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3.5, 3.5, 3.5, 3.5</a:t>
                      </a:r>
                      <a:r>
                        <a:rPr lang="en-US" sz="2000" dirty="0" smtClean="0"/>
                        <a:t>  m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0.55, 10, 0.55, </a:t>
                      </a:r>
                      <a:r>
                        <a:rPr lang="en-US" sz="2000" baseline="0" dirty="0" smtClean="0"/>
                        <a:t>10</a:t>
                      </a:r>
                      <a:endParaRPr lang="en-US" sz="2000" dirty="0"/>
                    </a:p>
                  </a:txBody>
                  <a:tcPr anchor="ctr"/>
                </a:tc>
              </a:tr>
              <a:tr h="5863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Emittance [microns]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2.0 – 3.5  start of fill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3.75 </a:t>
                      </a:r>
                      <a:endParaRPr lang="en-US" sz="2000" dirty="0"/>
                    </a:p>
                  </a:txBody>
                  <a:tcPr anchor="ctr"/>
                </a:tc>
              </a:tr>
              <a:tr h="86746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Transverse</a:t>
                      </a:r>
                      <a:r>
                        <a:rPr lang="en-US" sz="2000" baseline="0" dirty="0" smtClean="0"/>
                        <a:t> beam size at IP [microns]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around 60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16.7 </a:t>
                      </a:r>
                      <a:endParaRPr lang="en-US" sz="2000" dirty="0"/>
                    </a:p>
                  </a:txBody>
                  <a:tcPr anchor="ctr"/>
                </a:tc>
              </a:tr>
              <a:tr h="55767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Bunch current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1.2e11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1.15e11</a:t>
                      </a:r>
                      <a:endParaRPr lang="en-US" sz="2000" dirty="0"/>
                    </a:p>
                  </a:txBody>
                  <a:tcPr anchor="ctr"/>
                </a:tc>
              </a:tr>
              <a:tr h="82331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</a:t>
                      </a:r>
                      <a:r>
                        <a:rPr lang="en-US" sz="2000" baseline="0" dirty="0" smtClean="0"/>
                        <a:t> of</a:t>
                      </a:r>
                      <a:r>
                        <a:rPr lang="en-US" sz="2000" dirty="0" smtClean="0"/>
                        <a:t> bunches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368</a:t>
                      </a:r>
                    </a:p>
                    <a:p>
                      <a:pPr algn="ctr"/>
                      <a:r>
                        <a:rPr lang="en-US" sz="2000" baseline="0" dirty="0" smtClean="0"/>
                        <a:t>348 collisions/IP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2808</a:t>
                      </a:r>
                      <a:endParaRPr lang="en-US" sz="2000" dirty="0"/>
                    </a:p>
                  </a:txBody>
                  <a:tcPr anchor="ctr"/>
                </a:tc>
              </a:tr>
              <a:tr h="45409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Stored</a:t>
                      </a:r>
                      <a:r>
                        <a:rPr lang="en-US" sz="2000" baseline="0" dirty="0" smtClean="0"/>
                        <a:t> energy [MJ]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28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360</a:t>
                      </a:r>
                      <a:endParaRPr lang="en-US" sz="2000" dirty="0"/>
                    </a:p>
                  </a:txBody>
                  <a:tcPr anchor="ctr"/>
                </a:tc>
              </a:tr>
              <a:tr h="68153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Peak luminosity</a:t>
                      </a:r>
                    </a:p>
                    <a:p>
                      <a:r>
                        <a:rPr lang="en-US" sz="2000" dirty="0" smtClean="0"/>
                        <a:t>[cm</a:t>
                      </a:r>
                      <a:r>
                        <a:rPr lang="en-US" sz="2000" baseline="30000" dirty="0" smtClean="0"/>
                        <a:t>-2</a:t>
                      </a:r>
                      <a:r>
                        <a:rPr lang="en-US" sz="2000" dirty="0" smtClean="0"/>
                        <a:t>s</a:t>
                      </a:r>
                      <a:r>
                        <a:rPr lang="en-US" sz="2000" baseline="30000" dirty="0" smtClean="0"/>
                        <a:t>-1</a:t>
                      </a:r>
                      <a:r>
                        <a:rPr lang="en-US" sz="2000" dirty="0" smtClean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2e32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1e34</a:t>
                      </a:r>
                      <a:endParaRPr lang="en-US" sz="2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9A8FA0-5CB1-47CC-8E14-97CA62F167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65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7081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12-12-2010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 and plans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9A8FA0-5CB1-47CC-8E14-97CA62F167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660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61203</TotalTime>
  <Words>1957</Words>
  <Application>Microsoft Macintosh PowerPoint</Application>
  <PresentationFormat>On-screen Show (4:3)</PresentationFormat>
  <Paragraphs>376</Paragraphs>
  <Slides>38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Pixel</vt:lpstr>
      <vt:lpstr>(n)QPS</vt:lpstr>
      <vt:lpstr>PowerPoint Presentation</vt:lpstr>
      <vt:lpstr>It’s been a long year…</vt:lpstr>
      <vt:lpstr>PowerPoint Presentation</vt:lpstr>
      <vt:lpstr>PowerPoint Presentation</vt:lpstr>
      <vt:lpstr>Bunch intensity - bunch spacing</vt:lpstr>
      <vt:lpstr>Crossing angles</vt:lpstr>
      <vt:lpstr>2010 parameters</vt:lpstr>
      <vt:lpstr>PowerPoint Presentation</vt:lpstr>
      <vt:lpstr>2010 - records</vt:lpstr>
      <vt:lpstr>Status LHC Stored Energy</vt:lpstr>
      <vt:lpstr>Ions - cunning wheeze – remembered Lorentz</vt:lpstr>
      <vt:lpstr>Ions</vt:lpstr>
      <vt:lpstr>2010 – main aims</vt:lpstr>
      <vt:lpstr>Aperture</vt:lpstr>
      <vt:lpstr>Optics &amp; magnetic machine</vt:lpstr>
      <vt:lpstr>Measured Cleaning at 3.5 TeV</vt:lpstr>
      <vt:lpstr>Of note</vt:lpstr>
      <vt:lpstr>Cryogenics -Global performance monitoring</vt:lpstr>
      <vt:lpstr> PROBLEMS – TWO OF them</vt:lpstr>
      <vt:lpstr>UFOs – unidentified falling objects</vt:lpstr>
      <vt:lpstr>UFO: intensity dependence</vt:lpstr>
      <vt:lpstr>Electron cloud</vt:lpstr>
      <vt:lpstr>Electron cloud effects</vt:lpstr>
      <vt:lpstr>Experience in 2010</vt:lpstr>
      <vt:lpstr>Beam stability at 450 GeV/c (50 ns)</vt:lpstr>
      <vt:lpstr>Strategy</vt:lpstr>
      <vt:lpstr>Solenoids between DFBX and D1 in IR1R </vt:lpstr>
      <vt:lpstr>PLANNING</vt:lpstr>
      <vt:lpstr>Draft LHC schedule 2011 Q1 &amp; Q2</vt:lpstr>
      <vt:lpstr>2011 Q3 &amp; Q4</vt:lpstr>
      <vt:lpstr>2011 schedule</vt:lpstr>
      <vt:lpstr>Options for 2011</vt:lpstr>
      <vt:lpstr>2011: conservative numbers</vt:lpstr>
      <vt:lpstr>Conclusions 1/2</vt:lpstr>
      <vt:lpstr>Conclusions 2/2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FGC Software Design Review</dc:title>
  <dc:creator>Mike Lamont</dc:creator>
  <cp:lastModifiedBy>Mike Lamont</cp:lastModifiedBy>
  <cp:revision>1928</cp:revision>
  <dcterms:created xsi:type="dcterms:W3CDTF">2010-09-15T15:13:33Z</dcterms:created>
  <dcterms:modified xsi:type="dcterms:W3CDTF">2010-12-14T20:21:15Z</dcterms:modified>
</cp:coreProperties>
</file>