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40"/>
  </p:notesMasterIdLst>
  <p:handoutMasterIdLst>
    <p:handoutMasterId r:id="rId41"/>
  </p:handoutMasterIdLst>
  <p:sldIdLst>
    <p:sldId id="917" r:id="rId2"/>
    <p:sldId id="967" r:id="rId3"/>
    <p:sldId id="990" r:id="rId4"/>
    <p:sldId id="970" r:id="rId5"/>
    <p:sldId id="985" r:id="rId6"/>
    <p:sldId id="983" r:id="rId7"/>
    <p:sldId id="921" r:id="rId8"/>
    <p:sldId id="969" r:id="rId9"/>
    <p:sldId id="918" r:id="rId10"/>
    <p:sldId id="962" r:id="rId11"/>
    <p:sldId id="951" r:id="rId12"/>
    <p:sldId id="908" r:id="rId13"/>
    <p:sldId id="910" r:id="rId14"/>
    <p:sldId id="893" r:id="rId15"/>
    <p:sldId id="897" r:id="rId16"/>
    <p:sldId id="960" r:id="rId17"/>
    <p:sldId id="991" r:id="rId18"/>
    <p:sldId id="959" r:id="rId19"/>
    <p:sldId id="958" r:id="rId20"/>
    <p:sldId id="911" r:id="rId21"/>
    <p:sldId id="945" r:id="rId22"/>
    <p:sldId id="890" r:id="rId23"/>
    <p:sldId id="939" r:id="rId24"/>
    <p:sldId id="992" r:id="rId25"/>
    <p:sldId id="986" r:id="rId26"/>
    <p:sldId id="975" r:id="rId27"/>
    <p:sldId id="987" r:id="rId28"/>
    <p:sldId id="977" r:id="rId29"/>
    <p:sldId id="981" r:id="rId30"/>
    <p:sldId id="972" r:id="rId31"/>
    <p:sldId id="938" r:id="rId32"/>
    <p:sldId id="952" r:id="rId33"/>
    <p:sldId id="937" r:id="rId34"/>
    <p:sldId id="984" r:id="rId35"/>
    <p:sldId id="989" r:id="rId36"/>
    <p:sldId id="988" r:id="rId37"/>
    <p:sldId id="941" r:id="rId38"/>
    <p:sldId id="942" r:id="rId3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419" autoAdjust="0"/>
    <p:restoredTop sz="95262" autoAdjust="0"/>
  </p:normalViewPr>
  <p:slideViewPr>
    <p:cSldViewPr>
      <p:cViewPr>
        <p:scale>
          <a:sx n="100" d="100"/>
          <a:sy n="100" d="100"/>
        </p:scale>
        <p:origin x="-944" y="-40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B597D-1F36-AB4A-866D-729CD215206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D2ABB-70EF-7845-9BF0-1CEB2E91470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A11A3-006B-7840-AF16-3A30C6B7453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23/04/10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search?f=author&amp;p=Goddard,%20B&amp;ln=en" TargetMode="External"/><Relationship Id="rId4" Type="http://schemas.openxmlformats.org/officeDocument/2006/relationships/hyperlink" Target="http://cdsweb.cern.ch/search?f=author&amp;p=Kain,%20V&amp;ln=en" TargetMode="External"/><Relationship Id="rId5" Type="http://schemas.openxmlformats.org/officeDocument/2006/relationships/hyperlink" Target="http://cdsweb.cern.ch/search?f=author&amp;p=Mertens,%20V&amp;ln=en" TargetMode="External"/><Relationship Id="rId6" Type="http://schemas.openxmlformats.org/officeDocument/2006/relationships/hyperlink" Target="http://cdsweb.cern.ch/search?f=author&amp;p=Uythoven,%20J&amp;ln=en" TargetMode="External"/><Relationship Id="rId7" Type="http://schemas.openxmlformats.org/officeDocument/2006/relationships/hyperlink" Target="http://cdsweb.cern.ch/search?f=author&amp;p=Wenninger,%20J&amp;ln=en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LHC status and plans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13010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19600"/>
            <a:ext cx="2509327" cy="19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64578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</a:t>
            </a:r>
            <a:r>
              <a:rPr lang="en-US" dirty="0" smtClean="0"/>
              <a:t>Lamont for </a:t>
            </a:r>
            <a:r>
              <a:rPr lang="en-US" dirty="0" smtClean="0"/>
              <a:t>the LHC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572000"/>
            <a:ext cx="1727200" cy="124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stCxn id="7" idx="2"/>
          </p:cNvCxnSpPr>
          <p:nvPr/>
        </p:nvCxnSpPr>
        <p:spPr bwMode="auto">
          <a:xfrm rot="5400000">
            <a:off x="1839496" y="3875489"/>
            <a:ext cx="5500728" cy="35719"/>
          </a:xfrm>
          <a:prstGeom prst="straightConnector1">
            <a:avLst/>
          </a:prstGeom>
          <a:solidFill>
            <a:schemeClr val="accent1"/>
          </a:solidFill>
          <a:ln w="825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strategy 2010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0364" y="714356"/>
            <a:ext cx="3214710" cy="428628"/>
          </a:xfrm>
          <a:prstGeom prst="rect">
            <a:avLst/>
          </a:prstGeom>
          <a:solidFill>
            <a:srgbClr val="FF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Global machine </a:t>
            </a:r>
            <a:r>
              <a:rPr lang="en-US" dirty="0" smtClean="0"/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heckout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1295400"/>
            <a:ext cx="3733800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450 GeV re-commissioning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4191000"/>
            <a:ext cx="4876800" cy="685800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 continued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en-US" dirty="0" smtClean="0"/>
              <a:t>Squeeze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2971800"/>
            <a:ext cx="4876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Establish stable safe beams at 3.5 TeV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2743200" y="3657600"/>
            <a:ext cx="3657600" cy="428628"/>
          </a:xfrm>
          <a:prstGeom prst="rect">
            <a:avLst/>
          </a:prstGeom>
          <a:solidFill>
            <a:srgbClr val="CCFFCC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Collisions at 3.5 TeV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5715000"/>
            <a:ext cx="4648200" cy="357190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Full machine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p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rotection qualification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67000" y="5029200"/>
            <a:ext cx="3886200" cy="500066"/>
          </a:xfrm>
          <a:prstGeom prst="rect">
            <a:avLst/>
          </a:prstGeom>
          <a:solidFill>
            <a:srgbClr val="CCFFCC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Collisions at 3.5 TeV squeezed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67000" y="2438400"/>
            <a:ext cx="3786214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amp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209800" y="1905000"/>
            <a:ext cx="4714908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Left Arrow 19"/>
          <p:cNvSpPr/>
          <p:nvPr/>
        </p:nvSpPr>
        <p:spPr bwMode="auto">
          <a:xfrm rot="16200000">
            <a:off x="5715000" y="2667000"/>
            <a:ext cx="4191000" cy="3810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239000" y="5029200"/>
            <a:ext cx="838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229600" y="4724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pictures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8490226" cy="1936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8839200" cy="29210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114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Ramp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2857500" y="4686300"/>
            <a:ext cx="762000" cy="22860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3810000" y="4953000"/>
            <a:ext cx="1066800" cy="304800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86200" y="4191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Problems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0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Beam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Beam 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33400" y="3886200"/>
            <a:ext cx="8229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38600" y="3505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hours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– 450 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Good </a:t>
            </a:r>
            <a:r>
              <a:rPr lang="en-US" dirty="0" smtClean="0">
                <a:solidFill>
                  <a:srgbClr val="FF0000"/>
                </a:solidFill>
              </a:rPr>
              <a:t>beam lifetimes. </a:t>
            </a:r>
            <a:r>
              <a:rPr lang="en-US" dirty="0" smtClean="0"/>
              <a:t>Lower than nominal </a:t>
            </a:r>
            <a:r>
              <a:rPr lang="en-US" dirty="0" smtClean="0">
                <a:solidFill>
                  <a:srgbClr val="FF0000"/>
                </a:solidFill>
              </a:rPr>
              <a:t>emittances.</a:t>
            </a:r>
            <a:endParaRPr lang="en-US" dirty="0" smtClean="0"/>
          </a:p>
          <a:p>
            <a:r>
              <a:rPr lang="en-US" dirty="0" smtClean="0"/>
              <a:t>Optics verified and corrected to a maximum </a:t>
            </a:r>
            <a:r>
              <a:rPr lang="en-US" dirty="0" smtClean="0">
                <a:solidFill>
                  <a:srgbClr val="FF0000"/>
                </a:solidFill>
              </a:rPr>
              <a:t>beta beat </a:t>
            </a:r>
            <a:r>
              <a:rPr lang="en-US" dirty="0" smtClean="0"/>
              <a:t>of 20-30%. Almost in specification.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Orbit </a:t>
            </a:r>
            <a:r>
              <a:rPr lang="en-US" dirty="0" smtClean="0"/>
              <a:t>adjusted to an </a:t>
            </a:r>
            <a:r>
              <a:rPr lang="en-US" dirty="0" err="1" smtClean="0"/>
              <a:t>rms</a:t>
            </a:r>
            <a:r>
              <a:rPr lang="en-US" dirty="0" smtClean="0"/>
              <a:t> of ~0.45 mm (about +-2 mm peak to peak)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Aperture </a:t>
            </a:r>
            <a:r>
              <a:rPr lang="en-US" dirty="0" smtClean="0"/>
              <a:t>Beam looks good. Some measured bottlenecks agree with model </a:t>
            </a:r>
            <a:r>
              <a:rPr lang="en-US" dirty="0" smtClean="0"/>
              <a:t>predictions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Solenoids, spectrometer </a:t>
            </a:r>
            <a:r>
              <a:rPr lang="en-US" dirty="0" smtClean="0">
                <a:solidFill>
                  <a:srgbClr val="FF0000"/>
                </a:solidFill>
              </a:rPr>
              <a:t>and compensators </a:t>
            </a:r>
            <a:r>
              <a:rPr lang="en-US" dirty="0" smtClean="0"/>
              <a:t>set up and corrected with beam.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Nominal separation bumps </a:t>
            </a:r>
            <a:r>
              <a:rPr lang="en-US" dirty="0" smtClean="0"/>
              <a:t>set up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– 450 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117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Collimation</a:t>
            </a:r>
            <a:r>
              <a:rPr lang="en-US" dirty="0" smtClean="0"/>
              <a:t> system (all ring collimators) set up with ~0.2mm accuracy. Cleaning and protection hierarchy verified with beam (efficiency: &gt; 99%, limited by BLM resolution with this intensity).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instrumentation </a:t>
            </a:r>
            <a:r>
              <a:rPr lang="en-US" dirty="0" smtClean="0"/>
              <a:t>working very well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Injection, beam dumps, machine protection </a:t>
            </a:r>
            <a:r>
              <a:rPr lang="en-US" dirty="0" smtClean="0"/>
              <a:t>commissioning well advanced (but not finished)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Higher intensities </a:t>
            </a:r>
            <a:r>
              <a:rPr lang="en-US" dirty="0" smtClean="0"/>
              <a:t>– work in progress</a:t>
            </a:r>
            <a:endParaRPr lang="en-US" dirty="0" smtClean="0"/>
          </a:p>
          <a:p>
            <a:pPr lvl="1"/>
            <a:r>
              <a:rPr lang="en-US" dirty="0" smtClean="0"/>
              <a:t>1.1e11  (nominal bunch intensity) injected OK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105400"/>
            <a:ext cx="5867400" cy="116955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450 GeV machine in good </a:t>
            </a:r>
            <a:r>
              <a:rPr lang="en-US" sz="2800" b="1" dirty="0" smtClean="0">
                <a:solidFill>
                  <a:srgbClr val="008000"/>
                </a:solidFill>
              </a:rPr>
              <a:t>shape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Excellent reproducibility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Lifetime Pilot Bunches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715000" y="2667000"/>
            <a:ext cx="3276600" cy="4038600"/>
          </a:xfrm>
        </p:spPr>
        <p:txBody>
          <a:bodyPr/>
          <a:lstStyle/>
          <a:p>
            <a:r>
              <a:rPr lang="en-US" sz="2000" dirty="0" smtClean="0"/>
              <a:t>Corrected to golden orbit with separation bumps ...</a:t>
            </a:r>
          </a:p>
          <a:p>
            <a:r>
              <a:rPr lang="en-US" sz="2000" dirty="0" smtClean="0"/>
              <a:t>All perturbations &amp; excitations switched off.</a:t>
            </a:r>
          </a:p>
          <a:p>
            <a:r>
              <a:rPr lang="en-US" sz="2000" dirty="0" smtClean="0"/>
              <a:t>Tunes to nominal.</a:t>
            </a:r>
          </a:p>
          <a:p>
            <a:r>
              <a:rPr lang="en-US" sz="2000" dirty="0" smtClean="0"/>
              <a:t>Chromaticity to +4.</a:t>
            </a:r>
          </a:p>
          <a:p>
            <a:r>
              <a:rPr lang="en-US" sz="2000" dirty="0" smtClean="0"/>
              <a:t>Collimators to nominal injection settings.</a:t>
            </a:r>
          </a:p>
          <a:p>
            <a:r>
              <a:rPr lang="en-US" sz="2000" dirty="0" smtClean="0"/>
              <a:t>No trims &amp; corrections.</a:t>
            </a:r>
          </a:p>
          <a:p>
            <a:r>
              <a:rPr lang="en-US" sz="2000" dirty="0" smtClean="0"/>
              <a:t>Emittance measured…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87743"/>
          <a:stretch>
            <a:fillRect/>
          </a:stretch>
        </p:blipFill>
        <p:spPr>
          <a:xfrm>
            <a:off x="121920" y="762000"/>
            <a:ext cx="9022080" cy="762000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152400" y="2133600"/>
            <a:ext cx="4572000" cy="4267200"/>
            <a:chOff x="914400" y="2133600"/>
            <a:chExt cx="4572000" cy="426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rcRect l="74324" t="14475" r="509" b="44119"/>
            <a:stretch>
              <a:fillRect/>
            </a:stretch>
          </p:blipFill>
          <p:spPr>
            <a:xfrm>
              <a:off x="1722446" y="2133600"/>
              <a:ext cx="3763954" cy="426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rcRect l="509" t="14475" r="94088" b="44119"/>
            <a:stretch>
              <a:fillRect/>
            </a:stretch>
          </p:blipFill>
          <p:spPr>
            <a:xfrm>
              <a:off x="914400" y="2133600"/>
              <a:ext cx="808046" cy="4267200"/>
            </a:xfrm>
            <a:prstGeom prst="rect">
              <a:avLst/>
            </a:prstGeom>
          </p:spPr>
        </p:pic>
      </p:grpSp>
      <p:sp>
        <p:nvSpPr>
          <p:cNvPr id="11" name="Down Arrow 10"/>
          <p:cNvSpPr/>
          <p:nvPr/>
        </p:nvSpPr>
        <p:spPr bwMode="auto">
          <a:xfrm rot="19093557">
            <a:off x="3644023" y="1499611"/>
            <a:ext cx="304800" cy="9906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956306">
            <a:off x="5228624" y="1317910"/>
            <a:ext cx="304800" cy="3657600"/>
          </a:xfrm>
          <a:prstGeom prst="downArrow">
            <a:avLst/>
          </a:prstGeom>
          <a:solidFill>
            <a:srgbClr val="FF0000">
              <a:alpha val="54000"/>
            </a:srgbClr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at 450 </a:t>
            </a:r>
            <a:r>
              <a:rPr lang="en-US" dirty="0" err="1" smtClean="0"/>
              <a:t>GeV</a:t>
            </a:r>
            <a:r>
              <a:rPr lang="en-US" dirty="0" smtClean="0"/>
              <a:t>: Kick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6" name="Picture 5" descr="aper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5780"/>
            <a:ext cx="9144000" cy="410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2054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Stefano, Massimo et al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69929" y="197587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Q4R6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6200" y="4953000"/>
            <a:ext cx="3505200" cy="874553"/>
            <a:chOff x="685800" y="1879600"/>
            <a:chExt cx="11147425" cy="2781300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789238" y="2120900"/>
              <a:ext cx="8550275" cy="1600"/>
              <a:chOff x="0" y="0"/>
              <a:chExt cx="5385" cy="1600"/>
            </a:xfrm>
          </p:grpSpPr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0" y="1600"/>
                <a:ext cx="5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306638" y="3403600"/>
              <a:ext cx="95265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358900" y="1927225"/>
              <a:ext cx="554" cy="1784350"/>
              <a:chOff x="0" y="0"/>
              <a:chExt cx="554" cy="1124"/>
            </a:xfrm>
          </p:grpSpPr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43" y="0"/>
                <a:ext cx="0" cy="112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olid"/>
                <a:round/>
                <a:headEnd type="stealth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 flipH="1">
                <a:off x="0" y="946"/>
                <a:ext cx="55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olid"/>
                <a:round/>
                <a:headEnd type="stealth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879600"/>
              <a:ext cx="673100" cy="431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4900" y="3505200"/>
              <a:ext cx="1778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Rectangle 13"/>
            <p:cNvSpPr>
              <a:spLocks/>
            </p:cNvSpPr>
            <p:nvPr/>
          </p:nvSpPr>
          <p:spPr bwMode="auto">
            <a:xfrm>
              <a:off x="8813800" y="2133600"/>
              <a:ext cx="203200" cy="6985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819400" y="1952625"/>
              <a:ext cx="8343906" cy="2251077"/>
              <a:chOff x="0" y="0"/>
              <a:chExt cx="5256" cy="1417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3933" y="0"/>
                <a:ext cx="433" cy="383"/>
                <a:chOff x="0" y="0"/>
                <a:chExt cx="432" cy="383"/>
              </a:xfrm>
            </p:grpSpPr>
            <p:sp>
              <p:nvSpPr>
                <p:cNvPr id="2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1" y="0"/>
                  <a:ext cx="373" cy="279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 type="stealth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4" y="183"/>
                  <a:ext cx="398" cy="15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 type="stealth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300"/>
                  <a:ext cx="372" cy="83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 type="stealth" w="med" len="med"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" name="Picture 1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409"/>
                <a:ext cx="5256" cy="10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2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2628900"/>
              <a:ext cx="8343900" cy="1600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" name="Picture 2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6200" y="2628900"/>
              <a:ext cx="8343900" cy="1600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8" name="Rectangle 15"/>
          <p:cNvSpPr>
            <a:spLocks/>
          </p:cNvSpPr>
          <p:nvPr/>
        </p:nvSpPr>
        <p:spPr bwMode="auto">
          <a:xfrm>
            <a:off x="4038600" y="4953000"/>
            <a:ext cx="4667250" cy="1524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u="sng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Optics from </a:t>
            </a:r>
            <a:r>
              <a:rPr lang="en-US" sz="1800" u="sng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β</a:t>
            </a:r>
            <a:r>
              <a:rPr lang="en-US" sz="1800" u="sng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-beat team</a:t>
            </a:r>
            <a:r>
              <a:rPr lang="en-US" sz="1800" u="sng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:</a:t>
            </a:r>
          </a:p>
          <a:p>
            <a:pPr algn="l">
              <a:lnSpc>
                <a:spcPct val="110000"/>
              </a:lnSpc>
            </a:pPr>
            <a:r>
              <a:rPr lang="en-US" sz="2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β</a:t>
            </a:r>
            <a:r>
              <a:rPr lang="en-US" sz="1800" baseline="-60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 = 117.7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 →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σ</a:t>
            </a:r>
            <a:r>
              <a:rPr lang="en-US" sz="1800" baseline="-60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sym typeface="Helvetica" charset="0"/>
              </a:rPr>
              <a:t> = 0.93 mm ⇒ 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A</a:t>
            </a:r>
            <a:r>
              <a:rPr lang="en-US" sz="1800" b="1" baseline="-60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= 10.8 </a:t>
            </a:r>
            <a:r>
              <a:rPr lang="en-US" sz="1800" b="1" dirty="0" err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σ</a:t>
            </a:r>
            <a:endParaRPr lang="en-US" sz="18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l">
              <a:lnSpc>
                <a:spcPct val="110000"/>
              </a:lnSpc>
            </a:pP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β</a:t>
            </a:r>
            <a:r>
              <a:rPr lang="en-US" sz="1800" baseline="-60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y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 = 249.3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 →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  <a:ea typeface="Lucida Grande" charset="0"/>
                <a:cs typeface="Lucida Grande" charset="0"/>
                <a:sym typeface="Helvetica" charset="0"/>
              </a:rPr>
              <a:t>σ</a:t>
            </a:r>
            <a:r>
              <a:rPr lang="en-US" sz="1800" baseline="-60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y</a:t>
            </a:r>
            <a:r>
              <a:rPr lang="en-US" sz="1800" dirty="0">
                <a:solidFill>
                  <a:schemeClr val="tx1"/>
                </a:solidFill>
                <a:latin typeface="Helvetica" charset="0"/>
                <a:sym typeface="Helvetica" charset="0"/>
              </a:rPr>
              <a:t> = 1.35 mm ⇒ 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A</a:t>
            </a:r>
            <a:r>
              <a:rPr lang="en-US" sz="1800" b="1" baseline="-60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v</a:t>
            </a:r>
            <a:r>
              <a:rPr lang="en-US" sz="18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=11.1σ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4428" y="48768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229600" y="3810000"/>
            <a:ext cx="754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B1 H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62000"/>
            <a:ext cx="76962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Beam dumping systems working very well</a:t>
            </a:r>
            <a:br>
              <a:rPr lang="en-US" dirty="0" smtClean="0"/>
            </a:br>
            <a:r>
              <a:rPr lang="en-US" dirty="0" smtClean="0"/>
              <a:t>Systematic and very thorough testing and set-up in progress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76400"/>
            <a:ext cx="4913022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200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Kickers sweep bunches to “dilute” intensity on dump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Collimation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638300"/>
            <a:ext cx="8839200" cy="4983163"/>
            <a:chOff x="152400" y="1143000"/>
            <a:chExt cx="8839200" cy="4983163"/>
          </a:xfrm>
        </p:grpSpPr>
        <p:pic>
          <p:nvPicPr>
            <p:cNvPr id="86031" name="Content Placeholder 5" descr="lossmap_dx_b1.png"/>
            <p:cNvPicPr>
              <a:picLocks noChangeAspect="1"/>
            </p:cNvPicPr>
            <p:nvPr/>
          </p:nvPicPr>
          <p:blipFill>
            <a:blip r:embed="rId3"/>
            <a:srcRect l="-3687" r="-3687"/>
            <a:stretch>
              <a:fillRect/>
            </a:stretch>
          </p:blipFill>
          <p:spPr bwMode="auto">
            <a:xfrm>
              <a:off x="152400" y="1143000"/>
              <a:ext cx="8839200" cy="498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 rot="19458495">
              <a:off x="4424363" y="4259263"/>
              <a:ext cx="12366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i="1" dirty="0">
                  <a:latin typeface="+mj-lt"/>
                </a:rPr>
                <a:t>Measurement noise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735388" y="3195638"/>
              <a:ext cx="18796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i="1" dirty="0">
                  <a:solidFill>
                    <a:srgbClr val="0000FF"/>
                  </a:solidFill>
                  <a:latin typeface="+mj-lt"/>
                </a:rPr>
                <a:t>Peak leakage </a:t>
              </a:r>
            </a:p>
            <a:p>
              <a:pPr algn="ctr">
                <a:defRPr/>
              </a:pPr>
              <a:r>
                <a:rPr lang="en-US" sz="1200" b="1" i="1" dirty="0">
                  <a:solidFill>
                    <a:srgbClr val="0000FF"/>
                  </a:solidFill>
                  <a:latin typeface="+mj-lt"/>
                </a:rPr>
                <a:t>to </a:t>
              </a:r>
              <a:r>
                <a:rPr lang="en-US" sz="1200" b="1" i="1" dirty="0" err="1">
                  <a:solidFill>
                    <a:srgbClr val="0000FF"/>
                  </a:solidFill>
                  <a:latin typeface="+mj-lt"/>
                </a:rPr>
                <a:t>supercond</a:t>
              </a:r>
              <a:r>
                <a:rPr lang="en-US" sz="1200" b="1" i="1" dirty="0">
                  <a:solidFill>
                    <a:srgbClr val="0000FF"/>
                  </a:solidFill>
                  <a:latin typeface="+mj-lt"/>
                </a:rPr>
                <a:t>. magnets</a:t>
              </a:r>
            </a:p>
          </p:txBody>
        </p:sp>
        <p:cxnSp>
          <p:nvCxnSpPr>
            <p:cNvPr id="86034" name="Straight Connector 6"/>
            <p:cNvCxnSpPr>
              <a:cxnSpLocks noChangeShapeType="1"/>
            </p:cNvCxnSpPr>
            <p:nvPr/>
          </p:nvCxnSpPr>
          <p:spPr bwMode="auto">
            <a:xfrm>
              <a:off x="1724025" y="1887538"/>
              <a:ext cx="4975225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6035" name="Straight Connector 7"/>
            <p:cNvCxnSpPr>
              <a:cxnSpLocks noChangeShapeType="1"/>
            </p:cNvCxnSpPr>
            <p:nvPr/>
          </p:nvCxnSpPr>
          <p:spPr bwMode="auto">
            <a:xfrm>
              <a:off x="1725613" y="3613150"/>
              <a:ext cx="66532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086100" y="1905000"/>
              <a:ext cx="2362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i="1" dirty="0">
                  <a:solidFill>
                    <a:srgbClr val="FF0000"/>
                  </a:solidFill>
                  <a:latin typeface="+mj-lt"/>
                </a:rPr>
                <a:t>Loss at primary collimator</a:t>
              </a:r>
            </a:p>
          </p:txBody>
        </p:sp>
      </p:grpSp>
      <p:sp>
        <p:nvSpPr>
          <p:cNvPr id="86022" name="TextBox 8"/>
          <p:cNvSpPr txBox="1">
            <a:spLocks noChangeArrowheads="1"/>
          </p:cNvSpPr>
          <p:nvPr/>
        </p:nvSpPr>
        <p:spPr bwMode="auto">
          <a:xfrm>
            <a:off x="1104900" y="838200"/>
            <a:ext cx="64246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5425" indent="-225425">
              <a:spcBef>
                <a:spcPts val="900"/>
              </a:spcBef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2000">
                <a:latin typeface="Arial" charset="0"/>
              </a:rPr>
              <a:t>Full collimation setup at injection in 2009.</a:t>
            </a:r>
          </a:p>
          <a:p>
            <a:pPr marL="225425" indent="-225425">
              <a:spcBef>
                <a:spcPts val="900"/>
              </a:spcBef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sz="2000">
                <a:latin typeface="Arial" charset="0"/>
              </a:rPr>
              <a:t>Beam cleaning efficiencies ≥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99.98%</a:t>
            </a:r>
            <a:r>
              <a:rPr lang="en-US" sz="2000">
                <a:latin typeface="Arial" charset="0"/>
              </a:rPr>
              <a:t> ~ as designed</a:t>
            </a:r>
          </a:p>
        </p:txBody>
      </p:sp>
      <p:sp>
        <p:nvSpPr>
          <p:cNvPr id="860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1F9D88-4041-F246-995A-EE651645CB71}" type="slidenum">
              <a:rPr lang="en-US"/>
              <a:pPr/>
              <a:t>17</a:t>
            </a:fld>
            <a:endParaRPr lang="en-US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 rot="16200000">
            <a:off x="-65881" y="2161381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+mj-lt"/>
              </a:rPr>
              <a:t>CLEANING</a:t>
            </a:r>
          </a:p>
        </p:txBody>
      </p:sp>
      <p:cxnSp>
        <p:nvCxnSpPr>
          <p:cNvPr id="86025" name="Straight Arrow Connector 17"/>
          <p:cNvCxnSpPr>
            <a:cxnSpLocks noChangeShapeType="1"/>
          </p:cNvCxnSpPr>
          <p:nvPr/>
        </p:nvCxnSpPr>
        <p:spPr bwMode="auto">
          <a:xfrm rot="5400000">
            <a:off x="14287" y="2538413"/>
            <a:ext cx="1725613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86026" name="Oval 15"/>
          <p:cNvSpPr>
            <a:spLocks noChangeArrowheads="1"/>
          </p:cNvSpPr>
          <p:nvPr/>
        </p:nvSpPr>
        <p:spPr bwMode="auto">
          <a:xfrm>
            <a:off x="7391400" y="3924300"/>
            <a:ext cx="266700" cy="342900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9800" y="2895600"/>
            <a:ext cx="102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  <a:latin typeface="+mj-lt"/>
              </a:rPr>
              <a:t>Collimation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95900" y="2743200"/>
            <a:ext cx="102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FF0000"/>
                </a:solidFill>
                <a:latin typeface="+mj-lt"/>
              </a:rPr>
              <a:t>Collimation</a:t>
            </a:r>
          </a:p>
        </p:txBody>
      </p:sp>
      <p:cxnSp>
        <p:nvCxnSpPr>
          <p:cNvPr id="86029" name="Straight Arrow Connector 19"/>
          <p:cNvCxnSpPr>
            <a:cxnSpLocks noChangeShapeType="1"/>
            <a:stCxn id="18" idx="0"/>
          </p:cNvCxnSpPr>
          <p:nvPr/>
        </p:nvCxnSpPr>
        <p:spPr bwMode="auto">
          <a:xfrm rot="5400000" flipH="1" flipV="1">
            <a:off x="6027738" y="2217737"/>
            <a:ext cx="304800" cy="7461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6030" name="Straight Arrow Connector 20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2680494" y="3213894"/>
            <a:ext cx="600075" cy="51593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3505200"/>
          </a:xfrm>
        </p:spPr>
        <p:txBody>
          <a:bodyPr/>
          <a:lstStyle/>
          <a:p>
            <a:r>
              <a:rPr lang="en-US" dirty="0" smtClean="0"/>
              <a:t>Beam Position Monitors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Excellent performance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Very stable orbit (V drift ~ 15µm/h)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Beam Loss Monitors</a:t>
            </a:r>
          </a:p>
          <a:p>
            <a:pPr lvl="1"/>
            <a:r>
              <a:rPr lang="en-GB" dirty="0" smtClean="0">
                <a:solidFill>
                  <a:srgbClr val="008000"/>
                </a:solidFill>
              </a:rPr>
              <a:t>BLMs correctly removes the BEAM PERMIT signal if measurements are over threshold. </a:t>
            </a:r>
            <a:r>
              <a:rPr lang="en-GB" dirty="0" smtClean="0"/>
              <a:t>Almost no reliability issues observed.</a:t>
            </a:r>
          </a:p>
          <a:p>
            <a:r>
              <a:rPr lang="en-GB" dirty="0" smtClean="0"/>
              <a:t>Profile monitors</a:t>
            </a:r>
          </a:p>
          <a:p>
            <a:pPr lvl="1"/>
            <a:r>
              <a:rPr lang="en-GB" dirty="0" smtClean="0"/>
              <a:t>Synchrotron light, wire-scanners operational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5765800"/>
            <a:ext cx="20447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6029"/>
            <a:ext cx="1765300" cy="1701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191000"/>
            <a:ext cx="68580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Base-Band-Tune (BBQ) system was a work horse from day one giving tune, chromaticity, coupling, feedback.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029200"/>
            <a:ext cx="33147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762000"/>
            <a:ext cx="358140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The enabler – </a:t>
            </a:r>
            <a:r>
              <a:rPr lang="en-US" dirty="0" smtClean="0">
                <a:solidFill>
                  <a:srgbClr val="FF0000"/>
                </a:solidFill>
              </a:rPr>
              <a:t>excellent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Protection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37025"/>
          </a:xfrm>
        </p:spPr>
        <p:txBody>
          <a:bodyPr/>
          <a:lstStyle/>
          <a:p>
            <a:r>
              <a:rPr lang="en-US" dirty="0" smtClean="0"/>
              <a:t>Mission critical backbone</a:t>
            </a:r>
          </a:p>
          <a:p>
            <a:pPr lvl="1"/>
            <a:r>
              <a:rPr lang="en-US" dirty="0" smtClean="0"/>
              <a:t>Beam Interlock System</a:t>
            </a:r>
          </a:p>
          <a:p>
            <a:pPr lvl="1"/>
            <a:r>
              <a:rPr lang="en-US" dirty="0" smtClean="0"/>
              <a:t>Safe Machine Parameters</a:t>
            </a:r>
          </a:p>
          <a:p>
            <a:pPr lvl="1"/>
            <a:r>
              <a:rPr lang="en-US" dirty="0" smtClean="0"/>
              <a:t>Plus inputs to/from other systems (e.g. timing, BCT)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ultitude </a:t>
            </a:r>
            <a:r>
              <a:rPr lang="en-US" dirty="0" smtClean="0"/>
              <a:t>of</a:t>
            </a:r>
            <a:r>
              <a:rPr lang="en-US" dirty="0" smtClean="0"/>
              <a:t> ‘user’ </a:t>
            </a:r>
            <a:r>
              <a:rPr lang="en-US" dirty="0" smtClean="0"/>
              <a:t>inputs</a:t>
            </a:r>
            <a:endParaRPr lang="en-US" dirty="0" smtClean="0"/>
          </a:p>
          <a:p>
            <a:r>
              <a:rPr lang="en-US" dirty="0" smtClean="0"/>
              <a:t>In additions t</a:t>
            </a:r>
            <a:r>
              <a:rPr lang="en-US" dirty="0" smtClean="0"/>
              <a:t>he </a:t>
            </a:r>
            <a:r>
              <a:rPr lang="en-US" dirty="0" smtClean="0"/>
              <a:t>beam </a:t>
            </a:r>
            <a:r>
              <a:rPr lang="en-US" dirty="0" smtClean="0"/>
              <a:t>drives </a:t>
            </a:r>
            <a:r>
              <a:rPr lang="en-US" dirty="0" smtClean="0"/>
              <a:t>a subtle interplay of:</a:t>
            </a:r>
          </a:p>
          <a:p>
            <a:pPr lvl="1"/>
            <a:r>
              <a:rPr lang="en-US" dirty="0" smtClean="0"/>
              <a:t>Beam dump system, Collimation, protection devices, RF…</a:t>
            </a:r>
          </a:p>
          <a:p>
            <a:pPr lvl="1"/>
            <a:r>
              <a:rPr lang="en-US" dirty="0" smtClean="0"/>
              <a:t>Instrumentation (</a:t>
            </a:r>
            <a:r>
              <a:rPr lang="en-US" dirty="0" err="1" smtClean="0"/>
              <a:t>BLMs</a:t>
            </a:r>
            <a:r>
              <a:rPr lang="en-US" dirty="0" smtClean="0"/>
              <a:t>, BCT, </a:t>
            </a:r>
            <a:r>
              <a:rPr lang="en-US" dirty="0" err="1" smtClean="0"/>
              <a:t>BPMs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Aperture</a:t>
            </a:r>
          </a:p>
          <a:p>
            <a:pPr lvl="1"/>
            <a:r>
              <a:rPr lang="en-US" dirty="0" smtClean="0"/>
              <a:t>Optics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762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Provides the mechanism to dump the beam in around 3 turns if anything out there decides it’s had enough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79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Absolutely, absolutely critical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Recent </a:t>
            </a:r>
            <a:r>
              <a:rPr lang="en-US" dirty="0" smtClean="0"/>
              <a:t>timeline 1/3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723900"/>
            <a:ext cx="8353425" cy="56769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Accelerator complete</a:t>
            </a:r>
            <a:endParaRPr lang="en-US" dirty="0" smtClean="0"/>
          </a:p>
          <a:p>
            <a:pPr lvl="1"/>
            <a:r>
              <a:rPr lang="en-US" dirty="0" smtClean="0"/>
              <a:t>Ring </a:t>
            </a:r>
            <a:r>
              <a:rPr lang="en-US" dirty="0" smtClean="0"/>
              <a:t>cold and under </a:t>
            </a:r>
            <a:r>
              <a:rPr lang="en-US" dirty="0" smtClean="0"/>
              <a:t>vacuum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2008</a:t>
            </a:r>
          </a:p>
          <a:p>
            <a:pPr lvl="1"/>
            <a:r>
              <a:rPr lang="en-US" dirty="0" smtClean="0"/>
              <a:t>First beams </a:t>
            </a:r>
            <a:r>
              <a:rPr lang="en-US" dirty="0" smtClean="0"/>
              <a:t>around – made it to Google</a:t>
            </a:r>
          </a:p>
          <a:p>
            <a:r>
              <a:rPr lang="en-US" dirty="0" smtClean="0"/>
              <a:t>September 19</a:t>
            </a:r>
            <a:r>
              <a:rPr lang="en-US" baseline="30000" dirty="0" smtClean="0"/>
              <a:t>th</a:t>
            </a:r>
            <a:r>
              <a:rPr lang="en-US" dirty="0" smtClean="0"/>
              <a:t> 2008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incident</a:t>
            </a:r>
          </a:p>
          <a:p>
            <a:r>
              <a:rPr lang="en-US" dirty="0" smtClean="0"/>
              <a:t>2008 – 2009</a:t>
            </a:r>
          </a:p>
          <a:p>
            <a:pPr lvl="1"/>
            <a:r>
              <a:rPr lang="en-US" dirty="0" smtClean="0"/>
              <a:t>14 months of major repairs and consolidation</a:t>
            </a:r>
          </a:p>
          <a:p>
            <a:pPr lvl="1"/>
            <a:r>
              <a:rPr lang="en-US" dirty="0" smtClean="0"/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Quench Protection System </a:t>
            </a:r>
            <a:r>
              <a:rPr lang="en-US" dirty="0" smtClean="0"/>
              <a:t>for online monitoring and protection of all joints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However…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to 3.5 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800600"/>
          </a:xfrm>
        </p:spPr>
        <p:txBody>
          <a:bodyPr/>
          <a:lstStyle/>
          <a:p>
            <a:r>
              <a:rPr lang="en-US" dirty="0" smtClean="0"/>
              <a:t>Successfully ramped two pilots to 3.5 TeV on first </a:t>
            </a:r>
            <a:r>
              <a:rPr lang="en-US" dirty="0" smtClean="0"/>
              <a:t>attempt</a:t>
            </a:r>
          </a:p>
          <a:p>
            <a:r>
              <a:rPr lang="en-US" dirty="0" smtClean="0"/>
              <a:t>Routinely ramp without</a:t>
            </a:r>
            <a:r>
              <a:rPr lang="en-US" dirty="0" smtClean="0"/>
              <a:t> beam loss</a:t>
            </a:r>
          </a:p>
          <a:p>
            <a:pPr lvl="1"/>
            <a:r>
              <a:rPr lang="en-US" dirty="0" smtClean="0"/>
              <a:t>But only low intensity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Tune </a:t>
            </a:r>
            <a:r>
              <a:rPr lang="en-US" dirty="0" smtClean="0"/>
              <a:t>feedback operational</a:t>
            </a:r>
            <a:endParaRPr lang="en-US" dirty="0" smtClean="0"/>
          </a:p>
          <a:p>
            <a:r>
              <a:rPr lang="en-US" dirty="0" smtClean="0"/>
              <a:t>Orbit </a:t>
            </a:r>
            <a:r>
              <a:rPr lang="en-US" dirty="0" smtClean="0"/>
              <a:t>looks stable and reproducible</a:t>
            </a:r>
            <a:endParaRPr lang="en-US" dirty="0" smtClean="0"/>
          </a:p>
          <a:p>
            <a:r>
              <a:rPr lang="en-US" dirty="0" smtClean="0"/>
              <a:t>Orbit feedback operational</a:t>
            </a:r>
          </a:p>
          <a:p>
            <a:endParaRPr lang="en-US" dirty="0" smtClean="0"/>
          </a:p>
          <a:p>
            <a:r>
              <a:rPr lang="en-US" dirty="0" smtClean="0"/>
              <a:t>Fine adjustments required for higher intensity </a:t>
            </a:r>
          </a:p>
          <a:p>
            <a:pPr lvl="1"/>
            <a:r>
              <a:rPr lang="en-US" dirty="0" smtClean="0"/>
              <a:t>Tighter parameter control</a:t>
            </a:r>
          </a:p>
          <a:p>
            <a:pPr lvl="1"/>
            <a:r>
              <a:rPr lang="en-US" dirty="0" smtClean="0"/>
              <a:t>Collimators to move in the ramp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38200"/>
            <a:ext cx="8762999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4724400"/>
            <a:ext cx="495300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 Energy:  450 to 3500 GeV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Main bend current: 760 to 5850 A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Ramp rate: </a:t>
            </a:r>
            <a:r>
              <a:rPr lang="en-US" dirty="0" smtClean="0">
                <a:solidFill>
                  <a:srgbClr val="FF0000"/>
                </a:solidFill>
              </a:rPr>
              <a:t>2 A/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/>
              <a:t> Length: 47 minutes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-875506" y="3694906"/>
            <a:ext cx="2514600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4800" y="3657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7 e9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450 GeV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99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3.5 TeV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 3.5 </a:t>
            </a:r>
            <a:r>
              <a:rPr lang="en-US" dirty="0" smtClean="0"/>
              <a:t>TeV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Excellent stability and reproducibility</a:t>
            </a:r>
          </a:p>
          <a:p>
            <a:pPr lvl="1"/>
            <a:r>
              <a:rPr lang="en-US" dirty="0" smtClean="0"/>
              <a:t>Good lifetimes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unexpected emittance growth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bunch length increase</a:t>
            </a:r>
          </a:p>
          <a:p>
            <a:pPr lvl="1"/>
            <a:r>
              <a:rPr lang="en-US" dirty="0" smtClean="0"/>
              <a:t>Orbit – rock solid</a:t>
            </a:r>
          </a:p>
          <a:p>
            <a:pPr lvl="1"/>
            <a:r>
              <a:rPr lang="en-US" dirty="0" smtClean="0"/>
              <a:t>Optics within tolerance and reproducible</a:t>
            </a:r>
          </a:p>
          <a:p>
            <a:r>
              <a:rPr lang="en-US" dirty="0" smtClean="0"/>
              <a:t>Machine protection has caught everything so far</a:t>
            </a:r>
            <a:endParaRPr lang="en-US" dirty="0" smtClean="0"/>
          </a:p>
          <a:p>
            <a:pPr lvl="1"/>
            <a:r>
              <a:rPr lang="en-US" dirty="0" smtClean="0"/>
              <a:t>Operations and others are exploring stuff-up space</a:t>
            </a:r>
          </a:p>
          <a:p>
            <a:pPr lvl="1"/>
            <a:r>
              <a:rPr lang="en-US" dirty="0" smtClean="0"/>
              <a:t>Full s</a:t>
            </a:r>
            <a:r>
              <a:rPr lang="en-US" dirty="0" smtClean="0"/>
              <a:t>et</a:t>
            </a:r>
            <a:r>
              <a:rPr lang="en-US" dirty="0" smtClean="0"/>
              <a:t>-up and tests still in progress.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0"/>
            <a:ext cx="784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The beams definitely like it up there!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2, 3.5 TeV beta-beating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305800" cy="5665972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0" y="6222777"/>
            <a:ext cx="5708650" cy="6352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way to stable beams @ 3.5 </a:t>
            </a:r>
            <a:r>
              <a:rPr lang="en-GB" dirty="0" err="1" smtClean="0"/>
              <a:t>TeV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101998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1F497D"/>
                </a:solidFill>
              </a:rPr>
              <a:t>Scenario with abnormally low beam lifetime created on purpose by operating the machine in an unfavorable working point (3</a:t>
            </a:r>
            <a:r>
              <a:rPr lang="en-US" sz="2000" baseline="30000" dirty="0" smtClean="0">
                <a:solidFill>
                  <a:srgbClr val="1F497D"/>
                </a:solidFill>
              </a:rPr>
              <a:t>rd</a:t>
            </a:r>
            <a:r>
              <a:rPr lang="en-US" sz="2000" dirty="0" smtClean="0">
                <a:solidFill>
                  <a:srgbClr val="1F497D"/>
                </a:solidFill>
              </a:rPr>
              <a:t> order resonance) </a:t>
            </a:r>
            <a:r>
              <a:rPr lang="en-US" sz="2000" dirty="0" smtClean="0">
                <a:solidFill>
                  <a:srgbClr val="1F497D"/>
                </a:solidFill>
                <a:sym typeface="Wingdings" pitchFamily="2" charset="2"/>
              </a:rPr>
              <a:t> losses are </a:t>
            </a:r>
            <a:r>
              <a:rPr lang="en-US" sz="2000" dirty="0" smtClean="0">
                <a:solidFill>
                  <a:srgbClr val="1F497D"/>
                </a:solidFill>
                <a:sym typeface="Wingdings" pitchFamily="2" charset="2"/>
              </a:rPr>
              <a:t>caught </a:t>
            </a:r>
            <a:r>
              <a:rPr lang="en-US" sz="2000" dirty="0" smtClean="0">
                <a:solidFill>
                  <a:srgbClr val="1F497D"/>
                </a:solidFill>
                <a:sym typeface="Wingdings" pitchFamily="2" charset="2"/>
              </a:rPr>
              <a:t>mainly at the </a:t>
            </a:r>
            <a:r>
              <a:rPr lang="en-US" sz="2000" dirty="0" err="1" smtClean="0">
                <a:solidFill>
                  <a:srgbClr val="1F497D"/>
                </a:solidFill>
                <a:sym typeface="Wingdings" pitchFamily="2" charset="2"/>
              </a:rPr>
              <a:t>betatron</a:t>
            </a:r>
            <a:r>
              <a:rPr lang="en-US" sz="2000" dirty="0" smtClean="0">
                <a:solidFill>
                  <a:srgbClr val="1F497D"/>
                </a:solidFill>
                <a:sym typeface="Wingdings" pitchFamily="2" charset="2"/>
              </a:rPr>
              <a:t> collimation area in LSS7 (designed to stop particles at large oscillation amplitudes)</a:t>
            </a:r>
            <a:endParaRPr lang="en-US" sz="2400" dirty="0" smtClean="0">
              <a:solidFill>
                <a:srgbClr val="1F497D"/>
              </a:solidFill>
            </a:endParaRPr>
          </a:p>
        </p:txBody>
      </p:sp>
      <p:pic>
        <p:nvPicPr>
          <p:cNvPr id="6" name="Picture 5" descr="20100328172716-loss map beam one for vertical resonance cross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8509566" cy="406818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58082" y="2357430"/>
            <a:ext cx="1285884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Beam 1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IMG_3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714752"/>
            <a:ext cx="1047725" cy="78579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23/4/10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86D0B0-EC29-42B4-9792-FBE5DC6BC92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US" sz="2400" dirty="0" smtClean="0"/>
          </a:p>
        </p:txBody>
      </p:sp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30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March 2010 – we got away with it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54539"/>
            <a:ext cx="3962400" cy="283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0438"/>
            <a:ext cx="3810000" cy="28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LT_event_7T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00108"/>
            <a:ext cx="4326494" cy="2433653"/>
          </a:xfrm>
          <a:prstGeom prst="rect">
            <a:avLst/>
          </a:prstGeom>
        </p:spPr>
      </p:pic>
      <p:pic>
        <p:nvPicPr>
          <p:cNvPr id="9" name="Picture 4" descr="69239_19127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14752"/>
            <a:ext cx="4643560" cy="2643206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86D0B0-EC29-42B4-9792-FBE5DC6BC92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pic>
        <p:nvPicPr>
          <p:cNvPr id="6" name="Picture 5" descr="2long-fills-april4to6.png"/>
          <p:cNvPicPr>
            <a:picLocks noChangeAspect="1"/>
          </p:cNvPicPr>
          <p:nvPr/>
        </p:nvPicPr>
        <p:blipFill>
          <a:blip r:embed="rId2" cstate="print"/>
          <a:srcRect t="40000" b="32222"/>
          <a:stretch>
            <a:fillRect/>
          </a:stretch>
        </p:blipFill>
        <p:spPr>
          <a:xfrm>
            <a:off x="0" y="928670"/>
            <a:ext cx="91440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1643050"/>
            <a:ext cx="8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48 </a:t>
            </a:r>
            <a:r>
              <a:rPr lang="en-US" sz="2400" b="1" dirty="0" err="1" smtClean="0"/>
              <a:t>h</a:t>
            </a:r>
            <a:endParaRPr lang="en-US" sz="24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23/04/10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2857496"/>
            <a:ext cx="5143504" cy="2143140"/>
          </a:xfrm>
        </p:spPr>
        <p:txBody>
          <a:bodyPr/>
          <a:lstStyle/>
          <a:p>
            <a:pPr marL="174625" indent="-174625"/>
            <a:r>
              <a:rPr lang="en-US" sz="2000" dirty="0" smtClean="0">
                <a:sym typeface="Wingdings"/>
              </a:rPr>
              <a:t>We can produce long fills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but we did not manage to have a programmed dump yet</a:t>
            </a:r>
          </a:p>
          <a:p>
            <a:pPr marL="174625" indent="-174625"/>
            <a:r>
              <a:rPr lang="en-US" sz="2000" dirty="0" smtClean="0"/>
              <a:t>Beam lifetime is excellent (&gt;100 h)</a:t>
            </a:r>
          </a:p>
          <a:p>
            <a:pPr marL="174625" lvl="0" indent="-174625"/>
            <a:r>
              <a:rPr lang="en-US" sz="2000" dirty="0" smtClean="0">
                <a:solidFill>
                  <a:srgbClr val="1F497D"/>
                </a:solidFill>
              </a:rPr>
              <a:t>From LHC Physics Coordinator @ LMC (07/04/2010):</a:t>
            </a:r>
          </a:p>
          <a:p>
            <a:pPr marL="574675" lvl="1" indent="-174625"/>
            <a:r>
              <a:rPr lang="en-GB" sz="1800" dirty="0" smtClean="0">
                <a:solidFill>
                  <a:srgbClr val="1F497D"/>
                </a:solidFill>
              </a:rPr>
              <a:t>Accumulated order of 300 </a:t>
            </a:r>
            <a:r>
              <a:rPr lang="en-GB" sz="1800" dirty="0" smtClean="0">
                <a:solidFill>
                  <a:srgbClr val="1F497D"/>
                </a:solidFill>
                <a:latin typeface="Symbol" pitchFamily="18" charset="2"/>
              </a:rPr>
              <a:t>m</a:t>
            </a:r>
            <a:r>
              <a:rPr lang="en-GB" sz="1800" dirty="0" smtClean="0">
                <a:solidFill>
                  <a:srgbClr val="1F497D"/>
                </a:solidFill>
              </a:rPr>
              <a:t>b</a:t>
            </a:r>
            <a:r>
              <a:rPr lang="en-GB" sz="1800" baseline="30000" dirty="0" smtClean="0">
                <a:solidFill>
                  <a:srgbClr val="1F497D"/>
                </a:solidFill>
              </a:rPr>
              <a:t>-1</a:t>
            </a:r>
            <a:r>
              <a:rPr lang="en-GB" sz="1800" dirty="0" smtClean="0">
                <a:solidFill>
                  <a:srgbClr val="1F497D"/>
                </a:solidFill>
              </a:rPr>
              <a:t>/</a:t>
            </a:r>
            <a:r>
              <a:rPr lang="en-GB" sz="1800" dirty="0" err="1" smtClean="0">
                <a:solidFill>
                  <a:srgbClr val="1F497D"/>
                </a:solidFill>
              </a:rPr>
              <a:t>expt</a:t>
            </a:r>
            <a:endParaRPr lang="en-GB" sz="1800" dirty="0" smtClean="0">
              <a:solidFill>
                <a:srgbClr val="1F497D"/>
              </a:solidFill>
            </a:endParaRPr>
          </a:p>
          <a:p>
            <a:pPr marL="574675" lvl="1" indent="-174625"/>
            <a:r>
              <a:rPr lang="en-GB" sz="1800" dirty="0" smtClean="0">
                <a:solidFill>
                  <a:srgbClr val="1F497D"/>
                </a:solidFill>
              </a:rPr>
              <a:t>Several million </a:t>
            </a:r>
            <a:r>
              <a:rPr lang="en-GB" sz="1800" dirty="0" err="1" smtClean="0">
                <a:solidFill>
                  <a:srgbClr val="1F497D"/>
                </a:solidFill>
              </a:rPr>
              <a:t>inelastics</a:t>
            </a:r>
            <a:r>
              <a:rPr lang="en-GB" sz="1800" dirty="0" smtClean="0">
                <a:solidFill>
                  <a:srgbClr val="1F497D"/>
                </a:solidFill>
              </a:rPr>
              <a:t> on tape</a:t>
            </a:r>
          </a:p>
          <a:p>
            <a:pPr marL="574675" lvl="1" indent="-174625"/>
            <a:r>
              <a:rPr lang="en-GB" sz="1800" dirty="0" smtClean="0">
                <a:solidFill>
                  <a:srgbClr val="1F497D"/>
                </a:solidFill>
              </a:rPr>
              <a:t>Inelastic rates typically up to ~120 Hz when optimized and ~1.1e10 p/bch,</a:t>
            </a:r>
            <a:r>
              <a:rPr lang="en-GB" sz="1800" dirty="0" smtClean="0">
                <a:solidFill>
                  <a:srgbClr val="1F497D"/>
                </a:solidFill>
              </a:rPr>
              <a:t> </a:t>
            </a:r>
          </a:p>
          <a:p>
            <a:pPr marL="574675" lvl="1" indent="-174625"/>
            <a:r>
              <a:rPr lang="en-GB" sz="1800" dirty="0" smtClean="0">
                <a:solidFill>
                  <a:srgbClr val="1F497D"/>
                </a:solidFill>
              </a:rPr>
              <a:t>Luminosity life time seen well above 20h !</a:t>
            </a:r>
          </a:p>
          <a:p>
            <a:pPr marL="174625" indent="-174625">
              <a:buNone/>
            </a:pPr>
            <a:endParaRPr lang="en-US" sz="2000" dirty="0" smtClean="0"/>
          </a:p>
        </p:txBody>
      </p:sp>
      <p:pic>
        <p:nvPicPr>
          <p:cNvPr id="16" name="Picture 2" descr="http://elogbook.cern.ch/eLogbook/attach_reader?attach_id=1069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86124"/>
            <a:ext cx="3929058" cy="3023944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86D0B0-EC29-42B4-9792-FBE5DC6BC92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9" name="Picture 10" descr="http://elogbook.cern.ch/eLogbook/attach_reader?attach_id=1068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582488" cy="5151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00200" y="685800"/>
            <a:ext cx="571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Safe beam: 2 bunches of 1.2 e10</a:t>
            </a:r>
            <a:r>
              <a:rPr lang="en-US" sz="2400" dirty="0" smtClean="0"/>
              <a:t> Luminosity</a:t>
            </a:r>
            <a:r>
              <a:rPr lang="en-US" sz="2400" dirty="0" smtClean="0"/>
              <a:t>: ~2 e27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4419600"/>
            <a:ext cx="7924800" cy="2152648"/>
          </a:xfrm>
        </p:spPr>
        <p:txBody>
          <a:bodyPr/>
          <a:lstStyle/>
          <a:p>
            <a:pPr marL="174625" indent="-174625"/>
            <a:r>
              <a:rPr lang="en-GB" sz="2000" dirty="0" smtClean="0"/>
              <a:t>Now squeezed to 2 </a:t>
            </a:r>
            <a:r>
              <a:rPr lang="en-GB" sz="2000" dirty="0" err="1" smtClean="0"/>
              <a:t>m</a:t>
            </a:r>
            <a:r>
              <a:rPr lang="en-GB" sz="2000" dirty="0" smtClean="0"/>
              <a:t>. in all four experiments</a:t>
            </a:r>
          </a:p>
          <a:p>
            <a:pPr marL="174625" indent="-174625"/>
            <a:r>
              <a:rPr lang="en-GB" sz="2000" dirty="0" smtClean="0"/>
              <a:t>Factor 5</a:t>
            </a:r>
            <a:r>
              <a:rPr lang="en-GB" sz="2000" dirty="0" smtClean="0"/>
              <a:t> </a:t>
            </a:r>
            <a:r>
              <a:rPr lang="en-GB" sz="2000" dirty="0" smtClean="0"/>
              <a:t>in luminosity seen as expected</a:t>
            </a:r>
          </a:p>
          <a:p>
            <a:pPr marL="174625" indent="-174625"/>
            <a:r>
              <a:rPr lang="en-GB" sz="2000" dirty="0" smtClean="0"/>
              <a:t>Limited to 2 </a:t>
            </a:r>
            <a:r>
              <a:rPr lang="en-GB" sz="2000" dirty="0" err="1" smtClean="0"/>
              <a:t>m</a:t>
            </a:r>
            <a:r>
              <a:rPr lang="en-GB" sz="2000" dirty="0" smtClean="0"/>
              <a:t> by aperture (energy) &amp; beam-beam considerations </a:t>
            </a:r>
          </a:p>
          <a:p>
            <a:pPr marL="174625" indent="-174625"/>
            <a:r>
              <a:rPr lang="en-GB" sz="2000" dirty="0" smtClean="0"/>
              <a:t>Measured </a:t>
            </a:r>
            <a:r>
              <a:rPr lang="en-GB" sz="2000" dirty="0" err="1" smtClean="0">
                <a:latin typeface="Symbol" pitchFamily="18" charset="2"/>
              </a:rPr>
              <a:t>b</a:t>
            </a:r>
            <a:r>
              <a:rPr lang="en-GB" sz="2000" dirty="0" smtClean="0"/>
              <a:t>*</a:t>
            </a:r>
            <a:r>
              <a:rPr lang="en-GB" sz="2000" dirty="0" smtClean="0"/>
              <a:t> close </a:t>
            </a:r>
            <a:r>
              <a:rPr lang="en-GB" sz="2000" dirty="0" smtClean="0"/>
              <a:t>to </a:t>
            </a:r>
            <a:r>
              <a:rPr lang="en-GB" sz="2000" dirty="0" smtClean="0"/>
              <a:t>expectations</a:t>
            </a:r>
          </a:p>
          <a:p>
            <a:pPr marL="174625" indent="-174625"/>
            <a:r>
              <a:rPr lang="en-GB" sz="2000" dirty="0" smtClean="0"/>
              <a:t>Hope for first physics fill squeezed today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4276697" cy="287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286280" cy="288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availability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86D0B0-EC29-42B4-9792-FBE5DC6BC92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4282" y="914400"/>
            <a:ext cx="86249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availability is </a:t>
            </a:r>
            <a:r>
              <a:rPr lang="en-GB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remarkable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every problem at high energy costs time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need to ramp down and cycle the magnets  turn around time is larger than 4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hours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kern="0" noProof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Typical examples</a:t>
            </a:r>
            <a:r>
              <a:rPr lang="en-GB" sz="2000" kern="0" noProof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000" kern="0" noProof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Vacuum </a:t>
            </a: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leak on the bellows of the movable stoppers in the injection transfer lines (replaced</a:t>
            </a: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Cryogenics stops </a:t>
            </a: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in</a:t>
            </a: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itchFamily="2" charset="2"/>
              </a:rPr>
              <a:t>(cold compressors, de-icing)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GB" b="0" i="0" u="none" strike="noStrike" kern="0" cap="none" spc="0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purious </a:t>
            </a:r>
            <a:r>
              <a:rPr kumimoji="0" lang="en-GB" b="0" i="0" u="none" strike="noStrike" kern="0" cap="none" spc="0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triggers of the QPS observed on the main </a:t>
            </a:r>
            <a:r>
              <a:rPr kumimoji="0" lang="en-GB" b="0" i="0" u="none" strike="noStrike" kern="0" cap="none" spc="0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quadrupoles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kern="0" baseline="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Current </a:t>
            </a:r>
            <a:r>
              <a:rPr lang="en-GB" kern="0" baseline="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lead temperature controls </a:t>
            </a:r>
            <a:r>
              <a:rPr lang="en-GB" kern="0" baseline="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failures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++ huge potential problem space </a:t>
            </a:r>
            <a:endParaRPr lang="en-GB" kern="0" baseline="0" noProof="0" dirty="0" smtClean="0">
              <a:solidFill>
                <a:schemeClr val="bg2">
                  <a:lumMod val="60000"/>
                  <a:lumOff val="40000"/>
                </a:schemeClr>
              </a:solidFill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kern="0" dirty="0" smtClean="0">
                <a:latin typeface="Trebuchet MS"/>
                <a:sym typeface="Wingdings" pitchFamily="2" charset="2"/>
              </a:rPr>
              <a:t>Operational procedures  - eek!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Magnet Interconnection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7FFCCA-14E7-9547-9C2C-5266CE642F43}" type="slidenum">
              <a:rPr lang="en-US"/>
              <a:pPr/>
              <a:t>3</a:t>
            </a:fld>
            <a:endParaRPr lang="en-US"/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991600" cy="57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7" name="Straight Arrow Connector 5"/>
          <p:cNvCxnSpPr>
            <a:cxnSpLocks noChangeShapeType="1"/>
            <a:endCxn id="8" idx="3"/>
          </p:cNvCxnSpPr>
          <p:nvPr/>
        </p:nvCxnSpPr>
        <p:spPr bwMode="auto">
          <a:xfrm rot="10800000" flipV="1">
            <a:off x="3476626" y="4038600"/>
            <a:ext cx="2162175" cy="1708944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ash"/>
            <a:round/>
            <a:headEnd type="triangle" w="med" len="med"/>
            <a:tailEnd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5562600"/>
            <a:ext cx="1724025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Dipole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busbar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9100" y="800100"/>
            <a:ext cx="3467100" cy="2700338"/>
            <a:chOff x="419100" y="800100"/>
            <a:chExt cx="3467100" cy="2700042"/>
          </a:xfrm>
        </p:grpSpPr>
        <p:pic>
          <p:nvPicPr>
            <p:cNvPr id="61451" name="Picture 5"/>
            <p:cNvPicPr>
              <a:picLocks noChangeAspect="1" noChangeArrowheads="1"/>
            </p:cNvPicPr>
            <p:nvPr/>
          </p:nvPicPr>
          <p:blipFill>
            <a:blip r:embed="rId4"/>
            <a:srcRect l="1852" r="1852"/>
            <a:stretch>
              <a:fillRect/>
            </a:stretch>
          </p:blipFill>
          <p:spPr bwMode="auto">
            <a:xfrm>
              <a:off x="419100" y="800100"/>
              <a:ext cx="3467100" cy="270004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95300" y="838196"/>
              <a:ext cx="2392363" cy="400006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Melted by arc</a:t>
              </a:r>
            </a:p>
          </p:txBody>
        </p:sp>
        <p:cxnSp>
          <p:nvCxnSpPr>
            <p:cNvPr id="61453" name="Straight Arrow Connector 10"/>
            <p:cNvCxnSpPr>
              <a:cxnSpLocks noChangeShapeType="1"/>
              <a:stCxn id="10" idx="2"/>
            </p:cNvCxnSpPr>
            <p:nvPr/>
          </p:nvCxnSpPr>
          <p:spPr bwMode="auto">
            <a:xfrm rot="16200000" flipH="1">
              <a:off x="1483915" y="1445817"/>
              <a:ext cx="857252" cy="442118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283CE-86ED-4A5A-9952-48D6A180EE0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2743200" cy="20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commissioning</a:t>
            </a:r>
          </a:p>
          <a:p>
            <a:pPr lvl="1"/>
            <a:r>
              <a:rPr lang="en-US" dirty="0" smtClean="0"/>
              <a:t>Immediate aim: c</a:t>
            </a:r>
            <a:r>
              <a:rPr lang="en-US" dirty="0" smtClean="0"/>
              <a:t>olliding</a:t>
            </a:r>
            <a:r>
              <a:rPr lang="en-US" dirty="0" smtClean="0"/>
              <a:t>, safe, stable, squeezed beams</a:t>
            </a:r>
          </a:p>
          <a:p>
            <a:r>
              <a:rPr lang="en-US" dirty="0" smtClean="0"/>
              <a:t>Consolidation &amp;</a:t>
            </a:r>
            <a:r>
              <a:rPr lang="en-US" dirty="0" smtClean="0"/>
              <a:t> physics at the safe beam limit</a:t>
            </a:r>
          </a:p>
          <a:p>
            <a:pPr lvl="1"/>
            <a:r>
              <a:rPr lang="en-US" dirty="0" smtClean="0"/>
              <a:t>3 e10 per beam at 3.5 TeV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Full machine protection qualification</a:t>
            </a:r>
          </a:p>
          <a:p>
            <a:r>
              <a:rPr lang="en-US" dirty="0" smtClean="0"/>
              <a:t>Phased intensity increase and associated machine protection qualification</a:t>
            </a:r>
          </a:p>
          <a:p>
            <a:pPr lvl="1"/>
            <a:r>
              <a:rPr lang="en-US" dirty="0" smtClean="0"/>
              <a:t>Establish secure and reproducible operations and fully field test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Moving very, very carefully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57400"/>
            <a:ext cx="9143999" cy="3639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to 2 </a:t>
            </a:r>
            <a:r>
              <a:rPr lang="en-US" dirty="0" smtClean="0"/>
              <a:t>MJ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challenge will be learning to operate safely with destructive beams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2954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Approved steps to 2 MJ 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4495800" y="4648200"/>
            <a:ext cx="914400" cy="3048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5" name="Picture 4" descr="Screen shot 2010-01-20 at 12.18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485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845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TT40 Damage during 2004 High Intensity SPS Extraction</a:t>
            </a:r>
            <a:r>
              <a:rPr lang="en-US" dirty="0" smtClean="0"/>
              <a:t> / </a:t>
            </a:r>
            <a:r>
              <a:rPr lang="en-US" dirty="0" smtClean="0">
                <a:hlinkClick r:id="rId3"/>
              </a:rPr>
              <a:t>Goddard, B</a:t>
            </a:r>
            <a:r>
              <a:rPr lang="en-US" dirty="0" smtClean="0"/>
              <a:t> ; </a:t>
            </a:r>
            <a:r>
              <a:rPr lang="en-US" dirty="0" smtClean="0">
                <a:hlinkClick r:id="rId4"/>
              </a:rPr>
              <a:t>Kain, V</a:t>
            </a:r>
            <a:r>
              <a:rPr lang="en-US" dirty="0" smtClean="0"/>
              <a:t> ; </a:t>
            </a:r>
            <a:r>
              <a:rPr lang="en-US" dirty="0" smtClean="0">
                <a:hlinkClick r:id="rId5"/>
              </a:rPr>
              <a:t>Mertens, V</a:t>
            </a:r>
            <a:r>
              <a:rPr lang="en-US" dirty="0" smtClean="0"/>
              <a:t> ; </a:t>
            </a:r>
            <a:r>
              <a:rPr lang="en-US" dirty="0" smtClean="0">
                <a:hlinkClick r:id="rId6"/>
              </a:rPr>
              <a:t>Uythoven, J</a:t>
            </a:r>
            <a:r>
              <a:rPr lang="en-US" dirty="0" smtClean="0"/>
              <a:t> ; </a:t>
            </a:r>
            <a:r>
              <a:rPr lang="en-US" dirty="0" smtClean="0">
                <a:hlinkClick r:id="rId7"/>
              </a:rPr>
              <a:t>Wenninger, 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853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During high intensity extraction on 25/10/04 an incident occurred in which the vacuum chamber of the TT40 magnet QTRF4002 was badly damaged. </a:t>
            </a:r>
          </a:p>
          <a:p>
            <a:r>
              <a:rPr lang="en-US" sz="1800" dirty="0" smtClean="0"/>
              <a:t>The beam was a 450 GeV full LHC injection batch of 3.4 10</a:t>
            </a:r>
            <a:r>
              <a:rPr lang="en-US" sz="1800" baseline="30000" dirty="0" smtClean="0"/>
              <a:t>13 </a:t>
            </a:r>
            <a:r>
              <a:rPr lang="en-US" sz="1800" dirty="0" err="1" smtClean="0"/>
              <a:t>p</a:t>
            </a:r>
            <a:r>
              <a:rPr lang="en-US" sz="1800" dirty="0" smtClean="0"/>
              <a:t>+ in 288 bunches,</a:t>
            </a:r>
            <a:r>
              <a:rPr lang="en-US" sz="1800" dirty="0" smtClean="0"/>
              <a:t> </a:t>
            </a: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990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 what you can do with 2.9 MJ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172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~4.4 </a:t>
            </a:r>
            <a:r>
              <a:rPr lang="en-US" dirty="0" smtClean="0">
                <a:solidFill>
                  <a:srgbClr val="FF0000"/>
                </a:solidFill>
              </a:rPr>
              <a:t>e12 at 3.5 </a:t>
            </a:r>
            <a:r>
              <a:rPr lang="en-US" dirty="0" smtClean="0">
                <a:solidFill>
                  <a:srgbClr val="FF0000"/>
                </a:solidFill>
              </a:rPr>
              <a:t>TeV    </a:t>
            </a:r>
            <a:r>
              <a:rPr lang="en-US" dirty="0" smtClean="0">
                <a:solidFill>
                  <a:srgbClr val="FF0000"/>
                </a:solidFill>
              </a:rPr>
              <a:t>or around 10</a:t>
            </a:r>
            <a:r>
              <a:rPr lang="en-US" baseline="30000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 looks like being…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975"/>
            <a:ext cx="8382000" cy="5111750"/>
          </a:xfrm>
        </p:spPr>
        <p:txBody>
          <a:bodyPr/>
          <a:lstStyle/>
          <a:p>
            <a:r>
              <a:rPr lang="en-US" dirty="0" smtClean="0"/>
              <a:t>Run 2010 at 3.5 TeV </a:t>
            </a:r>
          </a:p>
          <a:p>
            <a:pPr lvl="1"/>
            <a:r>
              <a:rPr lang="en-US" dirty="0" smtClean="0"/>
              <a:t>Estimate integrated luminosity 100 - 200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Short winter </a:t>
            </a:r>
            <a:r>
              <a:rPr lang="en-US" dirty="0" smtClean="0"/>
              <a:t>stop</a:t>
            </a:r>
          </a:p>
          <a:p>
            <a:r>
              <a:rPr lang="en-US" dirty="0" smtClean="0"/>
              <a:t>2011</a:t>
            </a:r>
            <a:endParaRPr lang="en-US" dirty="0" smtClean="0"/>
          </a:p>
          <a:p>
            <a:pPr lvl="1"/>
            <a:r>
              <a:rPr lang="en-US" dirty="0" smtClean="0"/>
              <a:t>Run</a:t>
            </a:r>
            <a:r>
              <a:rPr lang="en-US" dirty="0" smtClean="0"/>
              <a:t> </a:t>
            </a:r>
            <a:r>
              <a:rPr lang="en-US" dirty="0" smtClean="0"/>
              <a:t>at 3.5 TeV with the aim of delivering at least 1 fb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r>
              <a:rPr lang="en-US" dirty="0" smtClean="0"/>
              <a:t>2012: long </a:t>
            </a:r>
            <a:r>
              <a:rPr lang="en-US" dirty="0" smtClean="0"/>
              <a:t>shutdown (~1 year)</a:t>
            </a:r>
          </a:p>
          <a:p>
            <a:pPr lvl="1"/>
            <a:r>
              <a:rPr lang="en-US" dirty="0" smtClean="0"/>
              <a:t>Fix all splices properly – LHC good for 7 TeV (give or take some dipole re-training)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Head </a:t>
            </a:r>
            <a:r>
              <a:rPr lang="en-US" dirty="0" smtClean="0"/>
              <a:t>for nominal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3.5 TeV: run flat out at ~100 pb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per month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867400"/>
            <a:ext cx="518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Aim</a:t>
            </a:r>
            <a:r>
              <a:rPr lang="en-US" sz="3200" dirty="0" smtClean="0"/>
              <a:t> </a:t>
            </a:r>
            <a:r>
              <a:rPr lang="en-US" sz="3200" dirty="0" smtClean="0"/>
              <a:t>to deliver around 1 fb</a:t>
            </a:r>
            <a:r>
              <a:rPr lang="en-US" sz="3200" baseline="30000" dirty="0" smtClean="0"/>
              <a:t>-1</a:t>
            </a:r>
            <a:endParaRPr lang="en-US" sz="32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724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16% </a:t>
            </a:r>
            <a:r>
              <a:rPr lang="en-US" dirty="0" smtClean="0">
                <a:solidFill>
                  <a:srgbClr val="FF0000"/>
                </a:solidFill>
              </a:rPr>
              <a:t>nominal beam intensity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3466306" y="4229100"/>
            <a:ext cx="838994" cy="7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 descr="Screen shot 2010-04-23 at 7.49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060"/>
            <a:ext cx="9144000" cy="188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2012: splice </a:t>
            </a:r>
            <a:r>
              <a:rPr lang="en-US" dirty="0" smtClean="0">
                <a:solidFill>
                  <a:srgbClr val="FF0000"/>
                </a:solidFill>
              </a:rPr>
              <a:t>consolidation</a:t>
            </a:r>
          </a:p>
          <a:p>
            <a:r>
              <a:rPr lang="en-US" dirty="0" smtClean="0"/>
              <a:t>2013: 6.5 TeV ~25% nominal intensity</a:t>
            </a:r>
          </a:p>
          <a:p>
            <a:r>
              <a:rPr lang="en-US" dirty="0" smtClean="0"/>
              <a:t>2014: 6.5 TeV ~40% nominal intensity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2014 – optimistic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3276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r>
              <a:rPr lang="en-US" dirty="0" smtClean="0"/>
              <a:t>A lot of hard work over the years has enable a truly impressive period of initial commissioning with beam.</a:t>
            </a:r>
          </a:p>
          <a:p>
            <a:r>
              <a:rPr lang="en-US" dirty="0" smtClean="0"/>
              <a:t>Initial indications are that the LHC:</a:t>
            </a:r>
          </a:p>
          <a:p>
            <a:pPr lvl="1"/>
            <a:r>
              <a:rPr lang="en-US" dirty="0" smtClean="0"/>
              <a:t>is reproducible;</a:t>
            </a:r>
          </a:p>
          <a:p>
            <a:pPr lvl="1"/>
            <a:r>
              <a:rPr lang="en-US" dirty="0" smtClean="0"/>
              <a:t>magnetically well understood;</a:t>
            </a:r>
          </a:p>
          <a:p>
            <a:pPr lvl="1"/>
            <a:r>
              <a:rPr lang="en-US" dirty="0" smtClean="0"/>
              <a:t>optically in good shape;</a:t>
            </a:r>
          </a:p>
          <a:p>
            <a:pPr lvl="1"/>
            <a:r>
              <a:rPr lang="en-US" dirty="0" smtClean="0"/>
              <a:t>is armed with a mighty set of instrumentation, software, and hardware systems.</a:t>
            </a:r>
          </a:p>
          <a:p>
            <a:r>
              <a:rPr lang="en-US" dirty="0" smtClean="0"/>
              <a:t>Lots still to sort out, in particular…</a:t>
            </a:r>
          </a:p>
          <a:p>
            <a:r>
              <a:rPr lang="en-US" dirty="0" smtClean="0"/>
              <a:t>Operations, controls, instrumentation etc. have the capability to unnecessarily stress the machine protection system – issues must be resolved.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715000"/>
            <a:ext cx="647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Long way to go before we are ready to move too far above the safe beam limit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11750"/>
          </a:xfrm>
        </p:spPr>
        <p:txBody>
          <a:bodyPr/>
          <a:lstStyle/>
          <a:p>
            <a:r>
              <a:rPr lang="en-US" dirty="0" smtClean="0"/>
              <a:t>First collisions at 3.5 </a:t>
            </a:r>
            <a:r>
              <a:rPr lang="en-US" dirty="0" smtClean="0"/>
              <a:t>TeV squeezed very soon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28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r>
              <a:rPr lang="en-US" dirty="0" smtClean="0"/>
              <a:t>Followed </a:t>
            </a:r>
            <a:r>
              <a:rPr lang="en-US" dirty="0" smtClean="0"/>
              <a:t>by a running period around the safe beam </a:t>
            </a:r>
            <a:r>
              <a:rPr lang="en-US" dirty="0" smtClean="0"/>
              <a:t>limit</a:t>
            </a:r>
          </a:p>
          <a:p>
            <a:r>
              <a:rPr lang="en-US" dirty="0" smtClean="0"/>
              <a:t>R</a:t>
            </a:r>
            <a:r>
              <a:rPr lang="en-US" dirty="0" smtClean="0"/>
              <a:t>igorous preparation for moving beyond the safe beam limit.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areful </a:t>
            </a:r>
            <a:r>
              <a:rPr lang="en-US" dirty="0" smtClean="0"/>
              <a:t>stepwise increase in intensity</a:t>
            </a:r>
            <a:r>
              <a:rPr lang="en-US" dirty="0" smtClean="0"/>
              <a:t> with </a:t>
            </a:r>
            <a:r>
              <a:rPr lang="en-US" dirty="0" smtClean="0"/>
              <a:t>each step up in intensity to be followed by an extended running </a:t>
            </a:r>
            <a:r>
              <a:rPr lang="en-US" dirty="0" smtClean="0"/>
              <a:t>period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Targets for the next two years clearly defined.</a:t>
            </a:r>
          </a:p>
          <a:p>
            <a:r>
              <a:rPr lang="en-US" dirty="0" smtClean="0"/>
              <a:t>The LHC </a:t>
            </a:r>
            <a:r>
              <a:rPr lang="en-US" dirty="0" smtClean="0"/>
              <a:t>looks like being</a:t>
            </a:r>
            <a:r>
              <a:rPr lang="en-US" dirty="0" smtClean="0"/>
              <a:t> beautiful machine…</a:t>
            </a:r>
          </a:p>
          <a:p>
            <a:endParaRPr lang="en-US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410200"/>
            <a:ext cx="7315200" cy="8617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Big thanks are due to all the teams involved.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 remarkable effort has been repaid with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remarkable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progress.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Joint quality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23/04/10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8FF85-3800-3A42-BD15-A4637E2565D4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148"/>
          <p:cNvGrpSpPr>
            <a:grpSpLocks/>
          </p:cNvGrpSpPr>
          <p:nvPr/>
        </p:nvGrpSpPr>
        <p:grpSpPr bwMode="auto">
          <a:xfrm>
            <a:off x="762000" y="2743200"/>
            <a:ext cx="7543800" cy="1219200"/>
            <a:chOff x="685800" y="4114800"/>
            <a:chExt cx="7543800" cy="1219200"/>
          </a:xfrm>
        </p:grpSpPr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3200400" y="4872038"/>
              <a:ext cx="4876800" cy="88900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0" name="Rectangle 141"/>
            <p:cNvSpPr>
              <a:spLocks noChangeArrowheads="1"/>
            </p:cNvSpPr>
            <p:nvPr/>
          </p:nvSpPr>
          <p:spPr bwMode="auto">
            <a:xfrm>
              <a:off x="3200400" y="4489450"/>
              <a:ext cx="2971800" cy="30480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71" name="Rectangle 142"/>
            <p:cNvSpPr>
              <a:spLocks noChangeArrowheads="1"/>
            </p:cNvSpPr>
            <p:nvPr/>
          </p:nvSpPr>
          <p:spPr bwMode="auto">
            <a:xfrm>
              <a:off x="2895600" y="4946650"/>
              <a:ext cx="3581400" cy="365125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72" name="Rectangle 143"/>
            <p:cNvSpPr>
              <a:spLocks noChangeArrowheads="1"/>
            </p:cNvSpPr>
            <p:nvPr/>
          </p:nvSpPr>
          <p:spPr bwMode="auto">
            <a:xfrm>
              <a:off x="6483350" y="4946650"/>
              <a:ext cx="1600200" cy="365125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73" name="Rectangle 144"/>
            <p:cNvSpPr>
              <a:spLocks noChangeArrowheads="1"/>
            </p:cNvSpPr>
            <p:nvPr/>
          </p:nvSpPr>
          <p:spPr bwMode="auto">
            <a:xfrm>
              <a:off x="6178550" y="4489450"/>
              <a:ext cx="1905000" cy="38100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74" name="Text Box 14"/>
            <p:cNvSpPr txBox="1">
              <a:spLocks noChangeArrowheads="1"/>
            </p:cNvSpPr>
            <p:nvPr/>
          </p:nvSpPr>
          <p:spPr bwMode="auto">
            <a:xfrm>
              <a:off x="1447800" y="4932363"/>
              <a:ext cx="5905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  <a:latin typeface="Comic Sans MS" pitchFamily="66" charset="0"/>
                </a:rPr>
                <a:t>bus</a:t>
              </a:r>
            </a:p>
          </p:txBody>
        </p:sp>
        <p:sp>
          <p:nvSpPr>
            <p:cNvPr id="175" name="Text Box 15"/>
            <p:cNvSpPr txBox="1">
              <a:spLocks noChangeArrowheads="1"/>
            </p:cNvSpPr>
            <p:nvPr/>
          </p:nvSpPr>
          <p:spPr bwMode="auto">
            <a:xfrm>
              <a:off x="4148138" y="4932363"/>
              <a:ext cx="1057275" cy="369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  <a:latin typeface="+mn-lt"/>
                </a:rPr>
                <a:t>U-profile</a:t>
              </a:r>
            </a:p>
          </p:txBody>
        </p:sp>
        <p:sp>
          <p:nvSpPr>
            <p:cNvPr id="176" name="Text Box 17"/>
            <p:cNvSpPr txBox="1">
              <a:spLocks noChangeArrowheads="1"/>
            </p:cNvSpPr>
            <p:nvPr/>
          </p:nvSpPr>
          <p:spPr bwMode="auto">
            <a:xfrm>
              <a:off x="7046913" y="4960938"/>
              <a:ext cx="555625" cy="369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</a:rPr>
                <a:t>bus</a:t>
              </a:r>
            </a:p>
          </p:txBody>
        </p:sp>
        <p:sp>
          <p:nvSpPr>
            <p:cNvPr id="177" name="Rectangle 4"/>
            <p:cNvSpPr>
              <a:spLocks noChangeArrowheads="1"/>
            </p:cNvSpPr>
            <p:nvPr/>
          </p:nvSpPr>
          <p:spPr bwMode="auto">
            <a:xfrm>
              <a:off x="838200" y="4786313"/>
              <a:ext cx="5257800" cy="84137"/>
            </a:xfrm>
            <a:prstGeom prst="rect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78" name="Rectangle 149"/>
            <p:cNvSpPr>
              <a:spLocks noChangeArrowheads="1"/>
            </p:cNvSpPr>
            <p:nvPr/>
          </p:nvSpPr>
          <p:spPr bwMode="auto">
            <a:xfrm>
              <a:off x="6172200" y="4779963"/>
              <a:ext cx="1920875" cy="9048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79" name="Rectangle 20"/>
            <p:cNvSpPr>
              <a:spLocks noChangeArrowheads="1"/>
            </p:cNvSpPr>
            <p:nvPr/>
          </p:nvSpPr>
          <p:spPr bwMode="auto">
            <a:xfrm>
              <a:off x="6172200" y="4932363"/>
              <a:ext cx="1920875" cy="90487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80" name="Rectangle 29"/>
            <p:cNvSpPr>
              <a:spLocks noChangeArrowheads="1"/>
            </p:cNvSpPr>
            <p:nvPr/>
          </p:nvSpPr>
          <p:spPr bwMode="auto">
            <a:xfrm>
              <a:off x="6172200" y="4489450"/>
              <a:ext cx="76200" cy="365125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81" name="Rectangle 30"/>
            <p:cNvSpPr>
              <a:spLocks noChangeArrowheads="1"/>
            </p:cNvSpPr>
            <p:nvPr/>
          </p:nvSpPr>
          <p:spPr bwMode="auto">
            <a:xfrm>
              <a:off x="6477000" y="4946650"/>
              <a:ext cx="76200" cy="365125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82" name="Text Box 17"/>
            <p:cNvSpPr txBox="1">
              <a:spLocks noChangeArrowheads="1"/>
            </p:cNvSpPr>
            <p:nvPr/>
          </p:nvSpPr>
          <p:spPr bwMode="auto">
            <a:xfrm>
              <a:off x="4286250" y="4427538"/>
              <a:ext cx="865188" cy="369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+mn-lt"/>
                </a:rPr>
                <a:t>wedge</a:t>
              </a:r>
            </a:p>
          </p:txBody>
        </p:sp>
        <p:cxnSp>
          <p:nvCxnSpPr>
            <p:cNvPr id="69658" name="Straight Connector 182"/>
            <p:cNvCxnSpPr>
              <a:cxnSpLocks noChangeShapeType="1"/>
            </p:cNvCxnSpPr>
            <p:nvPr/>
          </p:nvCxnSpPr>
          <p:spPr bwMode="auto">
            <a:xfrm>
              <a:off x="3194050" y="4779962"/>
              <a:ext cx="3048000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69659" name="Straight Connector 183"/>
            <p:cNvCxnSpPr>
              <a:cxnSpLocks noChangeShapeType="1"/>
            </p:cNvCxnSpPr>
            <p:nvPr/>
          </p:nvCxnSpPr>
          <p:spPr bwMode="auto">
            <a:xfrm>
              <a:off x="3200400" y="4870450"/>
              <a:ext cx="2895600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69660" name="Straight Connector 184"/>
            <p:cNvCxnSpPr>
              <a:cxnSpLocks noChangeShapeType="1"/>
            </p:cNvCxnSpPr>
            <p:nvPr/>
          </p:nvCxnSpPr>
          <p:spPr bwMode="auto">
            <a:xfrm>
              <a:off x="3195638" y="4946650"/>
              <a:ext cx="3048000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round/>
              <a:headEnd/>
              <a:tailEnd/>
            </a:ln>
          </p:spPr>
        </p:cxnSp>
        <p:sp>
          <p:nvSpPr>
            <p:cNvPr id="186" name="TextBox 157"/>
            <p:cNvSpPr txBox="1">
              <a:spLocks noChangeArrowheads="1"/>
            </p:cNvSpPr>
            <p:nvPr/>
          </p:nvSpPr>
          <p:spPr bwMode="auto">
            <a:xfrm>
              <a:off x="914400" y="4114800"/>
              <a:ext cx="838200" cy="338138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>
                  <a:solidFill>
                    <a:sysClr val="windowText" lastClr="000000"/>
                  </a:solidFill>
                  <a:latin typeface="+mn-lt"/>
                </a:rPr>
                <a:t>Solder</a:t>
              </a:r>
            </a:p>
          </p:txBody>
        </p:sp>
        <p:sp>
          <p:nvSpPr>
            <p:cNvPr id="187" name="Rectangle 158"/>
            <p:cNvSpPr>
              <a:spLocks noChangeArrowheads="1"/>
            </p:cNvSpPr>
            <p:nvPr/>
          </p:nvSpPr>
          <p:spPr bwMode="auto">
            <a:xfrm>
              <a:off x="838200" y="4953000"/>
              <a:ext cx="1981200" cy="38100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38200" y="4695825"/>
              <a:ext cx="1447800" cy="76200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 Unicode M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38200" y="4876800"/>
              <a:ext cx="1447800" cy="76200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FFFFFF"/>
                </a:solidFill>
                <a:latin typeface="Arial Unicode MS"/>
              </a:endParaRPr>
            </a:p>
          </p:txBody>
        </p:sp>
        <p:sp>
          <p:nvSpPr>
            <p:cNvPr id="190" name="Rectangle 161"/>
            <p:cNvSpPr>
              <a:spLocks noChangeArrowheads="1"/>
            </p:cNvSpPr>
            <p:nvPr/>
          </p:nvSpPr>
          <p:spPr bwMode="auto">
            <a:xfrm>
              <a:off x="830263" y="4503738"/>
              <a:ext cx="2286000" cy="18256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cxnSp>
          <p:nvCxnSpPr>
            <p:cNvPr id="69666" name="Straight Arrow Connector 190"/>
            <p:cNvCxnSpPr>
              <a:cxnSpLocks noChangeShapeType="1"/>
              <a:stCxn id="186" idx="2"/>
            </p:cNvCxnSpPr>
            <p:nvPr/>
          </p:nvCxnSpPr>
          <p:spPr bwMode="auto">
            <a:xfrm rot="16200000" flipH="1">
              <a:off x="1423987" y="4362450"/>
              <a:ext cx="314325" cy="4953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92" name="TextBox 163"/>
            <p:cNvSpPr txBox="1">
              <a:spLocks noChangeArrowheads="1"/>
            </p:cNvSpPr>
            <p:nvPr/>
          </p:nvSpPr>
          <p:spPr bwMode="auto">
            <a:xfrm>
              <a:off x="3352800" y="4114800"/>
              <a:ext cx="1143000" cy="338138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kern="0" dirty="0">
                  <a:solidFill>
                    <a:sysClr val="windowText" lastClr="000000"/>
                  </a:solidFill>
                  <a:latin typeface="+mn-lt"/>
                </a:rPr>
                <a:t>No solder</a:t>
              </a:r>
            </a:p>
          </p:txBody>
        </p:sp>
        <p:cxnSp>
          <p:nvCxnSpPr>
            <p:cNvPr id="69668" name="Straight Arrow Connector 192"/>
            <p:cNvCxnSpPr>
              <a:cxnSpLocks noChangeShapeType="1"/>
              <a:stCxn id="192" idx="1"/>
            </p:cNvCxnSpPr>
            <p:nvPr/>
          </p:nvCxnSpPr>
          <p:spPr bwMode="auto">
            <a:xfrm rot="10800000" flipV="1">
              <a:off x="2743200" y="4284662"/>
              <a:ext cx="609600" cy="4397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5" name="Group 120"/>
            <p:cNvGrpSpPr/>
            <p:nvPr/>
          </p:nvGrpSpPr>
          <p:grpSpPr>
            <a:xfrm flipV="1">
              <a:off x="7924800" y="4478548"/>
              <a:ext cx="304800" cy="838200"/>
              <a:chOff x="8153400" y="3962400"/>
              <a:chExt cx="304800" cy="838200"/>
            </a:xfrm>
            <a:solidFill>
              <a:srgbClr val="FFFFFF"/>
            </a:solidFill>
          </p:grpSpPr>
          <p:grpSp>
            <p:nvGrpSpPr>
              <p:cNvPr id="6" name="Group 89"/>
              <p:cNvGrpSpPr/>
              <p:nvPr/>
            </p:nvGrpSpPr>
            <p:grpSpPr>
              <a:xfrm>
                <a:off x="8153400" y="3962400"/>
                <a:ext cx="152400" cy="838200"/>
                <a:chOff x="8458200" y="3962400"/>
                <a:chExt cx="152400" cy="838200"/>
              </a:xfrm>
              <a:grpFill/>
            </p:grpSpPr>
            <p:sp>
              <p:nvSpPr>
                <p:cNvPr id="211" name="Right Triangle 210"/>
                <p:cNvSpPr/>
                <p:nvPr/>
              </p:nvSpPr>
              <p:spPr>
                <a:xfrm flipH="1">
                  <a:off x="8458200" y="39624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2" name="Right Triangle 211"/>
                <p:cNvSpPr/>
                <p:nvPr/>
              </p:nvSpPr>
              <p:spPr>
                <a:xfrm flipH="1">
                  <a:off x="8458200" y="40386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3" name="Right Triangle 212"/>
                <p:cNvSpPr/>
                <p:nvPr/>
              </p:nvSpPr>
              <p:spPr>
                <a:xfrm flipH="1">
                  <a:off x="8458200" y="41148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4" name="Right Triangle 213"/>
                <p:cNvSpPr/>
                <p:nvPr/>
              </p:nvSpPr>
              <p:spPr>
                <a:xfrm flipH="1">
                  <a:off x="8458200" y="41910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5" name="Right Triangle 214"/>
                <p:cNvSpPr/>
                <p:nvPr/>
              </p:nvSpPr>
              <p:spPr>
                <a:xfrm flipH="1">
                  <a:off x="8458200" y="42672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6" name="Right Triangle 215"/>
                <p:cNvSpPr/>
                <p:nvPr/>
              </p:nvSpPr>
              <p:spPr>
                <a:xfrm flipH="1">
                  <a:off x="8458200" y="43434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7" name="Right Triangle 216"/>
                <p:cNvSpPr/>
                <p:nvPr/>
              </p:nvSpPr>
              <p:spPr>
                <a:xfrm flipH="1">
                  <a:off x="8458200" y="44196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8" name="Right Triangle 217"/>
                <p:cNvSpPr/>
                <p:nvPr/>
              </p:nvSpPr>
              <p:spPr>
                <a:xfrm flipH="1">
                  <a:off x="8458200" y="44958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19" name="Right Triangle 218"/>
                <p:cNvSpPr/>
                <p:nvPr/>
              </p:nvSpPr>
              <p:spPr>
                <a:xfrm flipH="1">
                  <a:off x="8458200" y="45720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20" name="Right Triangle 219"/>
                <p:cNvSpPr/>
                <p:nvPr/>
              </p:nvSpPr>
              <p:spPr>
                <a:xfrm flipH="1">
                  <a:off x="8458200" y="46482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21" name="Right Triangle 220"/>
                <p:cNvSpPr/>
                <p:nvPr/>
              </p:nvSpPr>
              <p:spPr>
                <a:xfrm flipH="1">
                  <a:off x="8458200" y="47244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</p:grpSp>
          <p:sp>
            <p:nvSpPr>
              <p:cNvPr id="210" name="Rectangle 209"/>
              <p:cNvSpPr/>
              <p:nvPr/>
            </p:nvSpPr>
            <p:spPr>
              <a:xfrm>
                <a:off x="8305800" y="3962400"/>
                <a:ext cx="152400" cy="838200"/>
              </a:xfrm>
              <a:prstGeom prst="rect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Arial Unicode MS"/>
                </a:endParaRPr>
              </a:p>
            </p:txBody>
          </p:sp>
        </p:grpSp>
        <p:grpSp>
          <p:nvGrpSpPr>
            <p:cNvPr id="7" name="Group 134"/>
            <p:cNvGrpSpPr/>
            <p:nvPr/>
          </p:nvGrpSpPr>
          <p:grpSpPr>
            <a:xfrm flipH="1" flipV="1">
              <a:off x="685800" y="4495800"/>
              <a:ext cx="304800" cy="838200"/>
              <a:chOff x="8153400" y="3962400"/>
              <a:chExt cx="304800" cy="838200"/>
            </a:xfrm>
            <a:solidFill>
              <a:srgbClr val="FFFFFF"/>
            </a:solidFill>
          </p:grpSpPr>
          <p:grpSp>
            <p:nvGrpSpPr>
              <p:cNvPr id="8" name="Group 89"/>
              <p:cNvGrpSpPr/>
              <p:nvPr/>
            </p:nvGrpSpPr>
            <p:grpSpPr>
              <a:xfrm>
                <a:off x="8153400" y="3962400"/>
                <a:ext cx="152400" cy="838200"/>
                <a:chOff x="8458200" y="3962400"/>
                <a:chExt cx="152400" cy="838200"/>
              </a:xfrm>
              <a:grpFill/>
            </p:grpSpPr>
            <p:sp>
              <p:nvSpPr>
                <p:cNvPr id="198" name="Right Triangle 197"/>
                <p:cNvSpPr/>
                <p:nvPr/>
              </p:nvSpPr>
              <p:spPr>
                <a:xfrm flipH="1">
                  <a:off x="8458200" y="39624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199" name="Right Triangle 198"/>
                <p:cNvSpPr/>
                <p:nvPr/>
              </p:nvSpPr>
              <p:spPr>
                <a:xfrm flipH="1">
                  <a:off x="8458200" y="40386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0" name="Right Triangle 199"/>
                <p:cNvSpPr/>
                <p:nvPr/>
              </p:nvSpPr>
              <p:spPr>
                <a:xfrm flipH="1">
                  <a:off x="8458200" y="41148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1" name="Right Triangle 200"/>
                <p:cNvSpPr/>
                <p:nvPr/>
              </p:nvSpPr>
              <p:spPr>
                <a:xfrm flipH="1">
                  <a:off x="8458200" y="41910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2" name="Right Triangle 201"/>
                <p:cNvSpPr/>
                <p:nvPr/>
              </p:nvSpPr>
              <p:spPr>
                <a:xfrm flipH="1">
                  <a:off x="8458200" y="42672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3" name="Right Triangle 202"/>
                <p:cNvSpPr/>
                <p:nvPr/>
              </p:nvSpPr>
              <p:spPr>
                <a:xfrm flipH="1">
                  <a:off x="8458200" y="43434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4" name="Right Triangle 203"/>
                <p:cNvSpPr/>
                <p:nvPr/>
              </p:nvSpPr>
              <p:spPr>
                <a:xfrm flipH="1">
                  <a:off x="8458200" y="44196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5" name="Right Triangle 204"/>
                <p:cNvSpPr/>
                <p:nvPr/>
              </p:nvSpPr>
              <p:spPr>
                <a:xfrm flipH="1">
                  <a:off x="8458200" y="44958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6" name="Right Triangle 205"/>
                <p:cNvSpPr/>
                <p:nvPr/>
              </p:nvSpPr>
              <p:spPr>
                <a:xfrm flipH="1">
                  <a:off x="8458200" y="45720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7" name="Right Triangle 206"/>
                <p:cNvSpPr/>
                <p:nvPr/>
              </p:nvSpPr>
              <p:spPr>
                <a:xfrm flipH="1">
                  <a:off x="8458200" y="46482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  <p:sp>
              <p:nvSpPr>
                <p:cNvPr id="208" name="Right Triangle 207"/>
                <p:cNvSpPr/>
                <p:nvPr/>
              </p:nvSpPr>
              <p:spPr>
                <a:xfrm flipH="1">
                  <a:off x="8458200" y="4724400"/>
                  <a:ext cx="152400" cy="76200"/>
                </a:xfrm>
                <a:prstGeom prst="rtTriangle">
                  <a:avLst/>
                </a:prstGeom>
                <a:grpFill/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kern="0">
                    <a:solidFill>
                      <a:srgbClr val="FFFFFF"/>
                    </a:solidFill>
                    <a:latin typeface="Arial Unicode MS"/>
                  </a:endParaRPr>
                </a:p>
              </p:txBody>
            </p:sp>
          </p:grpSp>
          <p:sp>
            <p:nvSpPr>
              <p:cNvPr id="197" name="Rectangle 196"/>
              <p:cNvSpPr/>
              <p:nvPr/>
            </p:nvSpPr>
            <p:spPr>
              <a:xfrm>
                <a:off x="8305800" y="3962400"/>
                <a:ext cx="152400" cy="838200"/>
              </a:xfrm>
              <a:prstGeom prst="rect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srgbClr val="FFFFFF"/>
                  </a:solidFill>
                  <a:latin typeface="Arial Unicode MS"/>
                </a:endParaRPr>
              </a:p>
            </p:txBody>
          </p:sp>
        </p:grpSp>
      </p:grpSp>
      <p:sp>
        <p:nvSpPr>
          <p:cNvPr id="136" name="Content Placeholder 2"/>
          <p:cNvSpPr txBox="1">
            <a:spLocks/>
          </p:cNvSpPr>
          <p:nvPr/>
        </p:nvSpPr>
        <p:spPr>
          <a:xfrm>
            <a:off x="533400" y="762000"/>
            <a:ext cx="8229600" cy="121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en-GB" sz="2400" kern="0" dirty="0">
                <a:latin typeface="+mn-lt"/>
              </a:rPr>
              <a:t>During repair work in the damaged sector, inspection of the joints revealed systematic voids caused by the welding procedure.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" y="4724400"/>
            <a:ext cx="883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Extensive simulations and measurements in the lab have show that there is potential for thermal run away in case of a bus-bar quench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43025"/>
            <a:ext cx="4114800" cy="2619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005263" cy="2560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5800" y="4619625"/>
            <a:ext cx="7734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Solder used to solder joint had the same melting temperature as solder used to pot cable in </a:t>
            </a:r>
            <a:r>
              <a:rPr lang="en-US" dirty="0" err="1"/>
              <a:t>stablizer</a:t>
            </a:r>
            <a:endParaRPr lang="en-US" dirty="0"/>
          </a:p>
          <a:p>
            <a:pPr algn="l"/>
            <a:r>
              <a:rPr lang="en-US" dirty="0"/>
              <a:t>  </a:t>
            </a:r>
            <a:r>
              <a:rPr lang="en-US" b="1" dirty="0" err="1">
                <a:solidFill>
                  <a:srgbClr val="FF0000"/>
                </a:solidFill>
                <a:sym typeface="Symbol" pitchFamily="18" charset="2"/>
              </a:rPr>
              <a:t>Solder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 wicked away from cable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83113" y="2692400"/>
            <a:ext cx="2398712" cy="2344738"/>
          </a:xfrm>
          <a:custGeom>
            <a:avLst/>
            <a:gdLst>
              <a:gd name="connsiteX0" fmla="*/ 0 w 2398955"/>
              <a:gd name="connsiteY0" fmla="*/ 2345167 h 2345167"/>
              <a:gd name="connsiteX1" fmla="*/ 1140311 w 2398955"/>
              <a:gd name="connsiteY1" fmla="*/ 1731982 h 2345167"/>
              <a:gd name="connsiteX2" fmla="*/ 1140311 w 2398955"/>
              <a:gd name="connsiteY2" fmla="*/ 903643 h 2345167"/>
              <a:gd name="connsiteX3" fmla="*/ 2398955 w 2398955"/>
              <a:gd name="connsiteY3" fmla="*/ 0 h 23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955" h="2345167">
                <a:moveTo>
                  <a:pt x="0" y="2345167"/>
                </a:moveTo>
                <a:cubicBezTo>
                  <a:pt x="475129" y="2158701"/>
                  <a:pt x="950259" y="1972236"/>
                  <a:pt x="1140311" y="1731982"/>
                </a:cubicBezTo>
                <a:cubicBezTo>
                  <a:pt x="1330363" y="1491728"/>
                  <a:pt x="930537" y="1192307"/>
                  <a:pt x="1140311" y="903643"/>
                </a:cubicBezTo>
                <a:cubicBezTo>
                  <a:pt x="1350085" y="614979"/>
                  <a:pt x="1874520" y="307489"/>
                  <a:pt x="2398955" y="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go to 7 </a:t>
            </a:r>
            <a:r>
              <a:rPr lang="en-US" dirty="0" smtClean="0"/>
              <a:t>TeV per beam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5256244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94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Everywhere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7600"/>
            <a:ext cx="3384057" cy="2038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762000"/>
            <a:ext cx="762000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Splice </a:t>
            </a:r>
            <a:r>
              <a:rPr lang="en-US" sz="2400" dirty="0" smtClean="0"/>
              <a:t>consolidation is required</a:t>
            </a:r>
            <a:br>
              <a:rPr lang="en-US" sz="2400" dirty="0" smtClean="0"/>
            </a:br>
            <a:r>
              <a:rPr lang="en-US" sz="2400" dirty="0" smtClean="0"/>
              <a:t> - options </a:t>
            </a:r>
            <a:r>
              <a:rPr lang="en-US" sz="2400" dirty="0" smtClean="0"/>
              <a:t>under examination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 on this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57800"/>
          </a:xfrm>
        </p:spPr>
        <p:txBody>
          <a:bodyPr/>
          <a:lstStyle/>
          <a:p>
            <a:r>
              <a:rPr lang="en-US" dirty="0" smtClean="0"/>
              <a:t>Splice issues not fully resolved</a:t>
            </a:r>
          </a:p>
          <a:p>
            <a:r>
              <a:rPr lang="en-US" dirty="0" smtClean="0"/>
              <a:t>To be 100% sure that we can go safely to 7 TeV per beam - eradication </a:t>
            </a:r>
            <a:r>
              <a:rPr lang="en-US" dirty="0" smtClean="0"/>
              <a:t>of joint </a:t>
            </a:r>
            <a:r>
              <a:rPr lang="en-US" dirty="0" smtClean="0"/>
              <a:t>issue </a:t>
            </a:r>
            <a:r>
              <a:rPr lang="en-US" dirty="0" smtClean="0"/>
              <a:t>requires a complete warm-up and long </a:t>
            </a:r>
            <a:r>
              <a:rPr lang="en-US" dirty="0" smtClean="0"/>
              <a:t>shutdown (2012).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LHC beam energy will be limited to 3.5 TeV </a:t>
            </a:r>
            <a:r>
              <a:rPr lang="en-US" dirty="0" smtClean="0"/>
              <a:t>in 2010/2011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Quench Protection System </a:t>
            </a:r>
            <a:r>
              <a:rPr lang="en-US" dirty="0" smtClean="0"/>
              <a:t>fully deployed and tested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magnet circuits qualified for 3.5 TeV</a:t>
            </a:r>
          </a:p>
          <a:p>
            <a:pPr lvl="1"/>
            <a:r>
              <a:rPr lang="en-US" dirty="0" smtClean="0"/>
              <a:t>Main bends and quads to 6000 </a:t>
            </a:r>
            <a:r>
              <a:rPr lang="en-US" dirty="0" smtClean="0"/>
              <a:t>A and looking good so far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3657600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 the meantime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0"/>
          </a:xfrm>
        </p:spPr>
        <p:txBody>
          <a:bodyPr/>
          <a:lstStyle/>
          <a:p>
            <a:r>
              <a:rPr lang="en-US" dirty="0" smtClean="0"/>
              <a:t>November 20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</a:p>
          <a:p>
            <a:pPr lvl="1"/>
            <a:r>
              <a:rPr lang="en-US" dirty="0" smtClean="0"/>
              <a:t>First beams around again</a:t>
            </a:r>
          </a:p>
          <a:p>
            <a:r>
              <a:rPr lang="en-US" dirty="0" smtClean="0"/>
              <a:t>November 29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</a:p>
          <a:p>
            <a:pPr lvl="1"/>
            <a:r>
              <a:rPr lang="en-US" dirty="0" smtClean="0"/>
              <a:t>Both beams accelerated to 1.18 TeV simultaneously</a:t>
            </a:r>
            <a:endParaRPr lang="en-US" dirty="0" smtClean="0"/>
          </a:p>
          <a:p>
            <a:r>
              <a:rPr lang="en-US" dirty="0" smtClean="0"/>
              <a:t>December 8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</a:p>
          <a:p>
            <a:pPr lvl="1"/>
            <a:r>
              <a:rPr lang="en-US" dirty="0" smtClean="0"/>
              <a:t>2x2 accelerated to 1.18 TeV</a:t>
            </a:r>
          </a:p>
          <a:p>
            <a:pPr lvl="1"/>
            <a:r>
              <a:rPr lang="en-US" dirty="0" smtClean="0"/>
              <a:t>First collisions seen in ATLAS before beam lost</a:t>
            </a:r>
            <a:r>
              <a:rPr lang="en-US" dirty="0" smtClean="0"/>
              <a:t>!</a:t>
            </a:r>
          </a:p>
          <a:p>
            <a:r>
              <a:rPr lang="en-US" dirty="0" smtClean="0"/>
              <a:t>December </a:t>
            </a:r>
            <a:r>
              <a:rPr lang="en-US" dirty="0" smtClean="0"/>
              <a:t>14th</a:t>
            </a:r>
            <a:r>
              <a:rPr lang="en-US" dirty="0" smtClean="0"/>
              <a:t>  2009</a:t>
            </a:r>
          </a:p>
          <a:p>
            <a:pPr lvl="1"/>
            <a:r>
              <a:rPr lang="en-US" dirty="0" smtClean="0"/>
              <a:t>Stable 2x2 at 1.18 TeV</a:t>
            </a:r>
          </a:p>
          <a:p>
            <a:pPr lvl="1"/>
            <a:r>
              <a:rPr lang="en-US" dirty="0" smtClean="0"/>
              <a:t>Collisions in all four experiments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895600"/>
            <a:ext cx="37719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</a:rPr>
              <a:t>LHC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h</a:t>
            </a:r>
            <a:r>
              <a:rPr lang="en-US" dirty="0" smtClean="0">
                <a:solidFill>
                  <a:srgbClr val="FF0000"/>
                </a:solidFill>
              </a:rPr>
              <a:t>ighest </a:t>
            </a:r>
            <a:r>
              <a:rPr lang="en-US" dirty="0">
                <a:solidFill>
                  <a:srgbClr val="FF0000"/>
                </a:solidFill>
              </a:rPr>
              <a:t>energy collider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81534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Limited to 2 kA in main circuits (1.18 TeV) during deployment and testing of new Quench Protection System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3/3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524000"/>
          <a:ext cx="8715436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14600"/>
                <a:gridCol w="62008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Feb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injection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28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Feb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Bot</a:t>
                      </a:r>
                      <a:r>
                        <a:rPr lang="en-US" sz="2400" baseline="0" dirty="0" smtClean="0"/>
                        <a:t>h beams </a:t>
                      </a:r>
                      <a:r>
                        <a:rPr lang="en-US" sz="2400" dirty="0" smtClean="0"/>
                        <a:t>circulating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March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Canonical</a:t>
                      </a:r>
                      <a:r>
                        <a:rPr lang="en-GB" sz="2400" baseline="0" dirty="0" smtClean="0"/>
                        <a:t> t</a:t>
                      </a:r>
                      <a:r>
                        <a:rPr lang="en-GB" sz="2400" dirty="0" smtClean="0"/>
                        <a:t>wo</a:t>
                      </a:r>
                      <a:r>
                        <a:rPr lang="en-GB" sz="2400" baseline="0" dirty="0" smtClean="0"/>
                        <a:t> beam operation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March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Collimation setup at 450 GeV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12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March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Ramp to 1.18 TeV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8000"/>
                          </a:solidFill>
                        </a:rPr>
                        <a:t>15</a:t>
                      </a:r>
                      <a:r>
                        <a:rPr lang="en-GB" sz="2400" baseline="30000" dirty="0" smtClean="0">
                          <a:solidFill>
                            <a:srgbClr val="008000"/>
                          </a:solidFill>
                        </a:rPr>
                        <a:t>th</a:t>
                      </a:r>
                      <a:r>
                        <a:rPr lang="en-GB" sz="2400" dirty="0" smtClean="0">
                          <a:solidFill>
                            <a:srgbClr val="008000"/>
                          </a:solidFill>
                        </a:rPr>
                        <a:t> - 18</a:t>
                      </a:r>
                      <a:r>
                        <a:rPr lang="en-GB" sz="2400" baseline="30000" dirty="0" smtClean="0">
                          <a:solidFill>
                            <a:srgbClr val="008000"/>
                          </a:solidFill>
                        </a:rPr>
                        <a:t>th</a:t>
                      </a:r>
                      <a:r>
                        <a:rPr lang="en-GB" sz="2400" baseline="0" dirty="0" smtClean="0">
                          <a:solidFill>
                            <a:srgbClr val="008000"/>
                          </a:solidFill>
                        </a:rPr>
                        <a:t> March</a:t>
                      </a:r>
                      <a:endParaRPr lang="en-GB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8000"/>
                          </a:solidFill>
                        </a:rPr>
                        <a:t>Technical stop – bends</a:t>
                      </a:r>
                      <a:r>
                        <a:rPr lang="en-GB" sz="2400" baseline="0" dirty="0" smtClean="0">
                          <a:solidFill>
                            <a:srgbClr val="008000"/>
                          </a:solidFill>
                        </a:rPr>
                        <a:t> good for 6 kA</a:t>
                      </a:r>
                      <a:endParaRPr lang="en-GB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March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Ramp to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3.5 TeV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30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smtClean="0"/>
                        <a:t>March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3.5 </a:t>
                      </a:r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TeV collision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under ‘stable’ beam 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conditions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23</a:t>
                      </a:r>
                      <a:r>
                        <a:rPr lang="en-GB" sz="2400" baseline="30000" dirty="0" smtClean="0"/>
                        <a:t>rd</a:t>
                      </a:r>
                      <a:r>
                        <a:rPr lang="en-GB" sz="2400" baseline="0" dirty="0" smtClean="0"/>
                        <a:t> April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2"/>
                          </a:solidFill>
                        </a:rPr>
                        <a:t>Squeezed</a:t>
                      </a:r>
                      <a:r>
                        <a:rPr lang="en-GB" sz="2400" baseline="0" dirty="0" smtClean="0">
                          <a:solidFill>
                            <a:schemeClr val="tx2"/>
                          </a:solidFill>
                        </a:rPr>
                        <a:t> stable beams (with a bit of luck)</a:t>
                      </a:r>
                      <a:endParaRPr lang="en-GB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23/04/10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838200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2010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32434</TotalTime>
  <Words>2208</Words>
  <Application>Microsoft Macintosh PowerPoint</Application>
  <PresentationFormat>On-screen Show (4:3)</PresentationFormat>
  <Paragraphs>408</Paragraphs>
  <Slides>38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Pixel</vt:lpstr>
      <vt:lpstr>LHC status and plans</vt:lpstr>
      <vt:lpstr>Recent timeline 1/3 </vt:lpstr>
      <vt:lpstr>Magnet Interconnection</vt:lpstr>
      <vt:lpstr>Joint quality</vt:lpstr>
      <vt:lpstr>Joint Quality</vt:lpstr>
      <vt:lpstr>To go to 7 TeV per beam</vt:lpstr>
      <vt:lpstr>To conclude on this issue</vt:lpstr>
      <vt:lpstr>Timeline 2/3</vt:lpstr>
      <vt:lpstr>Timeline 3/3</vt:lpstr>
      <vt:lpstr>Beam commissioning strategy 2010</vt:lpstr>
      <vt:lpstr>Typical pictures</vt:lpstr>
      <vt:lpstr>Status – 450 GeV</vt:lpstr>
      <vt:lpstr>Status – 450 GeV</vt:lpstr>
      <vt:lpstr>Intensity Lifetime Pilot Bunches at 450 GeV</vt:lpstr>
      <vt:lpstr>Aperture at 450 GeV: Kick Method</vt:lpstr>
      <vt:lpstr>Beam dump</vt:lpstr>
      <vt:lpstr>Collimation </vt:lpstr>
      <vt:lpstr>Beam Instrumentation</vt:lpstr>
      <vt:lpstr>Machine Protection System</vt:lpstr>
      <vt:lpstr>Ramp to 3.5 TeV</vt:lpstr>
      <vt:lpstr>Ramp</vt:lpstr>
      <vt:lpstr> 3.5 TeV</vt:lpstr>
      <vt:lpstr>Beam 2, 3.5 TeV beta-beating</vt:lpstr>
      <vt:lpstr>The way to stable beams @ 3.5 TeV</vt:lpstr>
      <vt:lpstr>30th March 2010 – we got away with it</vt:lpstr>
      <vt:lpstr>Physics</vt:lpstr>
      <vt:lpstr>Physics</vt:lpstr>
      <vt:lpstr>Squeeze</vt:lpstr>
      <vt:lpstr>Systems availability</vt:lpstr>
      <vt:lpstr>OUTLOOK</vt:lpstr>
      <vt:lpstr>2010 continued</vt:lpstr>
      <vt:lpstr>The path to 2 MJ</vt:lpstr>
      <vt:lpstr>What you can </vt:lpstr>
      <vt:lpstr>Near future looks like being…</vt:lpstr>
      <vt:lpstr>2011 </vt:lpstr>
      <vt:lpstr>To 2014 – optimistic </vt:lpstr>
      <vt:lpstr>Conclusions 1/2</vt:lpstr>
      <vt:lpstr>Conclusions 2/2</vt:lpstr>
    </vt:vector>
  </TitlesOfParts>
  <Manager/>
  <Company>CERN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report</dc:title>
  <dc:subject/>
  <dc:creator>Mike</dc:creator>
  <cp:keywords/>
  <dc:description/>
  <cp:lastModifiedBy>Mike Lamont</cp:lastModifiedBy>
  <cp:revision>1730</cp:revision>
  <dcterms:created xsi:type="dcterms:W3CDTF">2010-04-22T07:48:54Z</dcterms:created>
  <dcterms:modified xsi:type="dcterms:W3CDTF">2010-04-23T06:02:10Z</dcterms:modified>
  <cp:category/>
</cp:coreProperties>
</file>