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40"/>
  </p:notesMasterIdLst>
  <p:sldIdLst>
    <p:sldId id="674" r:id="rId2"/>
    <p:sldId id="698" r:id="rId3"/>
    <p:sldId id="705" r:id="rId4"/>
    <p:sldId id="702" r:id="rId5"/>
    <p:sldId id="706" r:id="rId6"/>
    <p:sldId id="701" r:id="rId7"/>
    <p:sldId id="704" r:id="rId8"/>
    <p:sldId id="685" r:id="rId9"/>
    <p:sldId id="686" r:id="rId10"/>
    <p:sldId id="678" r:id="rId11"/>
    <p:sldId id="703" r:id="rId12"/>
    <p:sldId id="694" r:id="rId13"/>
    <p:sldId id="710" r:id="rId14"/>
    <p:sldId id="711" r:id="rId15"/>
    <p:sldId id="713" r:id="rId16"/>
    <p:sldId id="714" r:id="rId17"/>
    <p:sldId id="715" r:id="rId18"/>
    <p:sldId id="716" r:id="rId19"/>
    <p:sldId id="717" r:id="rId20"/>
    <p:sldId id="671" r:id="rId21"/>
    <p:sldId id="662" r:id="rId22"/>
    <p:sldId id="675" r:id="rId23"/>
    <p:sldId id="695" r:id="rId24"/>
    <p:sldId id="668" r:id="rId25"/>
    <p:sldId id="670" r:id="rId26"/>
    <p:sldId id="693" r:id="rId27"/>
    <p:sldId id="718" r:id="rId28"/>
    <p:sldId id="719" r:id="rId29"/>
    <p:sldId id="683" r:id="rId30"/>
    <p:sldId id="692" r:id="rId31"/>
    <p:sldId id="720" r:id="rId32"/>
    <p:sldId id="664" r:id="rId33"/>
    <p:sldId id="676" r:id="rId34"/>
    <p:sldId id="681" r:id="rId35"/>
    <p:sldId id="672" r:id="rId36"/>
    <p:sldId id="673" r:id="rId37"/>
    <p:sldId id="677" r:id="rId38"/>
    <p:sldId id="722" r:id="rId3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99"/>
    <a:srgbClr val="008000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-600" y="-25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6B50E-6DDD-4C74-B03A-3C0A93C6632E}" type="slidenum">
              <a:rPr lang="en-US"/>
              <a:pPr/>
              <a:t>17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BC3BA-7473-4A4B-A7A8-21E2F5CE701D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56BBB-EBC2-43C8-BC96-7290027F60C2}" type="slidenum">
              <a:rPr lang="en-US"/>
              <a:pPr/>
              <a:t>19</a:t>
            </a:fld>
            <a:endParaRPr lang="en-US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27-08-09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LHC status - LHCb week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5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9"/>
          <p:cNvCxnSpPr/>
          <p:nvPr userDrawn="1"/>
        </p:nvCxnSpPr>
        <p:spPr>
          <a:xfrm>
            <a:off x="355600" y="1055688"/>
            <a:ext cx="77501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er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0" y="0"/>
            <a:ext cx="1085850" cy="1095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60A97088-369D-4811-B2EA-DDDC8A4115CD}" type="datetimeFigureOut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3CECDB76-C607-4760-B427-55419DBB7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07-09-09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27-08-09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br>
              <a:rPr lang="en-US" dirty="0" smtClean="0"/>
            </a:br>
            <a:r>
              <a:rPr lang="en-US" dirty="0" smtClean="0"/>
              <a:t>&amp; 2009/2010 operations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Lamont</a:t>
            </a:r>
          </a:p>
          <a:p>
            <a:r>
              <a:rPr lang="en-US" dirty="0" smtClean="0"/>
              <a:t>for the extended LHC team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operating energy of the 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7858180" cy="3429024"/>
          </a:xfrm>
        </p:spPr>
        <p:txBody>
          <a:bodyPr/>
          <a:lstStyle/>
          <a:p>
            <a:r>
              <a:rPr lang="en-US" dirty="0" smtClean="0"/>
              <a:t>Operating at 3.5 TeV with a dipole energy extraction time of 50 s.</a:t>
            </a:r>
          </a:p>
          <a:p>
            <a:pPr lvl="1"/>
            <a:r>
              <a:rPr lang="en-US" dirty="0" smtClean="0"/>
              <a:t>Simulations show that resistances of </a:t>
            </a:r>
            <a:r>
              <a:rPr lang="en-US" dirty="0" smtClean="0">
                <a:solidFill>
                  <a:srgbClr val="FF0000"/>
                </a:solidFill>
              </a:rPr>
              <a:t>120 micro-ohm are safe </a:t>
            </a:r>
            <a:r>
              <a:rPr lang="en-US" dirty="0" smtClean="0"/>
              <a:t>from thermal runaway under conservative assumed conditions of worst case conditions for the copper quality (RRR) and no cooling to the copper stabilizer from the gaseous helium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Decision:</a:t>
            </a:r>
          </a:p>
          <a:p>
            <a:pPr lvl="1"/>
            <a:r>
              <a:rPr lang="en-US" dirty="0" smtClean="0"/>
              <a:t>Operation initially at 3.5 TeV  (energy extraction time of 50 s) with a safety factor or more than 2 for the worst stabilizers.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Then operate at 4 to 5 TeV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than 3.5 TeV?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111750"/>
          </a:xfrm>
        </p:spPr>
        <p:txBody>
          <a:bodyPr/>
          <a:lstStyle/>
          <a:p>
            <a:r>
              <a:rPr lang="en-US" sz="2000" dirty="0" smtClean="0"/>
              <a:t>Operating at </a:t>
            </a:r>
            <a:r>
              <a:rPr lang="en-US" sz="2000" dirty="0" smtClean="0">
                <a:solidFill>
                  <a:srgbClr val="FF0000"/>
                </a:solidFill>
              </a:rPr>
              <a:t>5 TeV </a:t>
            </a:r>
            <a:r>
              <a:rPr lang="en-US" sz="2000" dirty="0" smtClean="0"/>
              <a:t>com with a dipole energy extraction time of 68s</a:t>
            </a:r>
          </a:p>
          <a:p>
            <a:pPr lvl="1"/>
            <a:r>
              <a:rPr lang="en-US" dirty="0" smtClean="0"/>
              <a:t>Simulations show that resistances </a:t>
            </a:r>
            <a:r>
              <a:rPr lang="en-US" dirty="0" smtClean="0">
                <a:solidFill>
                  <a:srgbClr val="FF0000"/>
                </a:solidFill>
              </a:rPr>
              <a:t>of 67 µΩ </a:t>
            </a:r>
            <a:r>
              <a:rPr lang="en-US" dirty="0" smtClean="0"/>
              <a:t>are safe from thermal runaway under conservative assumed conditions of worst case conditions for the copper quality (RRR), and with estimated cooling to the stabilizer from the gaseous helium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Warm local measurements of the joint resistances in sector 45 </a:t>
            </a:r>
            <a:r>
              <a:rPr lang="en-US" dirty="0" smtClean="0"/>
              <a:t>revealed </a:t>
            </a:r>
            <a:r>
              <a:rPr lang="en-US" dirty="0" smtClean="0"/>
              <a:t>record </a:t>
            </a:r>
            <a:r>
              <a:rPr lang="en-US" dirty="0" smtClean="0">
                <a:solidFill>
                  <a:srgbClr val="FF0000"/>
                </a:solidFill>
              </a:rPr>
              <a:t>surplus joint resistance of about 60 µΩ,</a:t>
            </a:r>
            <a:r>
              <a:rPr lang="en-US" dirty="0" smtClean="0"/>
              <a:t> caused by double joint fault on both sides of the SC splice </a:t>
            </a:r>
          </a:p>
          <a:p>
            <a:pPr lvl="1"/>
            <a:r>
              <a:rPr lang="en-US" dirty="0" smtClean="0"/>
              <a:t>Conservative estimates based on statistical analysis and the worse joints seen estimate a </a:t>
            </a:r>
            <a:r>
              <a:rPr lang="en-US" dirty="0" smtClean="0">
                <a:solidFill>
                  <a:srgbClr val="FF0000"/>
                </a:solidFill>
              </a:rPr>
              <a:t>conservative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maximum of ~ 90 µΩ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714620"/>
            <a:ext cx="7429552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have 2 sectors which have not been measured warm.</a:t>
            </a:r>
          </a:p>
          <a:p>
            <a:r>
              <a:rPr lang="en-US" dirty="0" smtClean="0"/>
              <a:t>The essential question is “what is the maximum resistance we can “reasonably” expect in the unmeasured sectors?” 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than 3.5 TeV?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111750"/>
          </a:xfrm>
        </p:spPr>
        <p:txBody>
          <a:bodyPr/>
          <a:lstStyle/>
          <a:p>
            <a:r>
              <a:rPr lang="en-US" dirty="0" smtClean="0"/>
              <a:t>FRESCA</a:t>
            </a:r>
          </a:p>
          <a:p>
            <a:pPr lvl="1"/>
            <a:r>
              <a:rPr lang="en-US" dirty="0" smtClean="0"/>
              <a:t>Validation of splice model in the lab</a:t>
            </a:r>
          </a:p>
          <a:p>
            <a:pPr lvl="1"/>
            <a:r>
              <a:rPr lang="en-US" dirty="0" smtClean="0"/>
              <a:t>Testing fully instrumented bad splice in 1.9 K Helium </a:t>
            </a:r>
          </a:p>
          <a:p>
            <a:r>
              <a:rPr lang="en-US" dirty="0" smtClean="0"/>
              <a:t>Full re-analysis of previous measurements</a:t>
            </a:r>
          </a:p>
          <a:p>
            <a:pPr lvl="1"/>
            <a:r>
              <a:rPr lang="en-US" dirty="0" smtClean="0"/>
              <a:t>Analysis of warm non-invasive dipole measurements</a:t>
            </a:r>
          </a:p>
          <a:p>
            <a:pPr lvl="1"/>
            <a:r>
              <a:rPr lang="en-US" dirty="0" smtClean="0"/>
              <a:t>Statistical analysis of invasive warm “R16” measurements</a:t>
            </a:r>
          </a:p>
          <a:p>
            <a:pPr lvl="1"/>
            <a:r>
              <a:rPr lang="en-US" dirty="0" smtClean="0"/>
              <a:t>Analysis of failure modes and of worse joints found in the six sectors measured </a:t>
            </a:r>
          </a:p>
          <a:p>
            <a:r>
              <a:rPr lang="en-US" dirty="0" smtClean="0"/>
              <a:t>Monitor carefully all quenches to gain additional information.</a:t>
            </a:r>
          </a:p>
          <a:p>
            <a:pPr lvl="1"/>
            <a:r>
              <a:rPr lang="en-US" dirty="0" smtClean="0"/>
              <a:t>Behaviour (</a:t>
            </a:r>
            <a:r>
              <a:rPr lang="en-US" dirty="0" err="1" smtClean="0"/>
              <a:t>nQPS</a:t>
            </a:r>
            <a:r>
              <a:rPr lang="en-US" dirty="0" smtClean="0"/>
              <a:t>) – propagation times, current levels…</a:t>
            </a:r>
          </a:p>
          <a:p>
            <a:pPr lvl="1"/>
            <a:r>
              <a:rPr lang="en-US" dirty="0" smtClean="0"/>
              <a:t>Likelihood with beam, confirmation of simulations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643578"/>
            <a:ext cx="7143800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Experiments’ interest in increasing the energy is noted.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jury is definitely out on this one - but we have some time.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3" name="Freeform 1065"/>
          <p:cNvSpPr>
            <a:spLocks/>
          </p:cNvSpPr>
          <p:nvPr/>
        </p:nvSpPr>
        <p:spPr bwMode="auto">
          <a:xfrm>
            <a:off x="4419600" y="5486400"/>
            <a:ext cx="533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288" y="144"/>
              </a:cxn>
              <a:cxn ang="0">
                <a:pos x="288" y="288"/>
              </a:cxn>
              <a:cxn ang="0">
                <a:pos x="336" y="288"/>
              </a:cxn>
              <a:cxn ang="0">
                <a:pos x="336" y="96"/>
              </a:cxn>
              <a:cxn ang="0">
                <a:pos x="48" y="96"/>
              </a:cxn>
              <a:cxn ang="0">
                <a:pos x="48" y="0"/>
              </a:cxn>
              <a:cxn ang="0">
                <a:pos x="0" y="0"/>
              </a:cxn>
            </a:cxnLst>
            <a:rect l="0" t="0" r="r" b="b"/>
            <a:pathLst>
              <a:path w="336" h="288">
                <a:moveTo>
                  <a:pt x="0" y="0"/>
                </a:moveTo>
                <a:lnTo>
                  <a:pt x="0" y="144"/>
                </a:lnTo>
                <a:lnTo>
                  <a:pt x="288" y="144"/>
                </a:lnTo>
                <a:lnTo>
                  <a:pt x="288" y="288"/>
                </a:lnTo>
                <a:lnTo>
                  <a:pt x="336" y="288"/>
                </a:lnTo>
                <a:lnTo>
                  <a:pt x="336" y="96"/>
                </a:lnTo>
                <a:lnTo>
                  <a:pt x="48" y="96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72" name="Freeform 1064"/>
          <p:cNvSpPr>
            <a:spLocks/>
          </p:cNvSpPr>
          <p:nvPr/>
        </p:nvSpPr>
        <p:spPr bwMode="auto">
          <a:xfrm>
            <a:off x="4495800" y="5486400"/>
            <a:ext cx="1219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288" y="96"/>
              </a:cxn>
              <a:cxn ang="0">
                <a:pos x="288" y="288"/>
              </a:cxn>
              <a:cxn ang="0">
                <a:pos x="768" y="288"/>
              </a:cxn>
              <a:cxn ang="0">
                <a:pos x="768" y="0"/>
              </a:cxn>
              <a:cxn ang="0">
                <a:pos x="0" y="0"/>
              </a:cxn>
            </a:cxnLst>
            <a:rect l="0" t="0" r="r" b="b"/>
            <a:pathLst>
              <a:path w="768" h="288">
                <a:moveTo>
                  <a:pt x="0" y="0"/>
                </a:moveTo>
                <a:lnTo>
                  <a:pt x="0" y="96"/>
                </a:lnTo>
                <a:lnTo>
                  <a:pt x="288" y="96"/>
                </a:lnTo>
                <a:lnTo>
                  <a:pt x="288" y="288"/>
                </a:lnTo>
                <a:lnTo>
                  <a:pt x="768" y="288"/>
                </a:lnTo>
                <a:lnTo>
                  <a:pt x="7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70" name="Freeform 1062"/>
          <p:cNvSpPr>
            <a:spLocks/>
          </p:cNvSpPr>
          <p:nvPr/>
        </p:nvSpPr>
        <p:spPr bwMode="auto">
          <a:xfrm>
            <a:off x="381000" y="5486400"/>
            <a:ext cx="15240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720" y="288"/>
              </a:cxn>
              <a:cxn ang="0">
                <a:pos x="720" y="48"/>
              </a:cxn>
              <a:cxn ang="0">
                <a:pos x="960" y="48"/>
              </a:cxn>
              <a:cxn ang="0">
                <a:pos x="960" y="0"/>
              </a:cxn>
              <a:cxn ang="0">
                <a:pos x="0" y="0"/>
              </a:cxn>
            </a:cxnLst>
            <a:rect l="0" t="0" r="r" b="b"/>
            <a:pathLst>
              <a:path w="960" h="288">
                <a:moveTo>
                  <a:pt x="0" y="288"/>
                </a:moveTo>
                <a:lnTo>
                  <a:pt x="720" y="288"/>
                </a:lnTo>
                <a:lnTo>
                  <a:pt x="720" y="48"/>
                </a:lnTo>
                <a:lnTo>
                  <a:pt x="960" y="48"/>
                </a:lnTo>
                <a:lnTo>
                  <a:pt x="960" y="0"/>
                </a:lnTo>
                <a:lnTo>
                  <a:pt x="0" y="0"/>
                </a:lnTo>
              </a:path>
            </a:pathLst>
          </a:custGeom>
          <a:solidFill>
            <a:schemeClr val="hlink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FRESCA – hot off the press</a:t>
            </a:r>
            <a:endParaRPr lang="en-US" dirty="0"/>
          </a:p>
        </p:txBody>
      </p:sp>
      <p:sp>
        <p:nvSpPr>
          <p:cNvPr id="44036" name="Rectangle 1028"/>
          <p:cNvSpPr>
            <a:spLocks noChangeArrowheads="1"/>
          </p:cNvSpPr>
          <p:nvPr/>
        </p:nvSpPr>
        <p:spPr bwMode="auto">
          <a:xfrm>
            <a:off x="572378" y="928670"/>
            <a:ext cx="5502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Conceptual design - </a:t>
            </a:r>
            <a:r>
              <a:rPr lang="en-US" sz="1800" dirty="0" smtClean="0"/>
              <a:t>courtesy </a:t>
            </a:r>
            <a:r>
              <a:rPr lang="en-US" sz="1800" dirty="0"/>
              <a:t>of A. </a:t>
            </a:r>
            <a:r>
              <a:rPr lang="en-US" sz="1800" dirty="0" err="1"/>
              <a:t>Verweij</a:t>
            </a:r>
            <a:r>
              <a:rPr lang="en-US" sz="1800" dirty="0"/>
              <a:t>, TE-MPE</a:t>
            </a:r>
          </a:p>
        </p:txBody>
      </p:sp>
      <p:pic>
        <p:nvPicPr>
          <p:cNvPr id="44037" name="Picture 1029" descr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1925" y="1511300"/>
            <a:ext cx="6365875" cy="1155700"/>
          </a:xfrm>
          <a:prstGeom prst="rect">
            <a:avLst/>
          </a:prstGeom>
          <a:noFill/>
        </p:spPr>
      </p:pic>
      <p:sp>
        <p:nvSpPr>
          <p:cNvPr id="44038" name="Rectangle 1030"/>
          <p:cNvSpPr>
            <a:spLocks noChangeArrowheads="1"/>
          </p:cNvSpPr>
          <p:nvPr/>
        </p:nvSpPr>
        <p:spPr bwMode="auto">
          <a:xfrm>
            <a:off x="1524000" y="3429000"/>
            <a:ext cx="6324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" name="Rectangle 1031"/>
          <p:cNvSpPr>
            <a:spLocks noChangeArrowheads="1"/>
          </p:cNvSpPr>
          <p:nvPr/>
        </p:nvSpPr>
        <p:spPr bwMode="auto">
          <a:xfrm>
            <a:off x="1676400" y="3352800"/>
            <a:ext cx="1143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0" name="Rectangle 1032"/>
          <p:cNvSpPr>
            <a:spLocks noChangeArrowheads="1"/>
          </p:cNvSpPr>
          <p:nvPr/>
        </p:nvSpPr>
        <p:spPr bwMode="auto">
          <a:xfrm>
            <a:off x="2895600" y="3352800"/>
            <a:ext cx="1143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1" name="Rectangle 1033"/>
          <p:cNvSpPr>
            <a:spLocks noChangeArrowheads="1"/>
          </p:cNvSpPr>
          <p:nvPr/>
        </p:nvSpPr>
        <p:spPr bwMode="auto">
          <a:xfrm>
            <a:off x="4114800" y="3352800"/>
            <a:ext cx="1143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" name="Rectangle 1034"/>
          <p:cNvSpPr>
            <a:spLocks noChangeArrowheads="1"/>
          </p:cNvSpPr>
          <p:nvPr/>
        </p:nvSpPr>
        <p:spPr bwMode="auto">
          <a:xfrm>
            <a:off x="5334000" y="3352800"/>
            <a:ext cx="1143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Rectangle 1035"/>
          <p:cNvSpPr>
            <a:spLocks noChangeArrowheads="1"/>
          </p:cNvSpPr>
          <p:nvPr/>
        </p:nvSpPr>
        <p:spPr bwMode="auto">
          <a:xfrm>
            <a:off x="6553200" y="3352800"/>
            <a:ext cx="1143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Rectangle 1036"/>
          <p:cNvSpPr>
            <a:spLocks noChangeArrowheads="1"/>
          </p:cNvSpPr>
          <p:nvPr/>
        </p:nvSpPr>
        <p:spPr bwMode="auto">
          <a:xfrm>
            <a:off x="1447800" y="3200400"/>
            <a:ext cx="64770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Rectangle 1037"/>
          <p:cNvSpPr>
            <a:spLocks noChangeArrowheads="1"/>
          </p:cNvSpPr>
          <p:nvPr/>
        </p:nvSpPr>
        <p:spPr bwMode="auto">
          <a:xfrm>
            <a:off x="1447800" y="3733800"/>
            <a:ext cx="64770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Freeform 1038"/>
          <p:cNvSpPr>
            <a:spLocks/>
          </p:cNvSpPr>
          <p:nvPr/>
        </p:nvSpPr>
        <p:spPr bwMode="auto">
          <a:xfrm>
            <a:off x="7924800" y="3276600"/>
            <a:ext cx="7620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192" y="144"/>
              </a:cxn>
              <a:cxn ang="0">
                <a:pos x="480" y="144"/>
              </a:cxn>
            </a:cxnLst>
            <a:rect l="0" t="0" r="r" b="b"/>
            <a:pathLst>
              <a:path w="480" h="144">
                <a:moveTo>
                  <a:pt x="0" y="0"/>
                </a:moveTo>
                <a:lnTo>
                  <a:pt x="96" y="0"/>
                </a:lnTo>
                <a:lnTo>
                  <a:pt x="192" y="144"/>
                </a:lnTo>
                <a:lnTo>
                  <a:pt x="480" y="14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Freeform 1039"/>
          <p:cNvSpPr>
            <a:spLocks/>
          </p:cNvSpPr>
          <p:nvPr/>
        </p:nvSpPr>
        <p:spPr bwMode="auto">
          <a:xfrm flipV="1">
            <a:off x="7924800" y="3581400"/>
            <a:ext cx="7620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192" y="144"/>
              </a:cxn>
              <a:cxn ang="0">
                <a:pos x="480" y="144"/>
              </a:cxn>
            </a:cxnLst>
            <a:rect l="0" t="0" r="r" b="b"/>
            <a:pathLst>
              <a:path w="480" h="144">
                <a:moveTo>
                  <a:pt x="0" y="0"/>
                </a:moveTo>
                <a:lnTo>
                  <a:pt x="96" y="0"/>
                </a:lnTo>
                <a:lnTo>
                  <a:pt x="192" y="144"/>
                </a:lnTo>
                <a:lnTo>
                  <a:pt x="480" y="14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Freeform 1040"/>
          <p:cNvSpPr>
            <a:spLocks/>
          </p:cNvSpPr>
          <p:nvPr/>
        </p:nvSpPr>
        <p:spPr bwMode="auto">
          <a:xfrm flipH="1">
            <a:off x="685800" y="3810000"/>
            <a:ext cx="7620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192" y="144"/>
              </a:cxn>
              <a:cxn ang="0">
                <a:pos x="480" y="144"/>
              </a:cxn>
            </a:cxnLst>
            <a:rect l="0" t="0" r="r" b="b"/>
            <a:pathLst>
              <a:path w="480" h="144">
                <a:moveTo>
                  <a:pt x="0" y="0"/>
                </a:moveTo>
                <a:lnTo>
                  <a:pt x="96" y="0"/>
                </a:lnTo>
                <a:lnTo>
                  <a:pt x="192" y="144"/>
                </a:lnTo>
                <a:lnTo>
                  <a:pt x="480" y="14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Freeform 1041"/>
          <p:cNvSpPr>
            <a:spLocks/>
          </p:cNvSpPr>
          <p:nvPr/>
        </p:nvSpPr>
        <p:spPr bwMode="auto">
          <a:xfrm flipH="1" flipV="1">
            <a:off x="685800" y="3048000"/>
            <a:ext cx="7620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192" y="144"/>
              </a:cxn>
              <a:cxn ang="0">
                <a:pos x="480" y="144"/>
              </a:cxn>
            </a:cxnLst>
            <a:rect l="0" t="0" r="r" b="b"/>
            <a:pathLst>
              <a:path w="480" h="144">
                <a:moveTo>
                  <a:pt x="0" y="0"/>
                </a:moveTo>
                <a:lnTo>
                  <a:pt x="96" y="0"/>
                </a:lnTo>
                <a:lnTo>
                  <a:pt x="192" y="144"/>
                </a:lnTo>
                <a:lnTo>
                  <a:pt x="480" y="14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1" name="Rectangle 1043"/>
          <p:cNvSpPr>
            <a:spLocks noChangeArrowheads="1"/>
          </p:cNvSpPr>
          <p:nvPr/>
        </p:nvSpPr>
        <p:spPr bwMode="auto">
          <a:xfrm>
            <a:off x="4343400" y="3200400"/>
            <a:ext cx="6096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Rectangle 1044"/>
          <p:cNvSpPr>
            <a:spLocks noChangeArrowheads="1"/>
          </p:cNvSpPr>
          <p:nvPr/>
        </p:nvSpPr>
        <p:spPr bwMode="auto">
          <a:xfrm>
            <a:off x="4191000" y="3276600"/>
            <a:ext cx="9144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0" name="AutoShape 1042"/>
          <p:cNvSpPr>
            <a:spLocks/>
          </p:cNvSpPr>
          <p:nvPr/>
        </p:nvSpPr>
        <p:spPr bwMode="auto">
          <a:xfrm>
            <a:off x="1600200" y="4038600"/>
            <a:ext cx="2127250" cy="466725"/>
          </a:xfrm>
          <a:prstGeom prst="accentCallout2">
            <a:avLst>
              <a:gd name="adj1" fmla="val 24491"/>
              <a:gd name="adj2" fmla="val 103583"/>
              <a:gd name="adj3" fmla="val 24491"/>
              <a:gd name="adj4" fmla="val 121194"/>
              <a:gd name="adj5" fmla="val -160546"/>
              <a:gd name="adj6" fmla="val 1394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interconnect</a:t>
            </a:r>
          </a:p>
        </p:txBody>
      </p:sp>
      <p:sp>
        <p:nvSpPr>
          <p:cNvPr id="44053" name="AutoShape 1045"/>
          <p:cNvSpPr>
            <a:spLocks/>
          </p:cNvSpPr>
          <p:nvPr/>
        </p:nvSpPr>
        <p:spPr bwMode="auto">
          <a:xfrm>
            <a:off x="7010400" y="5410200"/>
            <a:ext cx="2127250" cy="466725"/>
          </a:xfrm>
          <a:prstGeom prst="accentCallout2">
            <a:avLst>
              <a:gd name="adj1" fmla="val 24491"/>
              <a:gd name="adj2" fmla="val -3583"/>
              <a:gd name="adj3" fmla="val 24491"/>
              <a:gd name="adj4" fmla="val -37241"/>
              <a:gd name="adj5" fmla="val -432315"/>
              <a:gd name="adj6" fmla="val -72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heaters</a:t>
            </a:r>
          </a:p>
        </p:txBody>
      </p:sp>
      <p:sp>
        <p:nvSpPr>
          <p:cNvPr id="44054" name="AutoShape 1046"/>
          <p:cNvSpPr>
            <a:spLocks/>
          </p:cNvSpPr>
          <p:nvPr/>
        </p:nvSpPr>
        <p:spPr bwMode="auto">
          <a:xfrm>
            <a:off x="7010400" y="4800600"/>
            <a:ext cx="2127250" cy="466725"/>
          </a:xfrm>
          <a:prstGeom prst="accentCallout2">
            <a:avLst>
              <a:gd name="adj1" fmla="val 24491"/>
              <a:gd name="adj2" fmla="val -3583"/>
              <a:gd name="adj3" fmla="val 24491"/>
              <a:gd name="adj4" fmla="val -23657"/>
              <a:gd name="adj5" fmla="val -271431"/>
              <a:gd name="adj6" fmla="val -446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G-11 spacer</a:t>
            </a:r>
          </a:p>
        </p:txBody>
      </p:sp>
      <p:sp>
        <p:nvSpPr>
          <p:cNvPr id="44055" name="AutoShape 1047"/>
          <p:cNvSpPr>
            <a:spLocks/>
          </p:cNvSpPr>
          <p:nvPr/>
        </p:nvSpPr>
        <p:spPr bwMode="auto">
          <a:xfrm>
            <a:off x="7010400" y="4191000"/>
            <a:ext cx="1670050" cy="466725"/>
          </a:xfrm>
          <a:prstGeom prst="accentCallout2">
            <a:avLst>
              <a:gd name="adj1" fmla="val 24491"/>
              <a:gd name="adj2" fmla="val -4565"/>
              <a:gd name="adj3" fmla="val 24491"/>
              <a:gd name="adj4" fmla="val -22907"/>
              <a:gd name="adj5" fmla="val -73468"/>
              <a:gd name="adj6" fmla="val -385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return leg</a:t>
            </a:r>
          </a:p>
        </p:txBody>
      </p:sp>
      <p:sp>
        <p:nvSpPr>
          <p:cNvPr id="44056" name="AutoShape 1048"/>
          <p:cNvSpPr>
            <a:spLocks/>
          </p:cNvSpPr>
          <p:nvPr/>
        </p:nvSpPr>
        <p:spPr bwMode="auto">
          <a:xfrm>
            <a:off x="6019800" y="2743200"/>
            <a:ext cx="1670050" cy="466725"/>
          </a:xfrm>
          <a:prstGeom prst="accentCallout2">
            <a:avLst>
              <a:gd name="adj1" fmla="val 24491"/>
              <a:gd name="adj2" fmla="val 104565"/>
              <a:gd name="adj3" fmla="val 24491"/>
              <a:gd name="adj4" fmla="val 125759"/>
              <a:gd name="adj5" fmla="val 172787"/>
              <a:gd name="adj6" fmla="val 143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SC joint</a:t>
            </a:r>
          </a:p>
        </p:txBody>
      </p:sp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838200" y="2667000"/>
            <a:ext cx="4038600" cy="1371600"/>
            <a:chOff x="528" y="1584"/>
            <a:chExt cx="2544" cy="864"/>
          </a:xfrm>
        </p:grpSpPr>
        <p:sp>
          <p:nvSpPr>
            <p:cNvPr id="44057" name="AutoShape 1049"/>
            <p:cNvSpPr>
              <a:spLocks/>
            </p:cNvSpPr>
            <p:nvPr/>
          </p:nvSpPr>
          <p:spPr bwMode="auto">
            <a:xfrm>
              <a:off x="1248" y="1584"/>
              <a:ext cx="1824" cy="294"/>
            </a:xfrm>
            <a:prstGeom prst="accentCallout2">
              <a:avLst>
                <a:gd name="adj1" fmla="val 24491"/>
                <a:gd name="adj2" fmla="val -2630"/>
                <a:gd name="adj3" fmla="val 24491"/>
                <a:gd name="adj4" fmla="val -21051"/>
                <a:gd name="adj5" fmla="val 72449"/>
                <a:gd name="adj6" fmla="val -3673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 the current leads</a:t>
              </a:r>
            </a:p>
          </p:txBody>
        </p:sp>
        <p:sp>
          <p:nvSpPr>
            <p:cNvPr id="44058" name="Line 1050"/>
            <p:cNvSpPr>
              <a:spLocks noChangeShapeType="1"/>
            </p:cNvSpPr>
            <p:nvPr/>
          </p:nvSpPr>
          <p:spPr bwMode="auto">
            <a:xfrm flipH="1">
              <a:off x="528" y="1655"/>
              <a:ext cx="328" cy="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62" name="Rectangle 1054"/>
          <p:cNvSpPr>
            <a:spLocks noChangeArrowheads="1"/>
          </p:cNvSpPr>
          <p:nvPr/>
        </p:nvSpPr>
        <p:spPr bwMode="auto">
          <a:xfrm>
            <a:off x="1981200" y="5486400"/>
            <a:ext cx="2438400" cy="152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4" name="Rectangle 1056"/>
          <p:cNvSpPr>
            <a:spLocks noChangeArrowheads="1"/>
          </p:cNvSpPr>
          <p:nvPr/>
        </p:nvSpPr>
        <p:spPr bwMode="auto">
          <a:xfrm>
            <a:off x="1600200" y="5791200"/>
            <a:ext cx="3276600" cy="152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5" name="Rectangle 1057"/>
          <p:cNvSpPr>
            <a:spLocks noChangeArrowheads="1"/>
          </p:cNvSpPr>
          <p:nvPr/>
        </p:nvSpPr>
        <p:spPr bwMode="auto">
          <a:xfrm>
            <a:off x="381000" y="5638800"/>
            <a:ext cx="4038600" cy="76200"/>
          </a:xfrm>
          <a:prstGeom prst="rect">
            <a:avLst/>
          </a:prstGeom>
          <a:solidFill>
            <a:srgbClr val="80004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6" name="Rectangle 1058"/>
          <p:cNvSpPr>
            <a:spLocks noChangeArrowheads="1"/>
          </p:cNvSpPr>
          <p:nvPr/>
        </p:nvSpPr>
        <p:spPr bwMode="auto">
          <a:xfrm>
            <a:off x="1981200" y="5715000"/>
            <a:ext cx="3733800" cy="76200"/>
          </a:xfrm>
          <a:prstGeom prst="rect">
            <a:avLst/>
          </a:prstGeom>
          <a:solidFill>
            <a:srgbClr val="80004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8" name="Rectangle 1060"/>
          <p:cNvSpPr>
            <a:spLocks noChangeArrowheads="1"/>
          </p:cNvSpPr>
          <p:nvPr/>
        </p:nvSpPr>
        <p:spPr bwMode="auto">
          <a:xfrm>
            <a:off x="838200" y="5562600"/>
            <a:ext cx="6858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9" name="Rectangle 1061"/>
          <p:cNvSpPr>
            <a:spLocks noChangeArrowheads="1"/>
          </p:cNvSpPr>
          <p:nvPr/>
        </p:nvSpPr>
        <p:spPr bwMode="auto">
          <a:xfrm>
            <a:off x="838200" y="5715000"/>
            <a:ext cx="6858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74" name="AutoShape 1066"/>
          <p:cNvSpPr>
            <a:spLocks/>
          </p:cNvSpPr>
          <p:nvPr/>
        </p:nvSpPr>
        <p:spPr bwMode="auto">
          <a:xfrm>
            <a:off x="5638800" y="6096000"/>
            <a:ext cx="1066800" cy="466725"/>
          </a:xfrm>
          <a:prstGeom prst="accentCallout2">
            <a:avLst>
              <a:gd name="adj1" fmla="val 24491"/>
              <a:gd name="adj2" fmla="val -7144"/>
              <a:gd name="adj3" fmla="val 24491"/>
              <a:gd name="adj4" fmla="val -37056"/>
              <a:gd name="adj5" fmla="val -44898"/>
              <a:gd name="adj6" fmla="val -678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solder</a:t>
            </a:r>
          </a:p>
        </p:txBody>
      </p:sp>
      <p:sp>
        <p:nvSpPr>
          <p:cNvPr id="44075" name="AutoShape 1067"/>
          <p:cNvSpPr>
            <a:spLocks/>
          </p:cNvSpPr>
          <p:nvPr/>
        </p:nvSpPr>
        <p:spPr bwMode="auto">
          <a:xfrm>
            <a:off x="3733800" y="4876800"/>
            <a:ext cx="1828800" cy="466725"/>
          </a:xfrm>
          <a:prstGeom prst="accentCallout2">
            <a:avLst>
              <a:gd name="adj1" fmla="val 24491"/>
              <a:gd name="adj2" fmla="val -4167"/>
              <a:gd name="adj3" fmla="val 24491"/>
              <a:gd name="adj4" fmla="val -18144"/>
              <a:gd name="adj5" fmla="val 178231"/>
              <a:gd name="adj6" fmla="val -326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 cables</a:t>
            </a:r>
          </a:p>
        </p:txBody>
      </p:sp>
      <p:sp>
        <p:nvSpPr>
          <p:cNvPr id="44076" name="AutoShape 1068"/>
          <p:cNvSpPr>
            <a:spLocks/>
          </p:cNvSpPr>
          <p:nvPr/>
        </p:nvSpPr>
        <p:spPr bwMode="auto">
          <a:xfrm>
            <a:off x="762000" y="4724400"/>
            <a:ext cx="838200" cy="466725"/>
          </a:xfrm>
          <a:prstGeom prst="accentCallout2">
            <a:avLst>
              <a:gd name="adj1" fmla="val 24491"/>
              <a:gd name="adj2" fmla="val 109093"/>
              <a:gd name="adj3" fmla="val 24491"/>
              <a:gd name="adj4" fmla="val 123866"/>
              <a:gd name="adj5" fmla="val 186736"/>
              <a:gd name="adj6" fmla="val 1392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gap</a:t>
            </a:r>
          </a:p>
        </p:txBody>
      </p:sp>
      <p:sp>
        <p:nvSpPr>
          <p:cNvPr id="44077" name="AutoShape 1069"/>
          <p:cNvSpPr>
            <a:spLocks/>
          </p:cNvSpPr>
          <p:nvPr/>
        </p:nvSpPr>
        <p:spPr bwMode="auto">
          <a:xfrm>
            <a:off x="1600200" y="6172200"/>
            <a:ext cx="2743200" cy="466725"/>
          </a:xfrm>
          <a:prstGeom prst="accentCallout2">
            <a:avLst>
              <a:gd name="adj1" fmla="val 13741"/>
              <a:gd name="adj2" fmla="val -2778"/>
              <a:gd name="adj3" fmla="val 13741"/>
              <a:gd name="adj4" fmla="val -11171"/>
              <a:gd name="adj5" fmla="val -87787"/>
              <a:gd name="adj6" fmla="val -1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insulated cavity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 controlled defect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27-08-09</a:t>
            </a:r>
            <a:endParaRPr lang="en-US" dirty="0"/>
          </a:p>
        </p:txBody>
      </p:sp>
      <p:pic>
        <p:nvPicPr>
          <p:cNvPr id="5" name="Picture 2" descr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096000" cy="456406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/>
          </p:cNvSpPr>
          <p:nvPr/>
        </p:nvSpPr>
        <p:spPr bwMode="auto">
          <a:xfrm>
            <a:off x="4470379" y="4324336"/>
            <a:ext cx="2592387" cy="831850"/>
          </a:xfrm>
          <a:prstGeom prst="callout2">
            <a:avLst>
              <a:gd name="adj1" fmla="val 13741"/>
              <a:gd name="adj2" fmla="val -2940"/>
              <a:gd name="adj3" fmla="val 13741"/>
              <a:gd name="adj4" fmla="val -15431"/>
              <a:gd name="adj5" fmla="val -72519"/>
              <a:gd name="adj6" fmla="val -2847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Clean gap in the stabilizer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100366" y="2495536"/>
            <a:ext cx="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462566" y="2495536"/>
            <a:ext cx="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100366" y="2647936"/>
            <a:ext cx="2362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sm" len="lg"/>
            <a:tailEnd type="triangle" w="sm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9966" y="2114536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≈ 45 mm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57290" y="6143644"/>
            <a:ext cx="639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Preparation and realization by C. </a:t>
            </a:r>
            <a:r>
              <a:rPr lang="en-US" sz="1800" dirty="0" err="1"/>
              <a:t>Urpin</a:t>
            </a:r>
            <a:r>
              <a:rPr lang="en-US" sz="1800" dirty="0"/>
              <a:t> and H. </a:t>
            </a:r>
            <a:r>
              <a:rPr lang="en-US" sz="1800" dirty="0" err="1"/>
              <a:t>Prin</a:t>
            </a:r>
            <a:r>
              <a:rPr lang="en-US" sz="1800" dirty="0"/>
              <a:t>, TE-MSC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090813.15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85720" y="1142984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Stable</a:t>
            </a:r>
            <a:r>
              <a:rPr lang="en-US" dirty="0">
                <a:solidFill>
                  <a:srgbClr val="0000FF"/>
                </a:solidFill>
              </a:rPr>
              <a:t> quench: a normal zone is established and reaches steady-state conditions at a temperature such that the Joule heat generation is removed by conduction/convection cooling</a:t>
            </a:r>
          </a:p>
        </p:txBody>
      </p:sp>
      <p:pic>
        <p:nvPicPr>
          <p:cNvPr id="49159" name="Picture 7" descr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8455025" cy="3802062"/>
          </a:xfrm>
          <a:prstGeom prst="rect">
            <a:avLst/>
          </a:prstGeom>
          <a:noFill/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43600" y="4876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stable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1029" descr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862263"/>
            <a:ext cx="8482013" cy="3881437"/>
          </a:xfrm>
          <a:prstGeom prst="rect">
            <a:avLst/>
          </a:prstGeom>
          <a:noFill/>
        </p:spPr>
      </p:pic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090813.20</a:t>
            </a:r>
          </a:p>
        </p:txBody>
      </p:sp>
      <p:sp>
        <p:nvSpPr>
          <p:cNvPr id="71683" name="Rectangle 1027"/>
          <p:cNvSpPr>
            <a:spLocks noChangeArrowheads="1"/>
          </p:cNvSpPr>
          <p:nvPr/>
        </p:nvSpPr>
        <p:spPr bwMode="auto">
          <a:xfrm>
            <a:off x="357158" y="1214422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Runaway</a:t>
            </a:r>
            <a:r>
              <a:rPr lang="en-US" dirty="0">
                <a:solidFill>
                  <a:srgbClr val="FF0000"/>
                </a:solidFill>
              </a:rPr>
              <a:t> quench</a:t>
            </a:r>
            <a:r>
              <a:rPr lang="en-US" dirty="0">
                <a:solidFill>
                  <a:schemeClr val="hlink"/>
                </a:solidFill>
              </a:rPr>
              <a:t>: the normal zone reaches a temperature at which the Joule heat generation in the normal zone exceeds the maximum cooling capability leading to a thermal runaway</a:t>
            </a:r>
          </a:p>
        </p:txBody>
      </p:sp>
      <p:sp>
        <p:nvSpPr>
          <p:cNvPr id="71686" name="Text Box 1030"/>
          <p:cNvSpPr txBox="1">
            <a:spLocks noChangeArrowheads="1"/>
          </p:cNvSpPr>
          <p:nvPr/>
        </p:nvSpPr>
        <p:spPr bwMode="auto">
          <a:xfrm>
            <a:off x="4191000" y="43434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runaway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en-US" baseline="-25000"/>
              <a:t>runaway</a:t>
            </a:r>
            <a:r>
              <a:rPr lang="en-US"/>
              <a:t> vs. I</a:t>
            </a:r>
            <a:r>
              <a:rPr lang="en-US" baseline="-25000"/>
              <a:t>op</a:t>
            </a:r>
            <a:endParaRPr lang="en-US"/>
          </a:p>
        </p:txBody>
      </p:sp>
      <p:pic>
        <p:nvPicPr>
          <p:cNvPr id="21544" name="Picture 40" descr="Picture 3"/>
          <p:cNvPicPr>
            <a:picLocks noChangeAspect="1" noChangeArrowheads="1"/>
          </p:cNvPicPr>
          <p:nvPr/>
        </p:nvPicPr>
        <p:blipFill>
          <a:blip r:embed="rId3" cstate="print"/>
          <a:srcRect b="1167"/>
          <a:stretch>
            <a:fillRect/>
          </a:stretch>
        </p:blipFill>
        <p:spPr bwMode="auto">
          <a:xfrm>
            <a:off x="1071538" y="2500306"/>
            <a:ext cx="6400800" cy="3729037"/>
          </a:xfrm>
          <a:prstGeom prst="rect">
            <a:avLst/>
          </a:prstGeom>
          <a:noFill/>
        </p:spPr>
      </p:pic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357158" y="1071546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For any given test condition of temperature and background field it is possible to </a:t>
            </a:r>
            <a:r>
              <a:rPr lang="en-US" dirty="0" err="1"/>
              <a:t>summarise</a:t>
            </a:r>
            <a:r>
              <a:rPr lang="en-US" dirty="0"/>
              <a:t> the above results in a plot of </a:t>
            </a:r>
            <a:r>
              <a:rPr lang="en-US" dirty="0">
                <a:solidFill>
                  <a:schemeClr val="hlink"/>
                </a:solidFill>
              </a:rPr>
              <a:t>runaway time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runaway</a:t>
            </a:r>
            <a:r>
              <a:rPr lang="en-US" dirty="0">
                <a:solidFill>
                  <a:schemeClr val="hlink"/>
                </a:solidFill>
              </a:rPr>
              <a:t> vs. operating current </a:t>
            </a:r>
            <a:r>
              <a:rPr lang="en-US" dirty="0" err="1">
                <a:solidFill>
                  <a:schemeClr val="hlink"/>
                </a:solidFill>
              </a:rPr>
              <a:t>I</a:t>
            </a:r>
            <a:r>
              <a:rPr lang="en-US" baseline="-25000" dirty="0" err="1">
                <a:solidFill>
                  <a:schemeClr val="hlink"/>
                </a:solidFill>
              </a:rPr>
              <a:t>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768" y="645789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Luca Bottura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Picture 3"/>
          <p:cNvPicPr>
            <a:picLocks noChangeAspect="1" noChangeArrowheads="1"/>
          </p:cNvPicPr>
          <p:nvPr/>
        </p:nvPicPr>
        <p:blipFill>
          <a:blip r:embed="rId3" cstate="print"/>
          <a:srcRect b="1610"/>
          <a:stretch>
            <a:fillRect/>
          </a:stretch>
        </p:blipFill>
        <p:spPr bwMode="auto">
          <a:xfrm>
            <a:off x="1357290" y="2643182"/>
            <a:ext cx="6353175" cy="3938587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B</a:t>
            </a:r>
            <a:r>
              <a:rPr lang="en-US" baseline="-25000"/>
              <a:t>op</a:t>
            </a:r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42844" y="1785926"/>
            <a:ext cx="8820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pplied </a:t>
            </a:r>
            <a:r>
              <a:rPr lang="en-US" dirty="0"/>
              <a:t>magnetic field induces </a:t>
            </a:r>
            <a:r>
              <a:rPr lang="en-US" dirty="0" err="1"/>
              <a:t>magnetoresistance</a:t>
            </a:r>
            <a:r>
              <a:rPr lang="en-US" dirty="0"/>
              <a:t> and reduces thermal conduction </a:t>
            </a:r>
            <a:r>
              <a:rPr lang="en-US" dirty="0">
                <a:sym typeface="Symbol" pitchFamily="84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the effect is an increased tendency to thermal runaway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85723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background field has been used to </a:t>
            </a:r>
            <a:r>
              <a:rPr lang="en-US" dirty="0" smtClean="0"/>
              <a:t>Increase </a:t>
            </a:r>
            <a:r>
              <a:rPr lang="en-US" dirty="0" smtClean="0"/>
              <a:t>the electrical </a:t>
            </a:r>
            <a:r>
              <a:rPr lang="en-US" dirty="0" smtClean="0"/>
              <a:t>resistivity &amp; </a:t>
            </a:r>
            <a:r>
              <a:rPr lang="en-US" dirty="0" smtClean="0"/>
              <a:t>decrease the thermal </a:t>
            </a:r>
            <a:r>
              <a:rPr lang="en-US" dirty="0" smtClean="0"/>
              <a:t>conductivity thus </a:t>
            </a:r>
            <a:r>
              <a:rPr lang="en-US" dirty="0" smtClean="0"/>
              <a:t>simulating the effect of a lower </a:t>
            </a:r>
            <a:r>
              <a:rPr lang="en-US" dirty="0" smtClean="0"/>
              <a:t>RRR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3768" y="645789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Luca Bottura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FRESCA - caveats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345488" cy="421484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NB: early results</a:t>
            </a:r>
          </a:p>
          <a:p>
            <a:r>
              <a:rPr lang="en-US" sz="2800" dirty="0" smtClean="0"/>
              <a:t>Sample </a:t>
            </a:r>
            <a:r>
              <a:rPr lang="en-US" sz="2800" i="1" dirty="0">
                <a:solidFill>
                  <a:srgbClr val="FF0000"/>
                </a:solidFill>
              </a:rPr>
              <a:t>thermal conditions</a:t>
            </a:r>
            <a:r>
              <a:rPr lang="en-US" sz="2800" dirty="0"/>
              <a:t> at the interconnect are not the same as for a magnet interconnect</a:t>
            </a:r>
          </a:p>
          <a:p>
            <a:r>
              <a:rPr lang="en-US" sz="2800" dirty="0"/>
              <a:t>The defect tested is </a:t>
            </a:r>
            <a:r>
              <a:rPr lang="en-US" sz="2800" i="1" dirty="0">
                <a:solidFill>
                  <a:srgbClr val="FF0000"/>
                </a:solidFill>
              </a:rPr>
              <a:t>clean</a:t>
            </a:r>
            <a:r>
              <a:rPr lang="en-US" sz="2800" dirty="0"/>
              <a:t> and located </a:t>
            </a:r>
            <a:r>
              <a:rPr lang="en-US" sz="2800" i="1" dirty="0">
                <a:solidFill>
                  <a:srgbClr val="FF0000"/>
                </a:solidFill>
              </a:rPr>
              <a:t>on one side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of the joint, which may not be the most common situation in the </a:t>
            </a:r>
            <a:r>
              <a:rPr lang="en-US" sz="2800" dirty="0" smtClean="0"/>
              <a:t>machine</a:t>
            </a:r>
          </a:p>
          <a:p>
            <a:r>
              <a:rPr lang="en-US" sz="2800" dirty="0" smtClean="0"/>
              <a:t>Tests and analysis </a:t>
            </a:r>
            <a:r>
              <a:rPr lang="en-US" sz="2800" dirty="0" smtClean="0"/>
              <a:t>still very much in progress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Consolidation – brief recall</a:t>
            </a:r>
          </a:p>
          <a:p>
            <a:r>
              <a:rPr lang="en-US" sz="3600" dirty="0" smtClean="0"/>
              <a:t>Splices</a:t>
            </a:r>
          </a:p>
          <a:p>
            <a:r>
              <a:rPr lang="en-US" sz="3600" dirty="0" smtClean="0"/>
              <a:t>Operational energies</a:t>
            </a:r>
          </a:p>
          <a:p>
            <a:r>
              <a:rPr lang="en-US" sz="3600" dirty="0" smtClean="0"/>
              <a:t>Potential performance</a:t>
            </a:r>
          </a:p>
          <a:p>
            <a:r>
              <a:rPr lang="en-US" sz="3600" dirty="0" smtClean="0"/>
              <a:t>Present status</a:t>
            </a:r>
          </a:p>
          <a:p>
            <a:r>
              <a:rPr lang="en-US" sz="3600" dirty="0" smtClean="0"/>
              <a:t>Plans for 2009-2010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a step </a:t>
            </a:r>
            <a:r>
              <a:rPr lang="en-US" dirty="0" smtClean="0"/>
              <a:t>up in </a:t>
            </a:r>
            <a:r>
              <a:rPr lang="en-US" dirty="0" smtClean="0"/>
              <a:t>energy – how long?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714356"/>
          <a:ext cx="8786874" cy="512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4286280"/>
                <a:gridCol w="1714512"/>
              </a:tblGrid>
              <a:tr h="35719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 commissioning of</a:t>
                      </a:r>
                      <a:r>
                        <a:rPr lang="en-US" sz="1600" baseline="0" dirty="0" smtClean="0"/>
                        <a:t> main circuits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Modification</a:t>
                      </a:r>
                      <a:r>
                        <a:rPr lang="en-US" sz="1600" baseline="0" dirty="0" smtClean="0"/>
                        <a:t> and testing of dump resistors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Installation of snubbing circuits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Calorimetry</a:t>
                      </a:r>
                      <a:r>
                        <a:rPr lang="en-US" sz="1600" baseline="0" dirty="0" smtClean="0"/>
                        <a:t> and QPS measurements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 2 weeks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Qualification of machine</a:t>
                      </a:r>
                      <a:r>
                        <a:rPr lang="en-US" sz="1600" baseline="0" dirty="0" smtClean="0"/>
                        <a:t> protection without beam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FMCMs,</a:t>
                      </a:r>
                      <a:r>
                        <a:rPr lang="en-US" sz="1600" baseline="0" dirty="0" smtClean="0"/>
                        <a:t> PIC, Collimators, TCDQ, BLMs, BPM interlocks, SMPs, RF, LBDS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 parallel</a:t>
                      </a:r>
                      <a:r>
                        <a:rPr lang="en-US" sz="1600" baseline="0" dirty="0" smtClean="0"/>
                        <a:t> with HWC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 dry runs of</a:t>
                      </a:r>
                      <a:r>
                        <a:rPr lang="en-US" sz="1600" baseline="0" dirty="0" smtClean="0"/>
                        <a:t> re-qualified sectors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After hand over from HWC</a:t>
                      </a:r>
                      <a:endParaRPr lang="en-GB" sz="1600" dirty="0"/>
                    </a:p>
                  </a:txBody>
                  <a:tcPr anchor="ctr"/>
                </a:tc>
              </a:tr>
              <a:tr h="153370">
                <a:tc gridSpan="3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Re-commissioning</a:t>
                      </a:r>
                      <a:r>
                        <a:rPr lang="en-US" sz="1600" baseline="0" dirty="0" smtClean="0"/>
                        <a:t> of ramp and associated machine protection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Safe</a:t>
                      </a:r>
                      <a:r>
                        <a:rPr lang="en-US" sz="1600" baseline="0" dirty="0" smtClean="0"/>
                        <a:t> beam: LBDS, BLMs, RF</a:t>
                      </a:r>
                      <a:endParaRPr lang="en-GB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 1 week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Re-commissioning</a:t>
                      </a:r>
                      <a:r>
                        <a:rPr lang="en-US" sz="1600" baseline="0" dirty="0" smtClean="0"/>
                        <a:t> of squeeze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Could possibly ramp-squeeze-ramp (avoiding</a:t>
                      </a:r>
                      <a:r>
                        <a:rPr lang="en-US" sz="1600" baseline="0" dirty="0" smtClean="0"/>
                        <a:t> the need to re-com the 3.5 TeV squeeze)</a:t>
                      </a:r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Optics and operations’ checks at high</a:t>
                      </a:r>
                      <a:r>
                        <a:rPr lang="en-US" sz="1600" baseline="0" dirty="0" smtClean="0"/>
                        <a:t> energy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</a:t>
                      </a:r>
                      <a:r>
                        <a:rPr lang="en-US" sz="1600" baseline="0" dirty="0" smtClean="0"/>
                        <a:t> 2 days</a:t>
                      </a:r>
                      <a:endParaRPr lang="en-GB" sz="1600" dirty="0"/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Collimator</a:t>
                      </a:r>
                      <a:r>
                        <a:rPr lang="en-US" sz="1600" baseline="0" dirty="0" smtClean="0"/>
                        <a:t> re-optimization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~4 days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042" y="6072206"/>
            <a:ext cx="528641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Estimate: 4 weeks to re-establish physics 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evolution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357422" y="5000636"/>
            <a:ext cx="4143404" cy="1015663"/>
          </a:xfrm>
          <a:prstGeom prst="rect">
            <a:avLst/>
          </a:prstGeom>
          <a:solidFill>
            <a:schemeClr val="accent5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Ramp, squeeze at 4-5 TeV</a:t>
            </a:r>
            <a:br>
              <a:rPr lang="en-US" dirty="0" smtClean="0"/>
            </a:br>
            <a:r>
              <a:rPr lang="en-US" dirty="0" smtClean="0"/>
              <a:t>beta* = </a:t>
            </a:r>
            <a:r>
              <a:rPr lang="en-US" dirty="0" smtClean="0"/>
              <a:t>4 </a:t>
            </a:r>
            <a:r>
              <a:rPr lang="en-US" dirty="0" smtClean="0"/>
              <a:t>m</a:t>
            </a:r>
            <a:br>
              <a:rPr lang="en-US" dirty="0" smtClean="0"/>
            </a:br>
            <a:r>
              <a:rPr lang="en-US" dirty="0" smtClean="0"/>
              <a:t>crossing angle, 50 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2786844" y="3499644"/>
            <a:ext cx="3000396" cy="1588"/>
          </a:xfrm>
          <a:prstGeom prst="straightConnector1">
            <a:avLst/>
          </a:prstGeom>
          <a:solidFill>
            <a:schemeClr val="accent1"/>
          </a:solidFill>
          <a:ln w="635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357422" y="3143248"/>
            <a:ext cx="4071966" cy="1015663"/>
          </a:xfrm>
          <a:prstGeom prst="rect">
            <a:avLst/>
          </a:prstGeom>
          <a:solidFill>
            <a:schemeClr val="accent5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Ramp, squeeze,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ramp to 4-5 TeV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en-US" dirty="0" smtClean="0"/>
              <a:t>beta* = </a:t>
            </a:r>
            <a:r>
              <a:rPr lang="en-US" dirty="0" smtClean="0"/>
              <a:t>4 </a:t>
            </a:r>
            <a:r>
              <a:rPr lang="en-US" dirty="0" smtClean="0"/>
              <a:t>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 crossing angle, </a:t>
            </a:r>
            <a:r>
              <a:rPr lang="en-GB" dirty="0" smtClean="0"/>
              <a:t>72</a:t>
            </a:r>
            <a:r>
              <a:rPr lang="en-GB" dirty="0" smtClean="0"/>
              <a:t> </a:t>
            </a:r>
            <a:r>
              <a:rPr lang="en-GB" dirty="0" smtClean="0"/>
              <a:t>bunches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14678" y="2357430"/>
            <a:ext cx="2193229" cy="40011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Step up in energy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57422" y="1000108"/>
            <a:ext cx="4071966" cy="1015663"/>
          </a:xfrm>
          <a:prstGeom prst="rect">
            <a:avLst/>
          </a:prstGeom>
          <a:solidFill>
            <a:schemeClr val="accent5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Physics at 3.5 TeV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beta* =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~3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 crossing angle, </a:t>
            </a:r>
            <a:r>
              <a:rPr lang="en-GB" dirty="0" smtClean="0"/>
              <a:t>72</a:t>
            </a:r>
            <a:r>
              <a:rPr lang="en-GB" dirty="0" smtClean="0"/>
              <a:t> </a:t>
            </a:r>
            <a:r>
              <a:rPr lang="en-GB" dirty="0" smtClean="0"/>
              <a:t>bunches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TeV running - recall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Emittance goes down with increasing </a:t>
            </a:r>
            <a:r>
              <a:rPr lang="en-US" dirty="0" smtClean="0">
                <a:sym typeface="Mathematica1"/>
              </a:rPr>
              <a:t>:</a:t>
            </a:r>
          </a:p>
          <a:p>
            <a:endParaRPr lang="en-US" dirty="0" smtClean="0">
              <a:sym typeface="Mathematica1"/>
            </a:endParaRPr>
          </a:p>
          <a:p>
            <a:r>
              <a:rPr lang="en-US" dirty="0" smtClean="0">
                <a:sym typeface="Mathematica1"/>
              </a:rPr>
              <a:t>And so beam size:  </a:t>
            </a:r>
          </a:p>
          <a:p>
            <a:pPr>
              <a:buNone/>
            </a:pPr>
            <a:endParaRPr lang="en-US" dirty="0" smtClean="0">
              <a:sym typeface="Mathematica1"/>
            </a:endParaRPr>
          </a:p>
          <a:p>
            <a:r>
              <a:rPr lang="en-US" dirty="0" smtClean="0">
                <a:sym typeface="Mathematica1"/>
              </a:rPr>
              <a:t>And thus luminosity increases with increasing   </a:t>
            </a:r>
            <a:r>
              <a:rPr lang="en-US" dirty="0" smtClean="0">
                <a:solidFill>
                  <a:srgbClr val="FF0000"/>
                </a:solidFill>
                <a:sym typeface="Mathematica1"/>
              </a:rPr>
              <a:t>IF</a:t>
            </a:r>
            <a:r>
              <a:rPr lang="en-US" dirty="0" smtClean="0">
                <a:sym typeface="Mathematica1"/>
              </a:rPr>
              <a:t> we can hold other parameters constant: </a:t>
            </a:r>
          </a:p>
          <a:p>
            <a:pPr>
              <a:buNone/>
            </a:pPr>
            <a:endParaRPr lang="en-US" dirty="0" smtClean="0">
              <a:sym typeface="Mathematica1"/>
            </a:endParaRPr>
          </a:p>
          <a:p>
            <a:r>
              <a:rPr lang="en-US" dirty="0" smtClean="0">
                <a:sym typeface="Mathematica1"/>
              </a:rPr>
              <a:t>However, because beam size goes as:</a:t>
            </a:r>
          </a:p>
          <a:p>
            <a:pPr lvl="1">
              <a:buNone/>
            </a:pPr>
            <a:endParaRPr lang="en-US" dirty="0" smtClean="0">
              <a:sym typeface="Mathematica1"/>
            </a:endParaRPr>
          </a:p>
          <a:p>
            <a:pPr lvl="1"/>
            <a:r>
              <a:rPr lang="en-US" dirty="0" smtClean="0">
                <a:sym typeface="Mathematica1"/>
              </a:rPr>
              <a:t>Lower energy: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Mathematica1"/>
              </a:rPr>
              <a:t> increased beam size – less aperture  higher *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Mathematica1"/>
              </a:rPr>
              <a:t> separation of beams in interaction regions drops – long range beam-beam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57950" y="4071942"/>
          <a:ext cx="514353" cy="857256"/>
        </p:xfrm>
        <a:graphic>
          <a:graphicData uri="http://schemas.openxmlformats.org/presentationml/2006/ole">
            <p:oleObj spid="_x0000_s1026" name="Equation" r:id="rId3" imgW="266400" imgH="4442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00826" y="1214422"/>
          <a:ext cx="1428760" cy="535785"/>
        </p:xfrm>
        <a:graphic>
          <a:graphicData uri="http://schemas.openxmlformats.org/presentationml/2006/ole">
            <p:oleObj spid="_x0000_s1027" name="Equation" r:id="rId4" imgW="60948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29322" y="3357562"/>
          <a:ext cx="1000132" cy="472790"/>
        </p:xfrm>
        <a:graphic>
          <a:graphicData uri="http://schemas.openxmlformats.org/presentationml/2006/ole">
            <p:oleObj spid="_x0000_s1028" name="Equation" r:id="rId5" imgW="393480" imgH="20304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86182" y="2000240"/>
          <a:ext cx="1500198" cy="600079"/>
        </p:xfrm>
        <a:graphic>
          <a:graphicData uri="http://schemas.openxmlformats.org/presentationml/2006/ole">
            <p:oleObj spid="_x0000_s1029" name="Equation" r:id="rId6" imgW="69840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TeV limits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44" y="1071546"/>
          <a:ext cx="83582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428760"/>
                <a:gridCol w="42148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Reason(s)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 e13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collimation</a:t>
                      </a:r>
                      <a:r>
                        <a:rPr lang="en-US" baseline="0" dirty="0" smtClean="0"/>
                        <a:t> cleaning efficiency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Mathematica1"/>
                        </a:rPr>
                        <a:t></a:t>
                      </a:r>
                      <a:r>
                        <a:rPr lang="en-US" dirty="0" smtClean="0"/>
                        <a:t>* - crossing angle 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 </a:t>
                      </a:r>
                      <a:r>
                        <a:rPr lang="en-US" dirty="0" smtClean="0"/>
                        <a:t>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aperture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Mathematica1"/>
                        </a:rPr>
                        <a:t></a:t>
                      </a:r>
                      <a:r>
                        <a:rPr lang="en-US" dirty="0" smtClean="0"/>
                        <a:t>* - with crossing</a:t>
                      </a:r>
                      <a:r>
                        <a:rPr lang="en-US" baseline="0" dirty="0" smtClean="0"/>
                        <a:t> angle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~4 </a:t>
                      </a:r>
                      <a:r>
                        <a:rPr lang="en-US" baseline="0" dirty="0" smtClean="0"/>
                        <a:t>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aperture,</a:t>
                      </a:r>
                      <a:r>
                        <a:rPr lang="en-US" baseline="0" dirty="0" smtClean="0"/>
                        <a:t> long range beam-beam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Crossing</a:t>
                      </a:r>
                      <a:r>
                        <a:rPr lang="en-US" baseline="0" dirty="0" smtClean="0"/>
                        <a:t> angle [50 ns]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~300</a:t>
                      </a:r>
                      <a:r>
                        <a:rPr lang="en-US" baseline="0" dirty="0" smtClean="0"/>
                        <a:t> µ</a:t>
                      </a:r>
                      <a:r>
                        <a:rPr lang="en-US" baseline="0" dirty="0" err="1" smtClean="0"/>
                        <a:t>rad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Mathematica1"/>
                        </a:rPr>
                        <a:t>*,</a:t>
                      </a:r>
                      <a:r>
                        <a:rPr lang="en-US" baseline="0" dirty="0" smtClean="0">
                          <a:sym typeface="Mathematica1"/>
                        </a:rPr>
                        <a:t> aperture, long </a:t>
                      </a:r>
                      <a:r>
                        <a:rPr lang="en-US" baseline="0" dirty="0" smtClean="0"/>
                        <a:t>range beam-beam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</a:t>
                      </a:r>
                      <a:r>
                        <a:rPr lang="en-US" baseline="0" dirty="0" smtClean="0"/>
                        <a:t> e32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357950" y="142852"/>
            <a:ext cx="2071702" cy="80487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Ralph Assmann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Werner Herr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34813"/>
            <a:ext cx="4896055" cy="312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804214" y="5268356"/>
            <a:ext cx="2107076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3643306" y="4143380"/>
            <a:ext cx="1006317" cy="65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143108" y="4000504"/>
            <a:ext cx="1089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6 e13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-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111750"/>
          </a:xfrm>
        </p:spPr>
        <p:txBody>
          <a:bodyPr/>
          <a:lstStyle/>
          <a:p>
            <a:r>
              <a:rPr lang="en-US" dirty="0" smtClean="0"/>
              <a:t>Fill length: 8 hours</a:t>
            </a:r>
          </a:p>
          <a:p>
            <a:r>
              <a:rPr lang="en-US" dirty="0" smtClean="0"/>
              <a:t>Turnaround time: 5 hours</a:t>
            </a:r>
          </a:p>
          <a:p>
            <a:r>
              <a:rPr lang="en-US" dirty="0" smtClean="0"/>
              <a:t>20 hours luminosity lifetime</a:t>
            </a:r>
          </a:p>
          <a:p>
            <a:r>
              <a:rPr lang="en-US" dirty="0" smtClean="0"/>
              <a:t>27</a:t>
            </a:r>
            <a:r>
              <a:rPr lang="en-US" dirty="0" smtClean="0"/>
              <a:t> </a:t>
            </a:r>
            <a:r>
              <a:rPr lang="en-US" dirty="0" smtClean="0"/>
              <a:t>day months. </a:t>
            </a:r>
          </a:p>
          <a:p>
            <a:r>
              <a:rPr lang="en-US" dirty="0" smtClean="0"/>
              <a:t>40% machine availability</a:t>
            </a:r>
          </a:p>
          <a:p>
            <a:r>
              <a:rPr lang="en-US" dirty="0" smtClean="0"/>
              <a:t>Nominal crossing angle assumed for 50 ns.</a:t>
            </a:r>
          </a:p>
          <a:p>
            <a:r>
              <a:rPr lang="en-US" dirty="0" smtClean="0"/>
              <a:t>Nominal transverse emittance</a:t>
            </a:r>
          </a:p>
          <a:p>
            <a:r>
              <a:rPr lang="en-US" dirty="0" smtClean="0"/>
              <a:t>Total intensity limited to around 12% of nominal</a:t>
            </a:r>
          </a:p>
          <a:p>
            <a:r>
              <a:rPr lang="en-US" dirty="0" smtClean="0"/>
              <a:t>beta* = 3 </a:t>
            </a:r>
            <a:r>
              <a:rPr lang="en-US" dirty="0" smtClean="0"/>
              <a:t>m. with 156 bunches, crossing angle off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857232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these constraints what can we do?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Plugging in the numbers with a step in energy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703078"/>
          <a:ext cx="8786840" cy="581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39"/>
                <a:gridCol w="2575454"/>
                <a:gridCol w="757486"/>
                <a:gridCol w="1136230"/>
                <a:gridCol w="454493"/>
                <a:gridCol w="151496"/>
                <a:gridCol w="1211979"/>
                <a:gridCol w="151496"/>
                <a:gridCol w="1211978"/>
                <a:gridCol w="605989"/>
              </a:tblGrid>
              <a:tr h="88942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Month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</a:t>
                      </a:r>
                      <a:r>
                        <a:rPr lang="en-US" sz="1200" baseline="0" dirty="0" smtClean="0"/>
                        <a:t> scenario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 number</a:t>
                      </a:r>
                      <a:r>
                        <a:rPr lang="en-US" sz="1200" baseline="0" dirty="0" smtClean="0"/>
                        <a:t> bunch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Protons per bunch</a:t>
                      </a:r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 beta*</a:t>
                      </a:r>
                      <a:endParaRPr lang="en-GB" sz="1200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Peak </a:t>
                      </a:r>
                      <a:r>
                        <a:rPr lang="en-US" sz="1200" dirty="0" err="1" smtClean="0"/>
                        <a:t>Lumi</a:t>
                      </a:r>
                      <a:endParaRPr lang="en-GB" sz="12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Integrated</a:t>
                      </a:r>
                      <a:endParaRPr lang="en-GB" sz="1200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nominal</a:t>
                      </a:r>
                      <a:endParaRPr lang="en-GB" sz="1200" dirty="0"/>
                    </a:p>
                  </a:txBody>
                  <a:tcPr vert="vert270"/>
                </a:tc>
              </a:tr>
              <a:tr h="336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commissioning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2562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Pilot </a:t>
                      </a:r>
                      <a:r>
                        <a:rPr lang="en-US" sz="1400" dirty="0" smtClean="0"/>
                        <a:t>physics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2.5 x 10</a:t>
                      </a:r>
                      <a:r>
                        <a:rPr lang="en-US" baseline="30000" dirty="0" smtClean="0"/>
                        <a:t>29</a:t>
                      </a:r>
                      <a:endParaRPr lang="en-GB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aseline="30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~100 nb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847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1.4 x 10</a:t>
                      </a:r>
                      <a:r>
                        <a:rPr lang="en-US" baseline="30000" dirty="0" smtClean="0"/>
                        <a:t>30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~0.7 </a:t>
                      </a:r>
                      <a:r>
                        <a:rPr lang="en-US" dirty="0" smtClean="0"/>
                        <a:t>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291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5.3 x 10</a:t>
                      </a:r>
                      <a:r>
                        <a:rPr lang="en-US" baseline="30000" dirty="0" smtClean="0"/>
                        <a:t>30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~2.5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GB" dirty="0"/>
                    </a:p>
                  </a:txBody>
                  <a:tcPr anchor="ctr"/>
                </a:tc>
              </a:tr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crossing angle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~5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 anchor="ctr"/>
                </a:tc>
              </a:tr>
              <a:tr h="4887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crossing angle – pushing bunch intensity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2.1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GB" dirty="0"/>
                    </a:p>
                  </a:txBody>
                  <a:tcPr anchor="ctr"/>
                </a:tc>
              </a:tr>
              <a:tr h="537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r>
                        <a:rPr lang="en-US" sz="1400" baseline="0" dirty="0" smtClean="0"/>
                        <a:t> to higher energy: approx 4 weeks</a:t>
                      </a:r>
                      <a:endParaRPr lang="en-GB" sz="1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Would aim for physics without crossing angle in the first instance with a gentle ramp back up in intensity</a:t>
                      </a:r>
                      <a:endParaRPr lang="en-GB" sz="14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537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r>
                        <a:rPr lang="en-US" sz="1400" baseline="0" dirty="0" smtClean="0"/>
                        <a:t> – 5 TeV (</a:t>
                      </a:r>
                      <a:r>
                        <a:rPr lang="en-US" sz="1400" dirty="0" smtClean="0"/>
                        <a:t>5 TeV luminosity</a:t>
                      </a:r>
                      <a:r>
                        <a:rPr lang="en-US" sz="1400" baseline="0" dirty="0" smtClean="0"/>
                        <a:t> numbers quoted)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1.1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~6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 anchor="ctr"/>
                </a:tc>
              </a:tr>
              <a:tr h="324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 – nominal</a:t>
                      </a:r>
                      <a:r>
                        <a:rPr lang="en-US" sz="1400" baseline="0" dirty="0" smtClean="0"/>
                        <a:t> Xing angle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2.2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GB" dirty="0"/>
                    </a:p>
                  </a:txBody>
                  <a:tcPr anchor="ctr"/>
                </a:tc>
              </a:tr>
              <a:tr h="2441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4.2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~20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GB" dirty="0"/>
                    </a:p>
                  </a:txBody>
                  <a:tcPr anchor="ctr"/>
                </a:tc>
              </a:tr>
              <a:tr h="2355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6.5 x 10</a:t>
                      </a:r>
                      <a:r>
                        <a:rPr lang="en-US" baseline="30000" dirty="0" smtClean="0"/>
                        <a:t>31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~31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GB" dirty="0"/>
                    </a:p>
                  </a:txBody>
                  <a:tcPr anchor="ctr"/>
                </a:tc>
              </a:tr>
              <a:tr h="3847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endParaRPr lang="en-GB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 x 10</a:t>
                      </a:r>
                      <a:r>
                        <a:rPr lang="en-US" baseline="30000" dirty="0" smtClean="0"/>
                        <a:t>32</a:t>
                      </a:r>
                      <a:endParaRPr lang="en-GB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~50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11750"/>
          </a:xfrm>
        </p:spPr>
        <p:txBody>
          <a:bodyPr/>
          <a:lstStyle/>
          <a:p>
            <a:r>
              <a:rPr lang="en-US" dirty="0" smtClean="0"/>
              <a:t>Big error bars on these numbers</a:t>
            </a:r>
          </a:p>
          <a:p>
            <a:r>
              <a:rPr lang="en-US" dirty="0" smtClean="0"/>
              <a:t>Bunch intensity/ Beam intensity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quench limit, beam lifetimes, parameter tolerances &amp; control, emittance conservation through the cycle…</a:t>
            </a:r>
            <a:endParaRPr lang="en-US" dirty="0" smtClean="0"/>
          </a:p>
          <a:p>
            <a:r>
              <a:rPr lang="en-US" dirty="0" smtClean="0"/>
              <a:t>Cleaning efficiency of collimation versus quench limits</a:t>
            </a:r>
          </a:p>
          <a:p>
            <a:pPr lvl="1"/>
            <a:r>
              <a:rPr lang="en-US" dirty="0" smtClean="0"/>
              <a:t>Note: we have already proved that we can quench a dipole with only ~2-3 e9 at 450 GeV</a:t>
            </a:r>
          </a:p>
          <a:p>
            <a:r>
              <a:rPr lang="en-US" dirty="0" smtClean="0"/>
              <a:t>Operability: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reproducibility, ramp, squeeze, beam lifetime, background, critical feedback systems</a:t>
            </a:r>
          </a:p>
          <a:p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Machine availability: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just about everything… include the injectors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Machine Protection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has to work perfectly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 aside – collisions </a:t>
            </a:r>
            <a:r>
              <a:rPr lang="en-US" dirty="0" smtClean="0"/>
              <a:t>in IP8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 is internal crossing angle, produced </a:t>
            </a:r>
            <a:r>
              <a:rPr lang="en-US" dirty="0" smtClean="0"/>
              <a:t>by compensation </a:t>
            </a:r>
            <a:r>
              <a:rPr lang="en-US" dirty="0" smtClean="0"/>
              <a:t>of </a:t>
            </a:r>
            <a:r>
              <a:rPr lang="en-US" dirty="0" smtClean="0"/>
              <a:t>spectrometers</a:t>
            </a:r>
            <a:endParaRPr lang="en-US" dirty="0" smtClean="0"/>
          </a:p>
          <a:p>
            <a:r>
              <a:rPr lang="en-US" dirty="0" smtClean="0"/>
              <a:t>Without external angle (i.e. 43 or 156 bunches) </a:t>
            </a:r>
            <a:r>
              <a:rPr lang="en-US" dirty="0" smtClean="0"/>
              <a:t>no constraint </a:t>
            </a:r>
            <a:r>
              <a:rPr lang="en-US" dirty="0" smtClean="0"/>
              <a:t>on spectrometer polarity and on </a:t>
            </a:r>
            <a:r>
              <a:rPr lang="en-US" dirty="0" smtClean="0"/>
              <a:t>strength (even </a:t>
            </a:r>
            <a:r>
              <a:rPr lang="en-US" dirty="0" smtClean="0"/>
              <a:t>at 450 GeV), i.e. no ramping </a:t>
            </a:r>
            <a:r>
              <a:rPr lang="en-US" dirty="0" smtClean="0"/>
              <a:t>required</a:t>
            </a:r>
          </a:p>
          <a:p>
            <a:endParaRPr lang="en-US" dirty="0" smtClean="0"/>
          </a:p>
          <a:p>
            <a:r>
              <a:rPr lang="en-US" dirty="0" smtClean="0"/>
              <a:t>But: large internal angle may substantially </a:t>
            </a:r>
            <a:r>
              <a:rPr lang="en-US" dirty="0" smtClean="0"/>
              <a:t>reduce luminosity </a:t>
            </a:r>
            <a:r>
              <a:rPr lang="en-US" dirty="0" smtClean="0"/>
              <a:t>(in particular for lower energies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When an external angle is required: follow </a:t>
            </a:r>
            <a:r>
              <a:rPr lang="en-US" dirty="0" smtClean="0"/>
              <a:t>procedures described </a:t>
            </a:r>
            <a:r>
              <a:rPr lang="en-US" dirty="0" smtClean="0"/>
              <a:t>in </a:t>
            </a:r>
            <a:r>
              <a:rPr lang="en-US" dirty="0" smtClean="0"/>
              <a:t>reports!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592933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 Herr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 aside - external </a:t>
            </a:r>
            <a:r>
              <a:rPr lang="en-US" dirty="0" smtClean="0"/>
              <a:t>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143140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external crossing angle ramping of spectrometer is required for (at least) one of the </a:t>
            </a:r>
            <a:r>
              <a:rPr lang="en-US" dirty="0" smtClean="0"/>
              <a:t>polarities</a:t>
            </a:r>
          </a:p>
          <a:p>
            <a:r>
              <a:rPr lang="en-US" dirty="0" smtClean="0"/>
              <a:t>A</a:t>
            </a:r>
            <a:r>
              <a:rPr lang="en-US" dirty="0" smtClean="0"/>
              <a:t>t 3.5 TeV running with +polarity and with a crossing angle is ruled out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084844" cy="308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414756"/>
            <a:ext cx="4599578" cy="29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status - today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4282" y="928670"/>
          <a:ext cx="8715436" cy="429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35"/>
                <a:gridCol w="1772631"/>
                <a:gridCol w="1265300"/>
                <a:gridCol w="4643470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Sector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Status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Temp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 PHASE 1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1.9 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~90%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phase 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 completed</a:t>
                      </a:r>
                      <a:endParaRPr lang="en-US" sz="20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Phase 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 started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COLD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1.9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Installation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of </a:t>
                      </a:r>
                      <a:r>
                        <a:rPr lang="en-US" sz="20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nQPS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50% complete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34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~80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45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COLD</a:t>
                      </a:r>
                      <a:endParaRPr lang="en-GB" sz="20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1.9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56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PHASE 1</a:t>
                      </a:r>
                      <a:endParaRPr lang="en-GB" sz="20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~1.9 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~75% phase 1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67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COOLDOWN</a:t>
                      </a:r>
                      <a:endParaRPr lang="en-GB" sz="20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~80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Cool-down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started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few days earlier than foreseen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78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phase 1</a:t>
                      </a:r>
                      <a:endParaRPr lang="en-GB" sz="20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1.9 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~90%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phase 1 finished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81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COLD</a:t>
                      </a:r>
                      <a:endParaRPr lang="en-GB" sz="20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1.9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</a:t>
                      </a:r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1604" y="5715016"/>
            <a:ext cx="592935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lot still going on out there: ELQA, </a:t>
            </a:r>
            <a:r>
              <a:rPr lang="en-US" dirty="0" smtClean="0"/>
              <a:t>QPS</a:t>
            </a:r>
            <a:r>
              <a:rPr lang="en-US" dirty="0" smtClean="0"/>
              <a:t>… 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96975"/>
            <a:ext cx="8072494" cy="5111750"/>
          </a:xfrm>
        </p:spPr>
        <p:txBody>
          <a:bodyPr/>
          <a:lstStyle/>
          <a:p>
            <a:r>
              <a:rPr lang="en-US" dirty="0" smtClean="0"/>
              <a:t>Besides the major effort required to repair sector 34… </a:t>
            </a:r>
          </a:p>
          <a:p>
            <a:r>
              <a:rPr lang="en-US" dirty="0" smtClean="0"/>
              <a:t>Major upgrade of the quench protection system</a:t>
            </a:r>
          </a:p>
          <a:p>
            <a:pPr lvl="1"/>
            <a:r>
              <a:rPr lang="en-US" dirty="0" smtClean="0"/>
              <a:t>Protection of all main quadrupole and dipole joints (0.3 mV threshold).</a:t>
            </a:r>
          </a:p>
          <a:p>
            <a:pPr lvl="1"/>
            <a:r>
              <a:rPr lang="en-US" dirty="0" smtClean="0"/>
              <a:t>High statistics measurement accuracy to &lt; 1 </a:t>
            </a:r>
            <a:r>
              <a:rPr lang="en-US" dirty="0" err="1" smtClean="0"/>
              <a:t>nΩ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Installation of &gt; 200 km of cables, production of thousands of electronic boards. &gt;&gt; protection against similar issues in the future.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Massive </a:t>
            </a:r>
            <a:r>
              <a:rPr lang="en-US" dirty="0" smtClean="0"/>
              <a:t>measurement campaign to identify bad splices</a:t>
            </a:r>
          </a:p>
          <a:p>
            <a:pPr lvl="1"/>
            <a:r>
              <a:rPr lang="en-US" dirty="0" smtClean="0"/>
              <a:t>Calorimetric methods (~ 40 </a:t>
            </a:r>
            <a:r>
              <a:rPr lang="en-US" dirty="0" err="1" smtClean="0"/>
              <a:t>nΩ</a:t>
            </a:r>
            <a:r>
              <a:rPr lang="en-US" dirty="0" smtClean="0"/>
              <a:t>) to identify possible bad cells</a:t>
            </a:r>
          </a:p>
          <a:p>
            <a:pPr lvl="1"/>
            <a:r>
              <a:rPr lang="en-US" dirty="0" smtClean="0"/>
              <a:t>High precision voltage meas. (~ 1 </a:t>
            </a:r>
            <a:r>
              <a:rPr lang="en-US" dirty="0" err="1" smtClean="0"/>
              <a:t>nΩ</a:t>
            </a:r>
            <a:r>
              <a:rPr lang="en-US" dirty="0" smtClean="0"/>
              <a:t>) to identify problematic splices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 rot="-1800000">
            <a:off x="7375882" y="2178339"/>
            <a:ext cx="1732359" cy="607219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Improved active protection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 rot="-1800000">
            <a:off x="7263097" y="5909006"/>
            <a:ext cx="1732359" cy="369999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Diagnostics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commissioning - NB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HWC phase 1</a:t>
            </a:r>
          </a:p>
          <a:p>
            <a:pPr lvl="1"/>
            <a:r>
              <a:rPr lang="en-US" dirty="0" smtClean="0"/>
              <a:t>Limited current – no powering of main circuits – restricted access</a:t>
            </a:r>
          </a:p>
          <a:p>
            <a:r>
              <a:rPr lang="en-US" dirty="0" smtClean="0"/>
              <a:t>HWC phase 2</a:t>
            </a:r>
          </a:p>
          <a:p>
            <a:pPr lvl="1"/>
            <a:r>
              <a:rPr lang="en-US" dirty="0" smtClean="0"/>
              <a:t>Individual system tests of new QPS</a:t>
            </a:r>
          </a:p>
          <a:p>
            <a:pPr lvl="1"/>
            <a:r>
              <a:rPr lang="en-US" dirty="0" smtClean="0"/>
              <a:t>Power main circuits to 6000 A (just over 3.5 TeV)</a:t>
            </a:r>
          </a:p>
          <a:p>
            <a:pPr lvl="1"/>
            <a:r>
              <a:rPr lang="en-US" dirty="0" smtClean="0"/>
              <a:t>No access during powering in sector concerned and adjacent access zones</a:t>
            </a:r>
          </a:p>
          <a:p>
            <a:endParaRPr lang="en-US" dirty="0" smtClean="0"/>
          </a:p>
          <a:p>
            <a:r>
              <a:rPr lang="en-US" dirty="0" smtClean="0"/>
              <a:t>New Quench Protection System still to be installed </a:t>
            </a:r>
            <a:r>
              <a:rPr lang="en-US" dirty="0" smtClean="0">
                <a:solidFill>
                  <a:srgbClr val="FF0000"/>
                </a:solidFill>
              </a:rPr>
              <a:t>and tested</a:t>
            </a:r>
            <a:r>
              <a:rPr lang="en-US" dirty="0" smtClean="0"/>
              <a:t> just about everywhere</a:t>
            </a:r>
          </a:p>
          <a:p>
            <a:pPr lvl="1"/>
            <a:r>
              <a:rPr lang="en-US" dirty="0" smtClean="0"/>
              <a:t>Installed in S12, S56, S78 and 50% S23</a:t>
            </a:r>
          </a:p>
          <a:p>
            <a:pPr lvl="1"/>
            <a:r>
              <a:rPr lang="en-US" dirty="0" smtClean="0"/>
              <a:t>Some teething problems in S12 but in general looking encouraging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4" name="Title 3"/>
          <p:cNvSpPr>
            <a:spLocks/>
          </p:cNvSpPr>
          <p:nvPr/>
        </p:nvSpPr>
        <p:spPr bwMode="auto">
          <a:xfrm>
            <a:off x="3817938" y="6600825"/>
            <a:ext cx="4249737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General Schedule 9</a:t>
            </a:r>
            <a:r>
              <a:rPr lang="en-GB" sz="2000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th</a:t>
            </a:r>
            <a:r>
              <a:rPr lang="en-GB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, September 09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14282" y="4643446"/>
            <a:ext cx="8707438" cy="1588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08988" y="4429132"/>
            <a:ext cx="735012" cy="33655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2009 - injectors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464344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± first LHC beam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215338" cy="32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6200000" flipV="1">
            <a:off x="4536281" y="3464719"/>
            <a:ext cx="2000264" cy="21431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928926" y="2786058"/>
            <a:ext cx="857256" cy="714380"/>
          </a:xfrm>
          <a:prstGeom prst="ellipse">
            <a:avLst/>
          </a:prstGeom>
          <a:noFill/>
          <a:ln w="254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21703" y="4036223"/>
            <a:ext cx="1571636" cy="3571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0034" y="5143512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test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Sector 23 as first priority</a:t>
            </a:r>
            <a:br>
              <a:rPr lang="en-GB" dirty="0" smtClean="0"/>
            </a:br>
            <a:r>
              <a:rPr lang="en-GB" dirty="0" smtClean="0"/>
              <a:t>Sector 78 if part of 81 required is ready </a:t>
            </a:r>
            <a:endParaRPr lang="en-US" dirty="0" smtClean="0"/>
          </a:p>
        </p:txBody>
      </p:sp>
      <p:sp>
        <p:nvSpPr>
          <p:cNvPr id="15" name="Oval 14"/>
          <p:cNvSpPr/>
          <p:nvPr/>
        </p:nvSpPr>
        <p:spPr bwMode="auto">
          <a:xfrm>
            <a:off x="1285852" y="1643050"/>
            <a:ext cx="857256" cy="714380"/>
          </a:xfrm>
          <a:prstGeom prst="ellipse">
            <a:avLst/>
          </a:prstGeom>
          <a:noFill/>
          <a:ln w="254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2000232" y="1142984"/>
            <a:ext cx="1357322" cy="57150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00298" y="78579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Ions in the lines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>
            <a:stCxn id="7" idx="2"/>
          </p:cNvCxnSpPr>
          <p:nvPr/>
        </p:nvCxnSpPr>
        <p:spPr bwMode="auto">
          <a:xfrm rot="5400000">
            <a:off x="1839496" y="3875489"/>
            <a:ext cx="5500728" cy="35719"/>
          </a:xfrm>
          <a:prstGeom prst="straightConnector1">
            <a:avLst/>
          </a:prstGeom>
          <a:solidFill>
            <a:schemeClr val="accent1"/>
          </a:solidFill>
          <a:ln w="825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00364" y="714356"/>
            <a:ext cx="3214710" cy="428628"/>
          </a:xfrm>
          <a:prstGeom prst="rect">
            <a:avLst/>
          </a:prstGeom>
          <a:solidFill>
            <a:srgbClr val="FF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Global machine </a:t>
            </a:r>
            <a:r>
              <a:rPr lang="en-US" dirty="0" smtClean="0"/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heckout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71736" y="1285860"/>
            <a:ext cx="4071966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Essential 450 GeV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2910" y="5429264"/>
            <a:ext cx="3929090" cy="500066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3643314"/>
            <a:ext cx="4429188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2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2928926" y="4286256"/>
            <a:ext cx="3643338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3.5 TeV beam &amp; first collisions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14678" y="2714620"/>
            <a:ext cx="2786082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450 GeV collisions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28860" y="3143248"/>
            <a:ext cx="435771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Ramp commissioning</a:t>
            </a:r>
            <a:r>
              <a:rPr lang="en-US" dirty="0" smtClean="0"/>
              <a:t> to 1 TeV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71670" y="4929198"/>
            <a:ext cx="5072098" cy="357190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Full machine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rotection qualification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429264"/>
            <a:ext cx="3143272" cy="500066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Pilot physics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5786" y="3643314"/>
            <a:ext cx="3786214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500298" y="1857364"/>
            <a:ext cx="4357750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1</a:t>
            </a:r>
            <a:endParaRPr lang="en-US" dirty="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643701" y="0"/>
          <a:ext cx="2500299" cy="120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33"/>
                <a:gridCol w="784396"/>
                <a:gridCol w="88247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Safe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Very Safe</a:t>
                      </a:r>
                      <a:endParaRPr lang="en-GB" sz="1200" dirty="0"/>
                    </a:p>
                  </a:txBody>
                  <a:tcPr/>
                </a:tc>
              </a:tr>
              <a:tr h="3019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1 e12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1 e11</a:t>
                      </a:r>
                      <a:endParaRPr lang="en-GB" sz="1400" dirty="0"/>
                    </a:p>
                  </a:txBody>
                  <a:tcPr/>
                </a:tc>
              </a:tr>
              <a:tr h="306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TeV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2.5 e11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2.5 e10</a:t>
                      </a:r>
                      <a:endParaRPr lang="en-GB" sz="1400" dirty="0"/>
                    </a:p>
                  </a:txBody>
                  <a:tcPr/>
                </a:tc>
              </a:tr>
              <a:tr h="306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 TeV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</a:t>
                      </a:r>
                      <a:r>
                        <a:rPr lang="en-US" sz="1400" baseline="0" dirty="0" smtClean="0"/>
                        <a:t> e10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probe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29224" y="6215082"/>
            <a:ext cx="3714776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month to first collisions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28926" y="2285992"/>
            <a:ext cx="3357586" cy="357190"/>
          </a:xfrm>
          <a:prstGeom prst="rect">
            <a:avLst/>
          </a:prstGeom>
          <a:solidFill>
            <a:srgbClr val="99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Experiments’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magnets at 450 GeV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450 GeV collisions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089149"/>
          </a:xfrm>
        </p:spPr>
        <p:txBody>
          <a:bodyPr/>
          <a:lstStyle/>
          <a:p>
            <a:r>
              <a:rPr lang="en-US" dirty="0" smtClean="0"/>
              <a:t>Time limited: 3-4 shifts</a:t>
            </a:r>
          </a:p>
          <a:p>
            <a:r>
              <a:rPr lang="en-US" dirty="0" smtClean="0"/>
              <a:t>No squeeze</a:t>
            </a:r>
          </a:p>
          <a:p>
            <a:r>
              <a:rPr lang="en-US" dirty="0" smtClean="0"/>
              <a:t>Low intensity – machine protection commissioning unlikely to be very advanced.</a:t>
            </a:r>
          </a:p>
          <a:p>
            <a:r>
              <a:rPr lang="en-US" dirty="0" smtClean="0"/>
              <a:t>~1 week after first beam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3714752"/>
          <a:ext cx="8143933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6620"/>
                <a:gridCol w="1211360"/>
                <a:gridCol w="1269969"/>
                <a:gridCol w="20359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</a:t>
                      </a:r>
                      <a:r>
                        <a:rPr lang="en-US" baseline="0" dirty="0" smtClean="0"/>
                        <a:t> per bunch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x 10</a:t>
                      </a:r>
                      <a:r>
                        <a:rPr lang="en-US" baseline="30000" dirty="0" smtClean="0"/>
                        <a:t>10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 x 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4.8 x 10</a:t>
                      </a:r>
                      <a:r>
                        <a:rPr lang="en-US" baseline="30000" dirty="0" smtClean="0"/>
                        <a:t>11</a:t>
                      </a:r>
                      <a:endParaRPr lang="en-GB" baseline="30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beta* [m]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 [cm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 x 10</a:t>
                      </a:r>
                      <a:r>
                        <a:rPr lang="en-US" baseline="30000" dirty="0" smtClean="0"/>
                        <a:t>27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6.6 x 10</a:t>
                      </a:r>
                      <a:r>
                        <a:rPr lang="en-US" baseline="30000" dirty="0" smtClean="0"/>
                        <a:t>27</a:t>
                      </a:r>
                      <a:endParaRPr lang="en-GB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x 10</a:t>
                      </a:r>
                      <a:r>
                        <a:rPr lang="en-US" baseline="30000" dirty="0" smtClean="0"/>
                        <a:t>28</a:t>
                      </a:r>
                      <a:endParaRPr lang="en-GB" baseline="30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/24 hours [nb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2009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072074"/>
            <a:ext cx="8501122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All dates approximate…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Reasonable machine availability assumed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Stop LHC with beam ~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December 2009, restart ~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January 2010</a:t>
            </a:r>
          </a:p>
        </p:txBody>
      </p:sp>
      <p:pic>
        <p:nvPicPr>
          <p:cNvPr id="5020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685087" cy="33909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2010 – very draft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1785926"/>
            <a:ext cx="4357718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2009</a:t>
            </a:r>
            <a:r>
              <a:rPr lang="en-US" dirty="0" smtClean="0"/>
              <a:t>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commissioning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2010</a:t>
            </a:r>
            <a:r>
              <a:rPr lang="en-US" dirty="0" smtClean="0"/>
              <a:t>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pilot &amp; commissioning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3 month 3.5 TeV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step-up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5 month 4 - 5 TeV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 month ions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27-08-09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329"/>
            <a:ext cx="4594842" cy="624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111750"/>
          </a:xfrm>
        </p:spPr>
        <p:txBody>
          <a:bodyPr/>
          <a:lstStyle/>
          <a:p>
            <a:r>
              <a:rPr lang="en-US" dirty="0" smtClean="0"/>
              <a:t>Splices remain an </a:t>
            </a:r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work continues: on the machine and in the lab</a:t>
            </a:r>
            <a:endParaRPr lang="en-US" dirty="0" smtClean="0"/>
          </a:p>
          <a:p>
            <a:r>
              <a:rPr lang="en-US" dirty="0" smtClean="0"/>
              <a:t>Constraints of 3.5 TeV enumerated</a:t>
            </a:r>
          </a:p>
          <a:p>
            <a:r>
              <a:rPr lang="en-US" dirty="0" smtClean="0"/>
              <a:t>Potential performance shown </a:t>
            </a:r>
          </a:p>
          <a:p>
            <a:pPr lvl="1"/>
            <a:r>
              <a:rPr lang="en-US" dirty="0" smtClean="0"/>
              <a:t>1</a:t>
            </a:r>
            <a:r>
              <a:rPr lang="en-US" dirty="0" smtClean="0"/>
              <a:t>00 </a:t>
            </a:r>
            <a:r>
              <a:rPr lang="en-US" dirty="0" smtClean="0"/>
              <a:t>– </a:t>
            </a:r>
            <a:r>
              <a:rPr lang="en-US" dirty="0" smtClean="0"/>
              <a:t>200 </a:t>
            </a:r>
            <a:r>
              <a:rPr lang="en-US" dirty="0" smtClean="0"/>
              <a:t>pb</a:t>
            </a:r>
            <a:r>
              <a:rPr lang="en-US" baseline="30000" dirty="0" smtClean="0"/>
              <a:t>-1 </a:t>
            </a:r>
            <a:r>
              <a:rPr lang="en-US" dirty="0" smtClean="0"/>
              <a:t>seem reasonable</a:t>
            </a:r>
            <a:endParaRPr lang="en-US" baseline="30000" dirty="0" smtClean="0"/>
          </a:p>
          <a:p>
            <a:r>
              <a:rPr lang="en-US" dirty="0" smtClean="0"/>
              <a:t>Step up in energy would take ~4 weeks – increase to be decided</a:t>
            </a:r>
            <a:endParaRPr lang="en-GB" dirty="0" smtClean="0"/>
          </a:p>
          <a:p>
            <a:r>
              <a:rPr lang="en-US" dirty="0" smtClean="0"/>
              <a:t>Would start with a flat machine at the higher energy… before bringing on crossing angle and exploiting 50 ns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LHC </a:t>
            </a:r>
            <a:r>
              <a:rPr lang="en-US" dirty="0" smtClean="0"/>
              <a:t>on its way to being fully cold, HWC advancing well and </a:t>
            </a:r>
            <a:r>
              <a:rPr lang="en-US" dirty="0" smtClean="0"/>
              <a:t>on schedule for mid-November start with beam</a:t>
            </a:r>
          </a:p>
          <a:p>
            <a:r>
              <a:rPr lang="en-US" dirty="0" smtClean="0"/>
              <a:t>With a bit of luck, first high energy collisions before Christmas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dirty="0" smtClean="0"/>
              <a:t>-09-09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&amp; spectrometer at 3.5 TeV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27-08-09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37" y="1315965"/>
            <a:ext cx="5048263" cy="55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3700466" cy="414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111750"/>
          </a:xfrm>
        </p:spPr>
        <p:txBody>
          <a:bodyPr/>
          <a:lstStyle/>
          <a:p>
            <a:r>
              <a:rPr lang="en-US" dirty="0" smtClean="0"/>
              <a:t>Mitigation of collateral effects in case of problems:</a:t>
            </a:r>
          </a:p>
          <a:p>
            <a:r>
              <a:rPr lang="en-US" dirty="0" smtClean="0"/>
              <a:t>Additional release valves (“DN200”)</a:t>
            </a:r>
          </a:p>
          <a:p>
            <a:pPr lvl="1"/>
            <a:r>
              <a:rPr lang="en-US" dirty="0" smtClean="0"/>
              <a:t>Improvement of the pressure relief system to eventually cope with maximum He flow of 40 kg/s in the arcs (maximum conceivable flow) </a:t>
            </a:r>
          </a:p>
          <a:p>
            <a:pPr lvl="1"/>
            <a:r>
              <a:rPr lang="en-US" dirty="0" smtClean="0"/>
              <a:t> Installation completed in 4 sectors (1-2, 3-4, 5-6, 6-7) </a:t>
            </a:r>
          </a:p>
          <a:p>
            <a:pPr lvl="1"/>
            <a:r>
              <a:rPr lang="en-US" dirty="0" smtClean="0"/>
              <a:t> Also done for </a:t>
            </a:r>
            <a:r>
              <a:rPr lang="en-US" dirty="0" smtClean="0"/>
              <a:t>inner </a:t>
            </a:r>
            <a:r>
              <a:rPr lang="en-US" dirty="0" smtClean="0"/>
              <a:t>triplets, </a:t>
            </a:r>
            <a:r>
              <a:rPr lang="en-US" dirty="0" smtClean="0"/>
              <a:t>standalone </a:t>
            </a:r>
            <a:r>
              <a:rPr lang="en-US" dirty="0" smtClean="0"/>
              <a:t>m</a:t>
            </a:r>
            <a:r>
              <a:rPr lang="en-US" dirty="0" smtClean="0"/>
              <a:t>agnets </a:t>
            </a:r>
            <a:r>
              <a:rPr lang="en-US" dirty="0" smtClean="0"/>
              <a:t>and  DFBs:  </a:t>
            </a:r>
          </a:p>
          <a:p>
            <a:r>
              <a:rPr lang="en-US" dirty="0" smtClean="0"/>
              <a:t>Reinforcement of the quadrupole supports </a:t>
            </a:r>
          </a:p>
          <a:p>
            <a:pPr lvl="1"/>
            <a:r>
              <a:rPr lang="en-US" dirty="0" smtClean="0"/>
              <a:t>Arc quadrupoles (total 104 with vacuum barrier)</a:t>
            </a:r>
          </a:p>
          <a:p>
            <a:pPr lvl="1"/>
            <a:r>
              <a:rPr lang="en-US" dirty="0" smtClean="0"/>
              <a:t>Semi-stand alone magnets</a:t>
            </a:r>
          </a:p>
          <a:p>
            <a:pPr lvl="1"/>
            <a:r>
              <a:rPr lang="en-US" dirty="0" smtClean="0"/>
              <a:t>Inner triplet and DFBAs</a:t>
            </a:r>
          </a:p>
          <a:p>
            <a:r>
              <a:rPr lang="en-US" dirty="0" smtClean="0"/>
              <a:t>Energy extraction times lowered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Faster discharge of the energy from circuits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Possible because of lower energy running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 rot="-1800000">
            <a:off x="6822336" y="5535925"/>
            <a:ext cx="1732359" cy="607219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Mitigation of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splice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enhanced quality assurance </a:t>
            </a:r>
            <a:r>
              <a:rPr lang="en-US" dirty="0" smtClean="0"/>
              <a:t>introduced during sector 3-4 repair has revealed </a:t>
            </a:r>
            <a:r>
              <a:rPr lang="en-US" dirty="0" smtClean="0">
                <a:solidFill>
                  <a:srgbClr val="FF0000"/>
                </a:solidFill>
              </a:rPr>
              <a:t>new facts</a:t>
            </a:r>
            <a:r>
              <a:rPr lang="en-US" dirty="0" smtClean="0"/>
              <a:t> concerning the copper bus bar in which the superconductor is embedded.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process of soldering </a:t>
            </a:r>
            <a:r>
              <a:rPr lang="en-US" dirty="0" smtClean="0"/>
              <a:t>the superconductor in the interconnecting high-current splices can cause discontinuity of the copper part of the bus-bars and voids which prevent contact between the super-conducting cable and the copper.</a:t>
            </a:r>
          </a:p>
          <a:p>
            <a:pPr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sz="3200" dirty="0" smtClean="0">
                <a:solidFill>
                  <a:srgbClr val="FF0000"/>
                </a:solidFill>
              </a:rPr>
              <a:t>Danger only </a:t>
            </a:r>
            <a:r>
              <a:rPr lang="en-US" sz="3200" dirty="0" smtClean="0">
                <a:solidFill>
                  <a:srgbClr val="FF0000"/>
                </a:solidFill>
              </a:rPr>
              <a:t>in case of a quench</a:t>
            </a:r>
          </a:p>
          <a:p>
            <a:pPr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Stablizer</a:t>
            </a:r>
            <a:r>
              <a:rPr lang="en-US" dirty="0" smtClean="0"/>
              <a:t> problem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039113" cy="53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/>
          </p:cNvSpPr>
          <p:nvPr/>
        </p:nvSpPr>
        <p:spPr bwMode="auto">
          <a:xfrm>
            <a:off x="214282" y="6215082"/>
            <a:ext cx="4339828" cy="4375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l"/>
            <a:r>
              <a:rPr lang="en-US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Bad electrical contact between wedge and U-profile with the bus on at least 1 side of the joint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2750331" y="6107925"/>
            <a:ext cx="142876" cy="7143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14"/>
          <p:cNvSpPr>
            <a:spLocks/>
          </p:cNvSpPr>
          <p:nvPr/>
        </p:nvSpPr>
        <p:spPr bwMode="auto">
          <a:xfrm>
            <a:off x="6000760" y="6286520"/>
            <a:ext cx="2589609" cy="4375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l"/>
            <a:r>
              <a:rPr lang="en-US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Bad contact at joint with the U-profile and the wedge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5965041" y="5750735"/>
            <a:ext cx="571504" cy="50006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Splices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Bad </a:t>
            </a:r>
            <a:r>
              <a:rPr lang="en-US" dirty="0" smtClean="0">
                <a:solidFill>
                  <a:srgbClr val="FF0000"/>
                </a:solidFill>
              </a:rPr>
              <a:t>splices</a:t>
            </a:r>
          </a:p>
          <a:p>
            <a:pPr lvl="1"/>
            <a:r>
              <a:rPr lang="en-US" dirty="0" smtClean="0"/>
              <a:t>Resolution (measurements at 1.9K): </a:t>
            </a:r>
          </a:p>
          <a:p>
            <a:pPr lvl="2"/>
            <a:r>
              <a:rPr lang="en-US" dirty="0" err="1" smtClean="0"/>
              <a:t>C</a:t>
            </a:r>
            <a:r>
              <a:rPr lang="en-US" dirty="0" err="1" smtClean="0"/>
              <a:t>alorimetry</a:t>
            </a:r>
            <a:r>
              <a:rPr lang="en-US" dirty="0" smtClean="0"/>
              <a:t> → </a:t>
            </a:r>
            <a:r>
              <a:rPr lang="en-US" dirty="0" smtClean="0"/>
              <a:t>40 </a:t>
            </a:r>
            <a:r>
              <a:rPr lang="en-US" dirty="0" err="1" smtClean="0"/>
              <a:t>nΩ</a:t>
            </a:r>
            <a:r>
              <a:rPr lang="en-US" dirty="0" smtClean="0"/>
              <a:t>; </a:t>
            </a:r>
            <a:endParaRPr lang="en-US" dirty="0" smtClean="0"/>
          </a:p>
          <a:p>
            <a:pPr lvl="2"/>
            <a:r>
              <a:rPr lang="en-US" dirty="0" smtClean="0"/>
              <a:t>E</a:t>
            </a:r>
            <a:r>
              <a:rPr lang="en-US" dirty="0" smtClean="0"/>
              <a:t>lectric </a:t>
            </a:r>
            <a:r>
              <a:rPr lang="en-US" dirty="0" smtClean="0"/>
              <a:t>→ 1 </a:t>
            </a:r>
            <a:r>
              <a:rPr lang="en-US" dirty="0" err="1" smtClean="0"/>
              <a:t>nΩ</a:t>
            </a:r>
            <a:endParaRPr lang="en-US" dirty="0" smtClean="0"/>
          </a:p>
          <a:p>
            <a:pPr lvl="1"/>
            <a:r>
              <a:rPr lang="en-US" dirty="0" smtClean="0"/>
              <a:t>Two bad cases found in 6 sectors: </a:t>
            </a:r>
            <a:endParaRPr lang="en-US" dirty="0" smtClean="0"/>
          </a:p>
          <a:p>
            <a:pPr lvl="2"/>
            <a:r>
              <a:rPr lang="en-US" dirty="0" smtClean="0"/>
              <a:t>50 </a:t>
            </a:r>
            <a:r>
              <a:rPr lang="en-US" dirty="0" err="1" smtClean="0"/>
              <a:t>nΩ</a:t>
            </a:r>
            <a:r>
              <a:rPr lang="en-US" dirty="0" smtClean="0"/>
              <a:t> (1-2) and 100 </a:t>
            </a:r>
            <a:r>
              <a:rPr lang="en-US" dirty="0" err="1" smtClean="0"/>
              <a:t>nΩ</a:t>
            </a:r>
            <a:r>
              <a:rPr lang="en-US" dirty="0" smtClean="0"/>
              <a:t> (6-7); repaired.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Two sectors still to be measured cold (4-5, 3-4)</a:t>
            </a:r>
          </a:p>
          <a:p>
            <a:pPr lvl="1"/>
            <a:endParaRPr lang="en-US" sz="1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Copper </a:t>
            </a:r>
            <a:r>
              <a:rPr lang="en-US" dirty="0" smtClean="0">
                <a:solidFill>
                  <a:srgbClr val="FF0000"/>
                </a:solidFill>
              </a:rPr>
              <a:t>stabilizer problem</a:t>
            </a:r>
            <a:endParaRPr lang="en-US" dirty="0" smtClean="0"/>
          </a:p>
          <a:p>
            <a:pPr lvl="1"/>
            <a:r>
              <a:rPr lang="en-US" dirty="0" smtClean="0"/>
              <a:t>Measurements </a:t>
            </a:r>
            <a:r>
              <a:rPr lang="en-US" dirty="0" smtClean="0"/>
              <a:t>at room temperature done </a:t>
            </a:r>
            <a:r>
              <a:rPr lang="en-US" dirty="0" smtClean="0"/>
              <a:t>in 6 sectors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10 </a:t>
            </a:r>
            <a:r>
              <a:rPr lang="en-US" dirty="0" smtClean="0"/>
              <a:t>dipole (&gt; 35 µΩ) and 10 quadrupole (&gt; 80 µΩ) joints </a:t>
            </a:r>
            <a:r>
              <a:rPr lang="en-US" dirty="0" smtClean="0"/>
              <a:t>repaired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Two sectors still to be measured warm (7-8, 8-1)</a:t>
            </a:r>
            <a:endParaRPr lang="en-US" dirty="0" smtClean="0"/>
          </a:p>
          <a:p>
            <a:pPr lvl="1"/>
            <a:r>
              <a:rPr lang="en-US" dirty="0" smtClean="0"/>
              <a:t>Lot of effort has gone into modeling the problem</a:t>
            </a:r>
            <a:r>
              <a:rPr lang="en-US" dirty="0" smtClean="0"/>
              <a:t>…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25-09-09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25/8/2009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- LHCb week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25/8/2009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54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5400000" flipH="1" flipV="1">
            <a:off x="5821371" y="4822041"/>
            <a:ext cx="1786744" cy="794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107653" y="4393413"/>
            <a:ext cx="2500330" cy="1588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24108</TotalTime>
  <Words>2506</Words>
  <Application>Microsoft Office PowerPoint</Application>
  <PresentationFormat>On-screen Show (4:3)</PresentationFormat>
  <Paragraphs>502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Pixel</vt:lpstr>
      <vt:lpstr>Equation</vt:lpstr>
      <vt:lpstr>LHC status &amp; 2009/2010 operations</vt:lpstr>
      <vt:lpstr>Contents</vt:lpstr>
      <vt:lpstr>Consolidation 1/2</vt:lpstr>
      <vt:lpstr>Consolidation 2/2</vt:lpstr>
      <vt:lpstr>Additional splice problem</vt:lpstr>
      <vt:lpstr>Stablizer problem</vt:lpstr>
      <vt:lpstr>Splices - summary</vt:lpstr>
      <vt:lpstr>Slide 8</vt:lpstr>
      <vt:lpstr>Slide 9</vt:lpstr>
      <vt:lpstr>Initial operating energy of the LHC</vt:lpstr>
      <vt:lpstr>Higher than 3.5 TeV? </vt:lpstr>
      <vt:lpstr>Higher than 3.5 TeV?</vt:lpstr>
      <vt:lpstr>FRESCA – hot off the press</vt:lpstr>
      <vt:lpstr> A controlled defect</vt:lpstr>
      <vt:lpstr>Run 090813.15</vt:lpstr>
      <vt:lpstr>Run 090813.20</vt:lpstr>
      <vt:lpstr>trunaway vs. Iop</vt:lpstr>
      <vt:lpstr>Effect of Bop</vt:lpstr>
      <vt:lpstr>FRESCA - caveats</vt:lpstr>
      <vt:lpstr>Assume a step up in energy – how long? </vt:lpstr>
      <vt:lpstr>Possible evolution </vt:lpstr>
      <vt:lpstr>3.5 TeV running - recall</vt:lpstr>
      <vt:lpstr>3.5 TeV limits</vt:lpstr>
      <vt:lpstr>Operation - assumptions</vt:lpstr>
      <vt:lpstr>Plugging in the numbers with a step in energy</vt:lpstr>
      <vt:lpstr>Caveats</vt:lpstr>
      <vt:lpstr>LHCb aside – collisions in IP8</vt:lpstr>
      <vt:lpstr>LHCb aside - external angle</vt:lpstr>
      <vt:lpstr>LHC status - today</vt:lpstr>
      <vt:lpstr>Hardware commissioning - NB</vt:lpstr>
      <vt:lpstr>Slide 31</vt:lpstr>
      <vt:lpstr>2009 - injectors</vt:lpstr>
      <vt:lpstr>Beam commissioning</vt:lpstr>
      <vt:lpstr>450 GeV collisions</vt:lpstr>
      <vt:lpstr>LHC 2009</vt:lpstr>
      <vt:lpstr>LHC 2010 – very draft</vt:lpstr>
      <vt:lpstr>Conclusions</vt:lpstr>
      <vt:lpstr>Crossing &amp; spectrometer at 3.5 TeV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1334</cp:revision>
  <dcterms:created xsi:type="dcterms:W3CDTF">2006-02-06T12:33:58Z</dcterms:created>
  <dcterms:modified xsi:type="dcterms:W3CDTF">2009-09-25T06:10:35Z</dcterms:modified>
</cp:coreProperties>
</file>