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31"/>
  </p:notesMasterIdLst>
  <p:sldIdLst>
    <p:sldId id="674" r:id="rId2"/>
    <p:sldId id="698" r:id="rId3"/>
    <p:sldId id="705" r:id="rId4"/>
    <p:sldId id="702" r:id="rId5"/>
    <p:sldId id="706" r:id="rId6"/>
    <p:sldId id="701" r:id="rId7"/>
    <p:sldId id="704" r:id="rId8"/>
    <p:sldId id="685" r:id="rId9"/>
    <p:sldId id="686" r:id="rId10"/>
    <p:sldId id="678" r:id="rId11"/>
    <p:sldId id="703" r:id="rId12"/>
    <p:sldId id="694" r:id="rId13"/>
    <p:sldId id="675" r:id="rId14"/>
    <p:sldId id="695" r:id="rId15"/>
    <p:sldId id="668" r:id="rId16"/>
    <p:sldId id="669" r:id="rId17"/>
    <p:sldId id="662" r:id="rId18"/>
    <p:sldId id="671" r:id="rId19"/>
    <p:sldId id="670" r:id="rId20"/>
    <p:sldId id="693" r:id="rId21"/>
    <p:sldId id="683" r:id="rId22"/>
    <p:sldId id="696" r:id="rId23"/>
    <p:sldId id="692" r:id="rId24"/>
    <p:sldId id="664" r:id="rId25"/>
    <p:sldId id="676" r:id="rId26"/>
    <p:sldId id="681" r:id="rId27"/>
    <p:sldId id="672" r:id="rId28"/>
    <p:sldId id="673" r:id="rId29"/>
    <p:sldId id="677" r:id="rId30"/>
  </p:sldIdLst>
  <p:sldSz cx="9144000" cy="6858000" type="screen4x3"/>
  <p:notesSz cx="7010400" cy="9296400"/>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0000FF"/>
    <a:srgbClr val="FFCCCC"/>
    <a:srgbClr val="9FCAFF"/>
    <a:srgbClr val="DDDDDD"/>
    <a:srgbClr val="99FFCC"/>
    <a:srgbClr val="33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262" autoAdjust="0"/>
  </p:normalViewPr>
  <p:slideViewPr>
    <p:cSldViewPr>
      <p:cViewPr>
        <p:scale>
          <a:sx n="100" d="100"/>
          <a:sy n="100" d="100"/>
        </p:scale>
        <p:origin x="-294" y="-180"/>
      </p:cViewPr>
      <p:guideLst>
        <p:guide orient="horz" pos="2160"/>
        <p:guide pos="5103"/>
      </p:guideLst>
    </p:cSldViewPr>
  </p:slid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fld id="{1EE94C69-A77A-4829-890D-081FF2A6740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chemeClr val="tx1"/>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t>27-08-09</a:t>
            </a:r>
            <a:endParaRPr lang="en-US"/>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t>LHC status - CMS week</a:t>
            </a:r>
            <a:endParaRPr lang="en-US"/>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pPr/>
              <a:t>‹#›</a:t>
            </a:fld>
            <a:endParaRPr lang="en-US"/>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 - CMS week</a:t>
            </a:r>
            <a:endParaRPr lang="en-US"/>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27-08-09</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 - CMS week</a:t>
            </a:r>
            <a:endParaRPr lang="en-US"/>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27-08-09</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t>LHC status - CMS week</a:t>
            </a:r>
            <a:endParaRPr lang="en-US"/>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pPr/>
              <a:t>‹#›</a:t>
            </a:fld>
            <a:endParaRPr lang="en-US"/>
          </a:p>
        </p:txBody>
      </p:sp>
      <p:sp>
        <p:nvSpPr>
          <p:cNvPr id="7" name="Date Placeholder 6"/>
          <p:cNvSpPr>
            <a:spLocks noGrp="1"/>
          </p:cNvSpPr>
          <p:nvPr>
            <p:ph type="dt" sz="half" idx="12"/>
          </p:nvPr>
        </p:nvSpPr>
        <p:spPr>
          <a:xfrm>
            <a:off x="34925" y="6616700"/>
            <a:ext cx="2133600" cy="268288"/>
          </a:xfrm>
        </p:spPr>
        <p:txBody>
          <a:bodyPr/>
          <a:lstStyle>
            <a:lvl1pPr>
              <a:defRPr/>
            </a:lvl1pPr>
          </a:lstStyle>
          <a:p>
            <a:r>
              <a:rPr lang="en-US" smtClean="0"/>
              <a:t>27-08-09</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t>LHC status - CMS week</a:t>
            </a:r>
            <a:endParaRPr lang="en-US"/>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pPr/>
              <a:t>‹#›</a:t>
            </a:fld>
            <a:endParaRPr lang="en-US"/>
          </a:p>
        </p:txBody>
      </p:sp>
      <p:sp>
        <p:nvSpPr>
          <p:cNvPr id="6" name="Date Placeholder 5"/>
          <p:cNvSpPr>
            <a:spLocks noGrp="1"/>
          </p:cNvSpPr>
          <p:nvPr>
            <p:ph type="dt" sz="half" idx="12"/>
          </p:nvPr>
        </p:nvSpPr>
        <p:spPr>
          <a:xfrm>
            <a:off x="34925" y="6616700"/>
            <a:ext cx="2133600" cy="268288"/>
          </a:xfrm>
        </p:spPr>
        <p:txBody>
          <a:bodyPr/>
          <a:lstStyle>
            <a:lvl1pPr>
              <a:defRPr/>
            </a:lvl1pPr>
          </a:lstStyle>
          <a:p>
            <a:r>
              <a:rPr lang="en-US" smtClean="0"/>
              <a:t>27-08-09</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r>
              <a:rPr lang="en-US" smtClean="0"/>
              <a:t>27-08-09</a:t>
            </a:r>
            <a:endParaRPr lang="en-US" dirty="0"/>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GB" smtClean="0"/>
              <a:t>LHC status - CMS week</a:t>
            </a:r>
            <a:endParaRPr lang="en-US"/>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 - CMS week</a:t>
            </a:r>
            <a:endParaRPr lang="en-US" dirty="0"/>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dirty="0" smtClean="0"/>
              <a:t>07-09-09</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LHC status - CMS week</a:t>
            </a:r>
            <a:endParaRPr lang="en-US"/>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27-08-09</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LHC status - CMS week</a:t>
            </a:r>
            <a:endParaRPr lang="en-US"/>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27-08-09</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LHC status - CMS week</a:t>
            </a:r>
            <a:endParaRPr lang="en-US"/>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smtClean="0"/>
              <a:t>27-08-09</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LHC status - CMS week</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smtClean="0"/>
              <a:t>27-08-09</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LHC status - CMS week</a:t>
            </a:r>
            <a:endParaRPr lang="en-US"/>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smtClean="0"/>
              <a:t>27-08-09</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 - CMS week</a:t>
            </a:r>
            <a:endParaRPr lang="en-US"/>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27-08-09</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 - CMS week</a:t>
            </a:r>
            <a:endParaRPr lang="en-US"/>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27-08-09</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t>LHC status - CMS week</a:t>
            </a:r>
            <a:endParaRPr lang="en-US"/>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pPr/>
              <a:t>‹#›</a:t>
            </a:fld>
            <a:endParaRPr lang="en-US"/>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t>27-08-09</a:t>
            </a:r>
            <a:endParaRPr lang="en-US"/>
          </a:p>
        </p:txBody>
      </p:sp>
      <p:sp>
        <p:nvSpPr>
          <p:cNvPr id="24593" name="Line 17"/>
          <p:cNvSpPr>
            <a:spLocks noChangeShapeType="1"/>
          </p:cNvSpPr>
          <p:nvPr userDrawn="1"/>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p>
        </p:txBody>
      </p:sp>
      <p:pic>
        <p:nvPicPr>
          <p:cNvPr id="24594" name="Picture 18"/>
          <p:cNvPicPr>
            <a:picLocks noChangeAspect="1" noChangeArrowheads="1"/>
          </p:cNvPicPr>
          <p:nvPr userDrawn="1"/>
        </p:nvPicPr>
        <p:blipFill>
          <a:blip r:embed="rId16"/>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LHC status</a:t>
            </a:r>
            <a:br>
              <a:rPr lang="en-US" dirty="0" smtClean="0"/>
            </a:br>
            <a:r>
              <a:rPr lang="en-US" dirty="0" smtClean="0"/>
              <a:t>&amp; 2009/2010 operations</a:t>
            </a:r>
            <a:endParaRPr lang="en-GB" dirty="0"/>
          </a:p>
        </p:txBody>
      </p:sp>
      <p:sp>
        <p:nvSpPr>
          <p:cNvPr id="3" name="Subtitle 2"/>
          <p:cNvSpPr>
            <a:spLocks noGrp="1"/>
          </p:cNvSpPr>
          <p:nvPr>
            <p:ph type="subTitle" idx="1"/>
          </p:nvPr>
        </p:nvSpPr>
        <p:spPr/>
        <p:txBody>
          <a:bodyPr/>
          <a:lstStyle/>
          <a:p>
            <a:r>
              <a:rPr lang="en-US" dirty="0" smtClean="0"/>
              <a:t>Mike </a:t>
            </a:r>
            <a:r>
              <a:rPr lang="en-US" dirty="0" smtClean="0"/>
              <a:t>Lamont</a:t>
            </a:r>
          </a:p>
          <a:p>
            <a:r>
              <a:rPr lang="en-US" dirty="0" smtClean="0"/>
              <a:t>for the extended LHC team</a:t>
            </a:r>
            <a:r>
              <a:rPr lang="en-US" dirty="0" smtClean="0"/>
              <a:t>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operating energy of the LHC</a:t>
            </a:r>
            <a:endParaRPr lang="en-GB" dirty="0"/>
          </a:p>
        </p:txBody>
      </p:sp>
      <p:sp>
        <p:nvSpPr>
          <p:cNvPr id="3" name="Content Placeholder 2"/>
          <p:cNvSpPr>
            <a:spLocks noGrp="1"/>
          </p:cNvSpPr>
          <p:nvPr>
            <p:ph idx="1"/>
          </p:nvPr>
        </p:nvSpPr>
        <p:spPr>
          <a:xfrm>
            <a:off x="571472" y="1214422"/>
            <a:ext cx="7858180" cy="3429024"/>
          </a:xfrm>
        </p:spPr>
        <p:txBody>
          <a:bodyPr/>
          <a:lstStyle/>
          <a:p>
            <a:r>
              <a:rPr lang="en-US" dirty="0" smtClean="0"/>
              <a:t>Operating at 3.5 TeV with a dipole energy extraction time of 50 s.</a:t>
            </a:r>
          </a:p>
          <a:p>
            <a:pPr lvl="1"/>
            <a:r>
              <a:rPr lang="en-US" dirty="0" smtClean="0"/>
              <a:t>Simulations show that resistances of </a:t>
            </a:r>
            <a:r>
              <a:rPr lang="en-US" dirty="0" smtClean="0">
                <a:solidFill>
                  <a:srgbClr val="FF0000"/>
                </a:solidFill>
              </a:rPr>
              <a:t>120 micro-ohm are safe </a:t>
            </a:r>
            <a:r>
              <a:rPr lang="en-US" dirty="0" smtClean="0"/>
              <a:t>from thermal runaway under conservative assumed conditions of worst case conditions for the copper quality (RRR) and no cooling to the copper stabilizer from the gaseous helium</a:t>
            </a:r>
          </a:p>
          <a:p>
            <a:pPr lvl="1"/>
            <a:endParaRPr lang="en-US" dirty="0" smtClean="0"/>
          </a:p>
          <a:p>
            <a:r>
              <a:rPr lang="en-US" dirty="0" smtClean="0">
                <a:solidFill>
                  <a:srgbClr val="FF0000"/>
                </a:solidFill>
              </a:rPr>
              <a:t>Decision:</a:t>
            </a:r>
          </a:p>
          <a:p>
            <a:pPr lvl="1"/>
            <a:r>
              <a:rPr lang="en-US" dirty="0" smtClean="0"/>
              <a:t>Operation initially at 3.5 TeV  (energy extraction time of 50 s) with a safety factor or more than 2 for the worst stabilizers. </a:t>
            </a:r>
          </a:p>
          <a:p>
            <a:pPr lvl="1"/>
            <a:endParaRPr lang="en-US" dirty="0" smtClean="0"/>
          </a:p>
          <a:p>
            <a:r>
              <a:rPr lang="en-US" dirty="0" smtClean="0"/>
              <a:t>Then operate at 4 – 5 TeV </a:t>
            </a:r>
            <a:endParaRPr lang="en-GB" dirty="0"/>
          </a:p>
        </p:txBody>
      </p:sp>
      <p:sp>
        <p:nvSpPr>
          <p:cNvPr id="4" name="Footer Placeholder 3"/>
          <p:cNvSpPr>
            <a:spLocks noGrp="1"/>
          </p:cNvSpPr>
          <p:nvPr>
            <p:ph type="ftr" sz="quarter" idx="10"/>
          </p:nvPr>
        </p:nvSpPr>
        <p:spPr/>
        <p:txBody>
          <a:bodyPr/>
          <a:lstStyle/>
          <a:p>
            <a:r>
              <a:rPr lang="en-US" smtClean="0"/>
              <a:t>LHC status - CMS week</a:t>
            </a:r>
            <a:endParaRPr lang="en-US" dirty="0"/>
          </a:p>
        </p:txBody>
      </p:sp>
      <p:sp>
        <p:nvSpPr>
          <p:cNvPr id="6" name="Date Placeholder 5"/>
          <p:cNvSpPr>
            <a:spLocks noGrp="1"/>
          </p:cNvSpPr>
          <p:nvPr>
            <p:ph type="dt" sz="half" idx="12"/>
          </p:nvPr>
        </p:nvSpPr>
        <p:spPr/>
        <p:txBody>
          <a:bodyPr/>
          <a:lstStyle/>
          <a:p>
            <a:r>
              <a:rPr lang="en-US" dirty="0" smtClean="0"/>
              <a:t>7-09-09</a:t>
            </a:r>
            <a:endParaRPr lang="en-US" dirty="0"/>
          </a:p>
        </p:txBody>
      </p:sp>
      <p:sp>
        <p:nvSpPr>
          <p:cNvPr id="7" name="Slide Number Placeholder 6"/>
          <p:cNvSpPr>
            <a:spLocks noGrp="1"/>
          </p:cNvSpPr>
          <p:nvPr>
            <p:ph type="sldNum" sz="quarter" idx="11"/>
          </p:nvPr>
        </p:nvSpPr>
        <p:spPr/>
        <p:txBody>
          <a:bodyPr/>
          <a:lstStyle/>
          <a:p>
            <a:fld id="{57C3E7D3-E8A8-4E1B-881E-DBC7929F1526}"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than 3.5 TeV? </a:t>
            </a:r>
            <a:endParaRPr lang="en-GB" dirty="0"/>
          </a:p>
        </p:txBody>
      </p:sp>
      <p:sp>
        <p:nvSpPr>
          <p:cNvPr id="3" name="Content Placeholder 2"/>
          <p:cNvSpPr>
            <a:spLocks noGrp="1"/>
          </p:cNvSpPr>
          <p:nvPr>
            <p:ph idx="1"/>
          </p:nvPr>
        </p:nvSpPr>
        <p:spPr>
          <a:xfrm>
            <a:off x="357158" y="1000108"/>
            <a:ext cx="8572560" cy="5111750"/>
          </a:xfrm>
        </p:spPr>
        <p:txBody>
          <a:bodyPr/>
          <a:lstStyle/>
          <a:p>
            <a:r>
              <a:rPr lang="en-US" sz="2000" dirty="0" smtClean="0"/>
              <a:t>Operating at 5 TeV com with a dipole energy extraction time of 68s</a:t>
            </a:r>
          </a:p>
          <a:p>
            <a:pPr lvl="1"/>
            <a:r>
              <a:rPr lang="en-US" dirty="0" smtClean="0"/>
              <a:t>Simulations show that resistances of 67 µΩ are safe from thermal runaway under conservative assumed conditions of worst case conditions for the copper quality (RRR), and with estimated cooling to the stabilizer from the gaseous helium</a:t>
            </a:r>
          </a:p>
          <a:p>
            <a:pPr lvl="1"/>
            <a:endParaRPr lang="en-US" dirty="0" smtClean="0"/>
          </a:p>
          <a:p>
            <a:pPr lvl="1"/>
            <a:endParaRPr lang="en-US" dirty="0" smtClean="0"/>
          </a:p>
          <a:p>
            <a:pPr lvl="1"/>
            <a:endParaRPr lang="en-US" dirty="0" smtClean="0"/>
          </a:p>
          <a:p>
            <a:pPr lvl="1">
              <a:buNone/>
            </a:pPr>
            <a:endParaRPr lang="en-US" dirty="0" smtClean="0"/>
          </a:p>
          <a:p>
            <a:pPr lvl="1"/>
            <a:r>
              <a:rPr lang="en-US" dirty="0" smtClean="0"/>
              <a:t>Warm local measurements of the joint resistances in sector 45 (so-called local R16 measurement) revealed record </a:t>
            </a:r>
            <a:r>
              <a:rPr lang="en-US" dirty="0" smtClean="0">
                <a:solidFill>
                  <a:srgbClr val="FF0000"/>
                </a:solidFill>
              </a:rPr>
              <a:t>surplus joint resistance of about 60 µΩ,</a:t>
            </a:r>
            <a:r>
              <a:rPr lang="en-US" dirty="0" smtClean="0"/>
              <a:t> caused by double joint fault on both sides of the SC splice </a:t>
            </a:r>
          </a:p>
          <a:p>
            <a:pPr lvl="1"/>
            <a:r>
              <a:rPr lang="en-US" dirty="0" smtClean="0"/>
              <a:t>Conservative estimates based on statistical analysis and the worse joints estimate a </a:t>
            </a:r>
            <a:r>
              <a:rPr lang="en-US" dirty="0" smtClean="0">
                <a:solidFill>
                  <a:srgbClr val="FF0000"/>
                </a:solidFill>
              </a:rPr>
              <a:t>conservative</a:t>
            </a:r>
            <a:r>
              <a:rPr lang="en-US" dirty="0" smtClean="0"/>
              <a:t> </a:t>
            </a:r>
            <a:r>
              <a:rPr lang="en-US" dirty="0" smtClean="0">
                <a:solidFill>
                  <a:srgbClr val="FF0000"/>
                </a:solidFill>
              </a:rPr>
              <a:t>maximum of ~ 90 µΩ</a:t>
            </a:r>
          </a:p>
          <a:p>
            <a:endParaRPr lang="en-GB" dirty="0"/>
          </a:p>
        </p:txBody>
      </p:sp>
      <p:sp>
        <p:nvSpPr>
          <p:cNvPr id="4" name="Footer Placeholder 3"/>
          <p:cNvSpPr>
            <a:spLocks noGrp="1"/>
          </p:cNvSpPr>
          <p:nvPr>
            <p:ph type="ftr" sz="quarter" idx="10"/>
          </p:nvPr>
        </p:nvSpPr>
        <p:spPr/>
        <p:txBody>
          <a:bodyPr/>
          <a:lstStyle/>
          <a:p>
            <a:r>
              <a:rPr lang="en-US" smtClean="0"/>
              <a:t>LHC status - CMS week</a:t>
            </a:r>
            <a:endParaRPr lang="en-US" dirty="0"/>
          </a:p>
        </p:txBody>
      </p:sp>
      <p:sp>
        <p:nvSpPr>
          <p:cNvPr id="5" name="Date Placeholder 4"/>
          <p:cNvSpPr>
            <a:spLocks noGrp="1"/>
          </p:cNvSpPr>
          <p:nvPr>
            <p:ph type="dt" sz="half" idx="12"/>
          </p:nvPr>
        </p:nvSpPr>
        <p:spPr/>
        <p:txBody>
          <a:bodyPr/>
          <a:lstStyle/>
          <a:p>
            <a:r>
              <a:rPr lang="en-US" dirty="0" smtClean="0"/>
              <a:t>7-09-09</a:t>
            </a:r>
            <a:endParaRPr lang="en-US" dirty="0"/>
          </a:p>
        </p:txBody>
      </p:sp>
      <p:sp>
        <p:nvSpPr>
          <p:cNvPr id="6" name="Slide Number Placeholder 5"/>
          <p:cNvSpPr>
            <a:spLocks noGrp="1"/>
          </p:cNvSpPr>
          <p:nvPr>
            <p:ph type="sldNum" sz="quarter" idx="11"/>
          </p:nvPr>
        </p:nvSpPr>
        <p:spPr/>
        <p:txBody>
          <a:bodyPr/>
          <a:lstStyle/>
          <a:p>
            <a:fld id="{57C3E7D3-E8A8-4E1B-881E-DBC7929F1526}" type="slidenum">
              <a:rPr lang="en-US" smtClean="0"/>
              <a:pPr/>
              <a:t>11</a:t>
            </a:fld>
            <a:endParaRPr lang="en-US"/>
          </a:p>
        </p:txBody>
      </p:sp>
      <p:sp>
        <p:nvSpPr>
          <p:cNvPr id="7" name="TextBox 6"/>
          <p:cNvSpPr txBox="1"/>
          <p:nvPr/>
        </p:nvSpPr>
        <p:spPr>
          <a:xfrm>
            <a:off x="1000100" y="2714620"/>
            <a:ext cx="7429552" cy="1169551"/>
          </a:xfrm>
          <a:prstGeom prst="rect">
            <a:avLst/>
          </a:prstGeom>
          <a:noFill/>
        </p:spPr>
        <p:txBody>
          <a:bodyPr wrap="square" rtlCol="0">
            <a:spAutoFit/>
          </a:bodyPr>
          <a:lstStyle/>
          <a:p>
            <a:r>
              <a:rPr lang="en-US" dirty="0" smtClean="0">
                <a:solidFill>
                  <a:srgbClr val="FF0000"/>
                </a:solidFill>
              </a:rPr>
              <a:t>We have 2 sectors which have not been measured warm.</a:t>
            </a:r>
          </a:p>
          <a:p>
            <a:r>
              <a:rPr lang="en-US" dirty="0" smtClean="0"/>
              <a:t>The essential question is “what is the maximum resistance we can “reasonably” expect in the unmeasured sectors?” </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than 3.5 TeV?</a:t>
            </a:r>
            <a:endParaRPr lang="en-GB" dirty="0"/>
          </a:p>
        </p:txBody>
      </p:sp>
      <p:sp>
        <p:nvSpPr>
          <p:cNvPr id="5" name="Content Placeholder 4"/>
          <p:cNvSpPr>
            <a:spLocks noGrp="1"/>
          </p:cNvSpPr>
          <p:nvPr>
            <p:ph idx="1"/>
          </p:nvPr>
        </p:nvSpPr>
        <p:spPr>
          <a:xfrm>
            <a:off x="571472" y="857232"/>
            <a:ext cx="8229600" cy="5111750"/>
          </a:xfrm>
        </p:spPr>
        <p:txBody>
          <a:bodyPr/>
          <a:lstStyle/>
          <a:p>
            <a:r>
              <a:rPr lang="en-US" dirty="0" smtClean="0"/>
              <a:t>FRESCA</a:t>
            </a:r>
          </a:p>
          <a:p>
            <a:pPr lvl="1"/>
            <a:r>
              <a:rPr lang="en-US" dirty="0" smtClean="0"/>
              <a:t>Validation of splice model in the lab</a:t>
            </a:r>
          </a:p>
          <a:p>
            <a:pPr lvl="1"/>
            <a:r>
              <a:rPr lang="en-US" dirty="0" smtClean="0"/>
              <a:t>Testing fully instrumented bad splice in 1.9 K Helium </a:t>
            </a:r>
          </a:p>
          <a:p>
            <a:r>
              <a:rPr lang="en-US" dirty="0" smtClean="0"/>
              <a:t>Full re-analysis of previous measurements</a:t>
            </a:r>
          </a:p>
          <a:p>
            <a:pPr lvl="1"/>
            <a:r>
              <a:rPr lang="en-US" dirty="0" smtClean="0"/>
              <a:t>Analysis of warm non-invasive dipole measurements</a:t>
            </a:r>
          </a:p>
          <a:p>
            <a:pPr lvl="1"/>
            <a:r>
              <a:rPr lang="en-US" dirty="0" smtClean="0"/>
              <a:t>Statistical analysis of invasive warm “R16” measurements</a:t>
            </a:r>
          </a:p>
          <a:p>
            <a:pPr lvl="1"/>
            <a:r>
              <a:rPr lang="en-US" dirty="0" smtClean="0"/>
              <a:t>Analysis of failure modes and of worse joints found in the six sectors measured </a:t>
            </a:r>
          </a:p>
          <a:p>
            <a:r>
              <a:rPr lang="en-US" dirty="0" smtClean="0"/>
              <a:t>Monitor carefully all quenches to gain additional information.</a:t>
            </a:r>
          </a:p>
          <a:p>
            <a:pPr lvl="1"/>
            <a:r>
              <a:rPr lang="en-US" dirty="0" smtClean="0"/>
              <a:t>Behaviour (</a:t>
            </a:r>
            <a:r>
              <a:rPr lang="en-US" dirty="0" err="1" smtClean="0"/>
              <a:t>nQPS</a:t>
            </a:r>
            <a:r>
              <a:rPr lang="en-US" dirty="0" smtClean="0"/>
              <a:t>) – propagation times, current levels…</a:t>
            </a:r>
          </a:p>
          <a:p>
            <a:pPr lvl="1"/>
            <a:r>
              <a:rPr lang="en-US" dirty="0" smtClean="0"/>
              <a:t>Likelihood with beam, confirmation of simulations</a:t>
            </a:r>
          </a:p>
        </p:txBody>
      </p:sp>
      <p:sp>
        <p:nvSpPr>
          <p:cNvPr id="3" name="Footer Placeholder 2"/>
          <p:cNvSpPr>
            <a:spLocks noGrp="1"/>
          </p:cNvSpPr>
          <p:nvPr>
            <p:ph type="ftr" sz="quarter" idx="10"/>
          </p:nvPr>
        </p:nvSpPr>
        <p:spPr/>
        <p:txBody>
          <a:bodyPr/>
          <a:lstStyle/>
          <a:p>
            <a:r>
              <a:rPr lang="en-US" smtClean="0"/>
              <a:t>LHC status - CMS week</a:t>
            </a:r>
            <a:endParaRPr lang="en-US" dirty="0"/>
          </a:p>
        </p:txBody>
      </p:sp>
      <p:sp>
        <p:nvSpPr>
          <p:cNvPr id="4" name="Date Placeholder 3"/>
          <p:cNvSpPr>
            <a:spLocks noGrp="1"/>
          </p:cNvSpPr>
          <p:nvPr>
            <p:ph type="dt" sz="half" idx="12"/>
          </p:nvPr>
        </p:nvSpPr>
        <p:spPr/>
        <p:txBody>
          <a:bodyPr/>
          <a:lstStyle/>
          <a:p>
            <a:r>
              <a:rPr lang="en-US" dirty="0" smtClean="0"/>
              <a:t>7-9-09</a:t>
            </a:r>
            <a:endParaRPr lang="en-US" dirty="0"/>
          </a:p>
        </p:txBody>
      </p:sp>
      <p:sp>
        <p:nvSpPr>
          <p:cNvPr id="7" name="Slide Number Placeholder 6"/>
          <p:cNvSpPr>
            <a:spLocks noGrp="1"/>
          </p:cNvSpPr>
          <p:nvPr>
            <p:ph type="sldNum" sz="quarter" idx="11"/>
          </p:nvPr>
        </p:nvSpPr>
        <p:spPr/>
        <p:txBody>
          <a:bodyPr/>
          <a:lstStyle/>
          <a:p>
            <a:fld id="{57C3E7D3-E8A8-4E1B-881E-DBC7929F1526}" type="slidenum">
              <a:rPr lang="en-US" smtClean="0"/>
              <a:pPr/>
              <a:t>12</a:t>
            </a:fld>
            <a:endParaRPr lang="en-US"/>
          </a:p>
        </p:txBody>
      </p:sp>
      <p:sp>
        <p:nvSpPr>
          <p:cNvPr id="8" name="TextBox 7"/>
          <p:cNvSpPr txBox="1"/>
          <p:nvPr/>
        </p:nvSpPr>
        <p:spPr>
          <a:xfrm>
            <a:off x="1000100" y="5643578"/>
            <a:ext cx="7143800" cy="861774"/>
          </a:xfrm>
          <a:prstGeom prst="rect">
            <a:avLst/>
          </a:prstGeom>
          <a:noFill/>
          <a:ln>
            <a:solidFill>
              <a:srgbClr val="FF0000"/>
            </a:solidFill>
          </a:ln>
        </p:spPr>
        <p:txBody>
          <a:bodyPr wrap="square" rtlCol="0">
            <a:spAutoFit/>
          </a:bodyPr>
          <a:lstStyle/>
          <a:p>
            <a:r>
              <a:rPr lang="en-US" dirty="0" smtClean="0">
                <a:solidFill>
                  <a:srgbClr val="FF0000"/>
                </a:solidFill>
              </a:rPr>
              <a:t>Experiments’ interest in increasing the energy is noted.</a:t>
            </a:r>
          </a:p>
          <a:p>
            <a:r>
              <a:rPr lang="en-US" dirty="0" smtClean="0">
                <a:solidFill>
                  <a:srgbClr val="FF0000"/>
                </a:solidFill>
              </a:rPr>
              <a:t>The jury is definitely out on this one - but we have some time.</a:t>
            </a:r>
            <a:endParaRPr lang="en-GB"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3.5 TeV running - recall</a:t>
            </a:r>
            <a:endParaRPr lang="en-GB" dirty="0"/>
          </a:p>
        </p:txBody>
      </p:sp>
      <p:sp>
        <p:nvSpPr>
          <p:cNvPr id="3" name="Content Placeholder 2"/>
          <p:cNvSpPr>
            <a:spLocks noGrp="1"/>
          </p:cNvSpPr>
          <p:nvPr>
            <p:ph idx="1"/>
          </p:nvPr>
        </p:nvSpPr>
        <p:spPr/>
        <p:txBody>
          <a:bodyPr/>
          <a:lstStyle/>
          <a:p>
            <a:r>
              <a:rPr lang="en-US" dirty="0" smtClean="0"/>
              <a:t>Emittance goes down with increasing </a:t>
            </a:r>
            <a:r>
              <a:rPr lang="en-US" dirty="0" smtClean="0">
                <a:sym typeface="Mathematica1"/>
              </a:rPr>
              <a:t>:</a:t>
            </a:r>
          </a:p>
          <a:p>
            <a:endParaRPr lang="en-US" dirty="0" smtClean="0">
              <a:sym typeface="Mathematica1"/>
            </a:endParaRPr>
          </a:p>
          <a:p>
            <a:r>
              <a:rPr lang="en-US" dirty="0" smtClean="0">
                <a:sym typeface="Mathematica1"/>
              </a:rPr>
              <a:t>And so beam size:  </a:t>
            </a:r>
          </a:p>
          <a:p>
            <a:pPr>
              <a:buNone/>
            </a:pPr>
            <a:endParaRPr lang="en-US" dirty="0" smtClean="0">
              <a:sym typeface="Mathematica1"/>
            </a:endParaRPr>
          </a:p>
          <a:p>
            <a:r>
              <a:rPr lang="en-US" dirty="0" smtClean="0">
                <a:sym typeface="Mathematica1"/>
              </a:rPr>
              <a:t>And thus luminosity increases with increasing   </a:t>
            </a:r>
            <a:r>
              <a:rPr lang="en-US" dirty="0" smtClean="0">
                <a:solidFill>
                  <a:srgbClr val="FF0000"/>
                </a:solidFill>
                <a:sym typeface="Mathematica1"/>
              </a:rPr>
              <a:t>IF</a:t>
            </a:r>
            <a:r>
              <a:rPr lang="en-US" dirty="0" smtClean="0">
                <a:sym typeface="Mathematica1"/>
              </a:rPr>
              <a:t> we can hold other parameters constant: </a:t>
            </a:r>
          </a:p>
          <a:p>
            <a:pPr>
              <a:buNone/>
            </a:pPr>
            <a:endParaRPr lang="en-US" dirty="0" smtClean="0">
              <a:sym typeface="Mathematica1"/>
            </a:endParaRPr>
          </a:p>
          <a:p>
            <a:r>
              <a:rPr lang="en-US" dirty="0" smtClean="0">
                <a:sym typeface="Mathematica1"/>
              </a:rPr>
              <a:t>However, because beam size goes as:</a:t>
            </a:r>
          </a:p>
          <a:p>
            <a:pPr lvl="1">
              <a:buNone/>
            </a:pPr>
            <a:endParaRPr lang="en-US" dirty="0" smtClean="0">
              <a:sym typeface="Mathematica1"/>
            </a:endParaRPr>
          </a:p>
          <a:p>
            <a:pPr lvl="1"/>
            <a:r>
              <a:rPr lang="en-US" dirty="0" smtClean="0">
                <a:sym typeface="Mathematica1"/>
              </a:rPr>
              <a:t>Lower energy:</a:t>
            </a:r>
          </a:p>
          <a:p>
            <a:pPr lvl="2"/>
            <a:r>
              <a:rPr lang="en-US" dirty="0" smtClean="0">
                <a:sym typeface="Mathematica1"/>
              </a:rPr>
              <a:t> increased beam size – less aperture  higher *</a:t>
            </a:r>
          </a:p>
          <a:p>
            <a:pPr lvl="2"/>
            <a:r>
              <a:rPr lang="en-US" dirty="0" smtClean="0">
                <a:sym typeface="Mathematica1"/>
              </a:rPr>
              <a:t> separation of beams in interaction regions drops – long range beam-beam</a:t>
            </a:r>
            <a:endParaRPr lang="en-GB" dirty="0"/>
          </a:p>
        </p:txBody>
      </p:sp>
      <p:sp>
        <p:nvSpPr>
          <p:cNvPr id="4" name="Footer Placeholder 3"/>
          <p:cNvSpPr>
            <a:spLocks noGrp="1"/>
          </p:cNvSpPr>
          <p:nvPr>
            <p:ph type="ftr" sz="quarter" idx="10"/>
          </p:nvPr>
        </p:nvSpPr>
        <p:spPr/>
        <p:txBody>
          <a:bodyPr/>
          <a:lstStyle/>
          <a:p>
            <a:r>
              <a:rPr lang="en-US" smtClean="0"/>
              <a:t>LHC status - CMS week</a:t>
            </a:r>
            <a:endParaRPr lang="en-US" dirty="0"/>
          </a:p>
        </p:txBody>
      </p:sp>
      <p:graphicFrame>
        <p:nvGraphicFramePr>
          <p:cNvPr id="5" name="Object 4"/>
          <p:cNvGraphicFramePr>
            <a:graphicFrameLocks noChangeAspect="1"/>
          </p:cNvGraphicFramePr>
          <p:nvPr/>
        </p:nvGraphicFramePr>
        <p:xfrm>
          <a:off x="6357950" y="4071942"/>
          <a:ext cx="514353" cy="857256"/>
        </p:xfrm>
        <a:graphic>
          <a:graphicData uri="http://schemas.openxmlformats.org/presentationml/2006/ole">
            <p:oleObj spid="_x0000_s1026" name="Equation" r:id="rId3" imgW="266400" imgH="444240" progId="Equation.3">
              <p:embed/>
            </p:oleObj>
          </a:graphicData>
        </a:graphic>
      </p:graphicFrame>
      <p:graphicFrame>
        <p:nvGraphicFramePr>
          <p:cNvPr id="6" name="Object 5"/>
          <p:cNvGraphicFramePr>
            <a:graphicFrameLocks noChangeAspect="1"/>
          </p:cNvGraphicFramePr>
          <p:nvPr/>
        </p:nvGraphicFramePr>
        <p:xfrm>
          <a:off x="6500826" y="1214422"/>
          <a:ext cx="1428760" cy="535785"/>
        </p:xfrm>
        <a:graphic>
          <a:graphicData uri="http://schemas.openxmlformats.org/presentationml/2006/ole">
            <p:oleObj spid="_x0000_s1027" name="Equation" r:id="rId4" imgW="609480" imgH="228600" progId="Equation.3">
              <p:embed/>
            </p:oleObj>
          </a:graphicData>
        </a:graphic>
      </p:graphicFrame>
      <p:graphicFrame>
        <p:nvGraphicFramePr>
          <p:cNvPr id="7" name="Object 6"/>
          <p:cNvGraphicFramePr>
            <a:graphicFrameLocks noChangeAspect="1"/>
          </p:cNvGraphicFramePr>
          <p:nvPr/>
        </p:nvGraphicFramePr>
        <p:xfrm>
          <a:off x="5929322" y="3357562"/>
          <a:ext cx="1000132" cy="472790"/>
        </p:xfrm>
        <a:graphic>
          <a:graphicData uri="http://schemas.openxmlformats.org/presentationml/2006/ole">
            <p:oleObj spid="_x0000_s1028" name="Equation" r:id="rId5" imgW="393480" imgH="203040" progId="Equation.3">
              <p:embed/>
            </p:oleObj>
          </a:graphicData>
        </a:graphic>
      </p:graphicFrame>
      <p:sp>
        <p:nvSpPr>
          <p:cNvPr id="8" name="Date Placeholder 7"/>
          <p:cNvSpPr>
            <a:spLocks noGrp="1"/>
          </p:cNvSpPr>
          <p:nvPr>
            <p:ph type="dt" sz="half" idx="12"/>
          </p:nvPr>
        </p:nvSpPr>
        <p:spPr/>
        <p:txBody>
          <a:bodyPr/>
          <a:lstStyle/>
          <a:p>
            <a:r>
              <a:rPr lang="en-US" dirty="0" smtClean="0"/>
              <a:t>7-09-09</a:t>
            </a:r>
            <a:endParaRPr lang="en-US" dirty="0"/>
          </a:p>
        </p:txBody>
      </p:sp>
      <p:graphicFrame>
        <p:nvGraphicFramePr>
          <p:cNvPr id="9" name="Object 8"/>
          <p:cNvGraphicFramePr>
            <a:graphicFrameLocks noChangeAspect="1"/>
          </p:cNvGraphicFramePr>
          <p:nvPr/>
        </p:nvGraphicFramePr>
        <p:xfrm>
          <a:off x="3786182" y="2000240"/>
          <a:ext cx="1500198" cy="600079"/>
        </p:xfrm>
        <a:graphic>
          <a:graphicData uri="http://schemas.openxmlformats.org/presentationml/2006/ole">
            <p:oleObj spid="_x0000_s1029" name="Equation" r:id="rId6" imgW="698400" imgH="279360" progId="Equation.3">
              <p:embed/>
            </p:oleObj>
          </a:graphicData>
        </a:graphic>
      </p:graphicFrame>
      <p:sp>
        <p:nvSpPr>
          <p:cNvPr id="10" name="Slide Number Placeholder 9"/>
          <p:cNvSpPr>
            <a:spLocks noGrp="1"/>
          </p:cNvSpPr>
          <p:nvPr>
            <p:ph type="sldNum" sz="quarter" idx="11"/>
          </p:nvPr>
        </p:nvSpPr>
        <p:spPr/>
        <p:txBody>
          <a:bodyPr/>
          <a:lstStyle/>
          <a:p>
            <a:fld id="{57C3E7D3-E8A8-4E1B-881E-DBC7929F1526}"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3.5 TeV limits</a:t>
            </a:r>
            <a:endParaRPr lang="en-GB" dirty="0"/>
          </a:p>
        </p:txBody>
      </p:sp>
      <p:sp>
        <p:nvSpPr>
          <p:cNvPr id="4" name="Footer Placeholder 3"/>
          <p:cNvSpPr>
            <a:spLocks noGrp="1"/>
          </p:cNvSpPr>
          <p:nvPr>
            <p:ph type="ftr" sz="quarter" idx="10"/>
          </p:nvPr>
        </p:nvSpPr>
        <p:spPr/>
        <p:txBody>
          <a:bodyPr/>
          <a:lstStyle/>
          <a:p>
            <a:r>
              <a:rPr lang="en-US" smtClean="0"/>
              <a:t>LHC status - CMS week</a:t>
            </a:r>
            <a:endParaRPr lang="en-US" dirty="0"/>
          </a:p>
        </p:txBody>
      </p:sp>
      <p:sp>
        <p:nvSpPr>
          <p:cNvPr id="5" name="Date Placeholder 4"/>
          <p:cNvSpPr>
            <a:spLocks noGrp="1"/>
          </p:cNvSpPr>
          <p:nvPr>
            <p:ph type="dt" sz="half" idx="12"/>
          </p:nvPr>
        </p:nvSpPr>
        <p:spPr/>
        <p:txBody>
          <a:bodyPr/>
          <a:lstStyle/>
          <a:p>
            <a:r>
              <a:rPr lang="en-US" dirty="0" smtClean="0"/>
              <a:t>7-09-09</a:t>
            </a:r>
            <a:endParaRPr lang="en-US" dirty="0"/>
          </a:p>
        </p:txBody>
      </p:sp>
      <p:graphicFrame>
        <p:nvGraphicFramePr>
          <p:cNvPr id="6" name="Table 5"/>
          <p:cNvGraphicFramePr>
            <a:graphicFrameLocks noGrp="1"/>
          </p:cNvGraphicFramePr>
          <p:nvPr/>
        </p:nvGraphicFramePr>
        <p:xfrm>
          <a:off x="142844" y="1071546"/>
          <a:ext cx="8358246" cy="2225040"/>
        </p:xfrm>
        <a:graphic>
          <a:graphicData uri="http://schemas.openxmlformats.org/drawingml/2006/table">
            <a:tbl>
              <a:tblPr firstRow="1" bandRow="1">
                <a:tableStyleId>{5C22544A-7EE6-4342-B048-85BDC9FD1C3A}</a:tableStyleId>
              </a:tblPr>
              <a:tblGrid>
                <a:gridCol w="2714644"/>
                <a:gridCol w="1428760"/>
                <a:gridCol w="4214842"/>
              </a:tblGrid>
              <a:tr h="370840">
                <a:tc>
                  <a:txBody>
                    <a:bodyPr/>
                    <a:lstStyle/>
                    <a:p>
                      <a:r>
                        <a:rPr lang="en-US" dirty="0" smtClean="0"/>
                        <a:t>Parameter</a:t>
                      </a:r>
                      <a:endParaRPr lang="en-GB" dirty="0"/>
                    </a:p>
                  </a:txBody>
                  <a:tcPr/>
                </a:tc>
                <a:tc>
                  <a:txBody>
                    <a:bodyPr/>
                    <a:lstStyle/>
                    <a:p>
                      <a:pPr algn="ctr"/>
                      <a:r>
                        <a:rPr lang="en-US" dirty="0" smtClean="0"/>
                        <a:t>Limit</a:t>
                      </a:r>
                      <a:endParaRPr lang="en-GB" dirty="0"/>
                    </a:p>
                  </a:txBody>
                  <a:tcPr/>
                </a:tc>
                <a:tc>
                  <a:txBody>
                    <a:bodyPr/>
                    <a:lstStyle/>
                    <a:p>
                      <a:r>
                        <a:rPr lang="en-US" dirty="0" smtClean="0"/>
                        <a:t>Reason(s)</a:t>
                      </a:r>
                      <a:endParaRPr lang="en-GB" dirty="0"/>
                    </a:p>
                  </a:txBody>
                  <a:tcPr/>
                </a:tc>
              </a:tr>
              <a:tr h="370840">
                <a:tc>
                  <a:txBody>
                    <a:bodyPr/>
                    <a:lstStyle/>
                    <a:p>
                      <a:r>
                        <a:rPr lang="en-US" dirty="0" smtClean="0"/>
                        <a:t>Beam Intensity</a:t>
                      </a:r>
                      <a:endParaRPr lang="en-GB" dirty="0"/>
                    </a:p>
                  </a:txBody>
                  <a:tcPr/>
                </a:tc>
                <a:tc>
                  <a:txBody>
                    <a:bodyPr/>
                    <a:lstStyle/>
                    <a:p>
                      <a:pPr algn="ctr"/>
                      <a:r>
                        <a:rPr lang="en-US" dirty="0" smtClean="0"/>
                        <a:t>~6 e13</a:t>
                      </a:r>
                      <a:endParaRPr lang="en-GB" dirty="0"/>
                    </a:p>
                  </a:txBody>
                  <a:tcPr anchor="ctr"/>
                </a:tc>
                <a:tc>
                  <a:txBody>
                    <a:bodyPr/>
                    <a:lstStyle/>
                    <a:p>
                      <a:r>
                        <a:rPr lang="en-US" dirty="0" smtClean="0"/>
                        <a:t>collimation</a:t>
                      </a:r>
                      <a:r>
                        <a:rPr lang="en-US" baseline="0" dirty="0" smtClean="0"/>
                        <a:t> cleaning efficiency</a:t>
                      </a:r>
                      <a:endParaRPr lang="en-GB" dirty="0"/>
                    </a:p>
                  </a:txBody>
                  <a:tcPr/>
                </a:tc>
              </a:tr>
              <a:tr h="370840">
                <a:tc>
                  <a:txBody>
                    <a:bodyPr/>
                    <a:lstStyle/>
                    <a:p>
                      <a:r>
                        <a:rPr lang="en-US" dirty="0" smtClean="0">
                          <a:sym typeface="Mathematica1"/>
                        </a:rPr>
                        <a:t></a:t>
                      </a:r>
                      <a:r>
                        <a:rPr lang="en-US" dirty="0" smtClean="0"/>
                        <a:t>* - crossing angle off</a:t>
                      </a:r>
                      <a:endParaRPr lang="en-GB" dirty="0"/>
                    </a:p>
                  </a:txBody>
                  <a:tcPr/>
                </a:tc>
                <a:tc>
                  <a:txBody>
                    <a:bodyPr/>
                    <a:lstStyle/>
                    <a:p>
                      <a:pPr algn="ctr"/>
                      <a:r>
                        <a:rPr lang="en-US" dirty="0" smtClean="0"/>
                        <a:t>1 m</a:t>
                      </a:r>
                      <a:endParaRPr lang="en-GB" dirty="0"/>
                    </a:p>
                  </a:txBody>
                  <a:tcPr anchor="ctr"/>
                </a:tc>
                <a:tc>
                  <a:txBody>
                    <a:bodyPr/>
                    <a:lstStyle/>
                    <a:p>
                      <a:r>
                        <a:rPr lang="en-US" dirty="0" smtClean="0"/>
                        <a:t>aperture</a:t>
                      </a:r>
                      <a:endParaRPr lang="en-GB" dirty="0"/>
                    </a:p>
                  </a:txBody>
                  <a:tcPr/>
                </a:tc>
              </a:tr>
              <a:tr h="370840">
                <a:tc>
                  <a:txBody>
                    <a:bodyPr/>
                    <a:lstStyle/>
                    <a:p>
                      <a:r>
                        <a:rPr lang="en-US" dirty="0" smtClean="0">
                          <a:sym typeface="Mathematica1"/>
                        </a:rPr>
                        <a:t></a:t>
                      </a:r>
                      <a:r>
                        <a:rPr lang="en-US" dirty="0" smtClean="0"/>
                        <a:t>* - with crossing</a:t>
                      </a:r>
                      <a:r>
                        <a:rPr lang="en-US" baseline="0" dirty="0" smtClean="0"/>
                        <a:t> angle</a:t>
                      </a:r>
                      <a:endParaRPr lang="en-GB" dirty="0"/>
                    </a:p>
                  </a:txBody>
                  <a:tcPr/>
                </a:tc>
                <a:tc>
                  <a:txBody>
                    <a:bodyPr/>
                    <a:lstStyle/>
                    <a:p>
                      <a:pPr algn="ctr"/>
                      <a:r>
                        <a:rPr lang="en-US" dirty="0" smtClean="0"/>
                        <a:t>2 –</a:t>
                      </a:r>
                      <a:r>
                        <a:rPr lang="en-US" baseline="0" dirty="0" smtClean="0"/>
                        <a:t> 3 m</a:t>
                      </a:r>
                      <a:endParaRPr lang="en-GB" dirty="0"/>
                    </a:p>
                  </a:txBody>
                  <a:tcPr anchor="ctr"/>
                </a:tc>
                <a:tc>
                  <a:txBody>
                    <a:bodyPr/>
                    <a:lstStyle/>
                    <a:p>
                      <a:r>
                        <a:rPr lang="en-US" dirty="0" smtClean="0"/>
                        <a:t>aperture,</a:t>
                      </a:r>
                      <a:r>
                        <a:rPr lang="en-US" baseline="0" dirty="0" smtClean="0"/>
                        <a:t> long range beam-beam</a:t>
                      </a:r>
                      <a:endParaRPr lang="en-GB" dirty="0"/>
                    </a:p>
                  </a:txBody>
                  <a:tcPr/>
                </a:tc>
              </a:tr>
              <a:tr h="370840">
                <a:tc>
                  <a:txBody>
                    <a:bodyPr/>
                    <a:lstStyle/>
                    <a:p>
                      <a:r>
                        <a:rPr lang="en-US" dirty="0" smtClean="0"/>
                        <a:t>Crossing</a:t>
                      </a:r>
                      <a:r>
                        <a:rPr lang="en-US" baseline="0" dirty="0" smtClean="0"/>
                        <a:t> angle [50 ns]</a:t>
                      </a:r>
                      <a:endParaRPr lang="en-GB" dirty="0"/>
                    </a:p>
                  </a:txBody>
                  <a:tcPr/>
                </a:tc>
                <a:tc>
                  <a:txBody>
                    <a:bodyPr/>
                    <a:lstStyle/>
                    <a:p>
                      <a:pPr algn="ctr"/>
                      <a:r>
                        <a:rPr lang="en-US" dirty="0" smtClean="0"/>
                        <a:t>~300</a:t>
                      </a:r>
                      <a:r>
                        <a:rPr lang="en-US" baseline="0" dirty="0" smtClean="0"/>
                        <a:t> µ</a:t>
                      </a:r>
                      <a:r>
                        <a:rPr lang="en-US" baseline="0" dirty="0" err="1" smtClean="0"/>
                        <a:t>rad</a:t>
                      </a:r>
                      <a:endParaRPr lang="en-GB" dirty="0"/>
                    </a:p>
                  </a:txBody>
                  <a:tcPr anchor="ctr"/>
                </a:tc>
                <a:tc>
                  <a:txBody>
                    <a:bodyPr/>
                    <a:lstStyle/>
                    <a:p>
                      <a:r>
                        <a:rPr lang="en-US" dirty="0" smtClean="0">
                          <a:sym typeface="Mathematica1"/>
                        </a:rPr>
                        <a:t>*,</a:t>
                      </a:r>
                      <a:r>
                        <a:rPr lang="en-US" baseline="0" dirty="0" smtClean="0">
                          <a:sym typeface="Mathematica1"/>
                        </a:rPr>
                        <a:t> aperture, long </a:t>
                      </a:r>
                      <a:r>
                        <a:rPr lang="en-US" baseline="0" dirty="0" smtClean="0"/>
                        <a:t>range beam-beam</a:t>
                      </a:r>
                      <a:endParaRPr lang="en-GB" dirty="0"/>
                    </a:p>
                  </a:txBody>
                  <a:tcPr/>
                </a:tc>
              </a:tr>
              <a:tr h="370840">
                <a:tc>
                  <a:txBody>
                    <a:bodyPr/>
                    <a:lstStyle/>
                    <a:p>
                      <a:r>
                        <a:rPr lang="en-US" dirty="0" smtClean="0"/>
                        <a:t>Peak</a:t>
                      </a:r>
                      <a:r>
                        <a:rPr lang="en-US" baseline="0" dirty="0" smtClean="0"/>
                        <a:t> luminosity</a:t>
                      </a:r>
                      <a:endParaRPr lang="en-GB" dirty="0"/>
                    </a:p>
                  </a:txBody>
                  <a:tcPr/>
                </a:tc>
                <a:tc>
                  <a:txBody>
                    <a:bodyPr/>
                    <a:lstStyle/>
                    <a:p>
                      <a:pPr algn="ctr"/>
                      <a:r>
                        <a:rPr lang="en-US" dirty="0" smtClean="0"/>
                        <a:t>~1</a:t>
                      </a:r>
                      <a:r>
                        <a:rPr lang="en-US" baseline="0" dirty="0" smtClean="0"/>
                        <a:t> e32</a:t>
                      </a:r>
                      <a:endParaRPr lang="en-GB" dirty="0"/>
                    </a:p>
                  </a:txBody>
                  <a:tcPr anchor="ctr"/>
                </a:tc>
                <a:tc>
                  <a:txBody>
                    <a:bodyPr/>
                    <a:lstStyle/>
                    <a:p>
                      <a:endParaRPr lang="en-GB" dirty="0"/>
                    </a:p>
                  </a:txBody>
                  <a:tcPr/>
                </a:tc>
              </a:tr>
            </a:tbl>
          </a:graphicData>
        </a:graphic>
      </p:graphicFrame>
      <p:sp>
        <p:nvSpPr>
          <p:cNvPr id="8" name="Slide Number Placeholder 7"/>
          <p:cNvSpPr>
            <a:spLocks noGrp="1"/>
          </p:cNvSpPr>
          <p:nvPr>
            <p:ph type="sldNum" sz="quarter" idx="11"/>
          </p:nvPr>
        </p:nvSpPr>
        <p:spPr/>
        <p:txBody>
          <a:bodyPr/>
          <a:lstStyle/>
          <a:p>
            <a:fld id="{20D66058-8582-419F-AA3B-A79C8D77E78A}" type="slidenum">
              <a:rPr lang="en-US" smtClean="0"/>
              <a:pPr/>
              <a:t>14</a:t>
            </a:fld>
            <a:endParaRPr lang="en-US"/>
          </a:p>
        </p:txBody>
      </p:sp>
      <p:sp>
        <p:nvSpPr>
          <p:cNvPr id="9" name="Rectangle 5"/>
          <p:cNvSpPr txBox="1">
            <a:spLocks noChangeArrowheads="1"/>
          </p:cNvSpPr>
          <p:nvPr/>
        </p:nvSpPr>
        <p:spPr>
          <a:xfrm>
            <a:off x="6357950" y="142852"/>
            <a:ext cx="2071702" cy="804874"/>
          </a:xfrm>
          <a:prstGeom prst="rect">
            <a:avLst/>
          </a:prstGeom>
          <a:solidFill>
            <a:schemeClr val="bg1"/>
          </a:solidFill>
          <a:ln>
            <a:solidFill>
              <a:schemeClr val="bg2"/>
            </a:solidFill>
          </a:ln>
        </p:spPr>
        <p: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75000"/>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Ralph Assmann</a:t>
            </a:r>
          </a:p>
          <a:p>
            <a:pPr marL="342900" marR="0" lvl="0" indent="-342900" algn="l" defTabSz="914400" rtl="0" eaLnBrk="1" fontAlgn="base" latinLnBrk="0" hangingPunct="1">
              <a:lnSpc>
                <a:spcPct val="100000"/>
              </a:lnSpc>
              <a:spcBef>
                <a:spcPct val="20000"/>
              </a:spcBef>
              <a:spcAft>
                <a:spcPct val="0"/>
              </a:spcAft>
              <a:buClr>
                <a:schemeClr val="bg2"/>
              </a:buClr>
              <a:buSzPct val="75000"/>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Werner Herr</a:t>
            </a:r>
          </a:p>
        </p:txBody>
      </p:sp>
      <p:pic>
        <p:nvPicPr>
          <p:cNvPr id="10" name="Picture 2"/>
          <p:cNvPicPr>
            <a:picLocks noChangeAspect="1" noChangeArrowheads="1"/>
          </p:cNvPicPr>
          <p:nvPr/>
        </p:nvPicPr>
        <p:blipFill>
          <a:blip r:embed="rId2"/>
          <a:srcRect/>
          <a:stretch>
            <a:fillRect/>
          </a:stretch>
        </p:blipFill>
        <p:spPr bwMode="auto">
          <a:xfrm>
            <a:off x="2214546" y="3734813"/>
            <a:ext cx="4896055" cy="3123187"/>
          </a:xfrm>
          <a:prstGeom prst="rect">
            <a:avLst/>
          </a:prstGeom>
          <a:noFill/>
          <a:ln w="9525">
            <a:noFill/>
            <a:miter lim="800000"/>
            <a:headEnd/>
            <a:tailEnd/>
          </a:ln>
        </p:spPr>
      </p:pic>
      <p:cxnSp>
        <p:nvCxnSpPr>
          <p:cNvPr id="11" name="Straight Arrow Connector 10"/>
          <p:cNvCxnSpPr/>
          <p:nvPr/>
        </p:nvCxnSpPr>
        <p:spPr bwMode="auto">
          <a:xfrm rot="5400000" flipH="1" flipV="1">
            <a:off x="3804214" y="5268356"/>
            <a:ext cx="2107076" cy="1588"/>
          </a:xfrm>
          <a:prstGeom prst="straightConnector1">
            <a:avLst/>
          </a:prstGeom>
          <a:solidFill>
            <a:schemeClr val="accent1"/>
          </a:solidFill>
          <a:ln w="25400" cap="sq" cmpd="sng" algn="ctr">
            <a:solidFill>
              <a:srgbClr val="FF0000"/>
            </a:solidFill>
            <a:prstDash val="solid"/>
            <a:round/>
            <a:headEnd type="none" w="med" len="med"/>
            <a:tailEnd type="arrow"/>
          </a:ln>
          <a:effectLst/>
        </p:spPr>
      </p:cxnSp>
      <p:cxnSp>
        <p:nvCxnSpPr>
          <p:cNvPr id="12" name="Straight Arrow Connector 11"/>
          <p:cNvCxnSpPr/>
          <p:nvPr/>
        </p:nvCxnSpPr>
        <p:spPr bwMode="auto">
          <a:xfrm rot="10800000">
            <a:off x="3643306" y="4143380"/>
            <a:ext cx="1006317" cy="659"/>
          </a:xfrm>
          <a:prstGeom prst="straightConnector1">
            <a:avLst/>
          </a:prstGeom>
          <a:solidFill>
            <a:schemeClr val="accent1"/>
          </a:solidFill>
          <a:ln w="25400" cap="sq" cmpd="sng" algn="ctr">
            <a:solidFill>
              <a:srgbClr val="FF0000"/>
            </a:solidFill>
            <a:prstDash val="solid"/>
            <a:round/>
            <a:headEnd type="none" w="med" len="med"/>
            <a:tailEnd type="arrow"/>
          </a:ln>
          <a:effectLst/>
        </p:spPr>
      </p:cxnSp>
      <p:sp>
        <p:nvSpPr>
          <p:cNvPr id="13" name="TextBox 12"/>
          <p:cNvSpPr txBox="1"/>
          <p:nvPr/>
        </p:nvSpPr>
        <p:spPr>
          <a:xfrm>
            <a:off x="2143108" y="4000504"/>
            <a:ext cx="1089878" cy="400110"/>
          </a:xfrm>
          <a:prstGeom prst="rect">
            <a:avLst/>
          </a:prstGeom>
          <a:noFill/>
        </p:spPr>
        <p:txBody>
          <a:bodyPr wrap="square" rtlCol="0">
            <a:spAutoFit/>
          </a:bodyPr>
          <a:lstStyle/>
          <a:p>
            <a:r>
              <a:rPr lang="en-US" dirty="0" smtClean="0">
                <a:solidFill>
                  <a:srgbClr val="FF0000"/>
                </a:solidFill>
              </a:rPr>
              <a:t>6 e13</a:t>
            </a:r>
            <a:endParaRPr lang="en-GB"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 assumptions</a:t>
            </a:r>
            <a:endParaRPr lang="en-GB" dirty="0"/>
          </a:p>
        </p:txBody>
      </p:sp>
      <p:sp>
        <p:nvSpPr>
          <p:cNvPr id="3" name="Content Placeholder 2"/>
          <p:cNvSpPr>
            <a:spLocks noGrp="1"/>
          </p:cNvSpPr>
          <p:nvPr>
            <p:ph idx="1"/>
          </p:nvPr>
        </p:nvSpPr>
        <p:spPr>
          <a:xfrm>
            <a:off x="500034" y="1571612"/>
            <a:ext cx="8229600" cy="5111750"/>
          </a:xfrm>
        </p:spPr>
        <p:txBody>
          <a:bodyPr/>
          <a:lstStyle/>
          <a:p>
            <a:r>
              <a:rPr lang="en-US" dirty="0" smtClean="0"/>
              <a:t>Fill length: 8 hours</a:t>
            </a:r>
          </a:p>
          <a:p>
            <a:r>
              <a:rPr lang="en-US" dirty="0" smtClean="0"/>
              <a:t>Turnaround time: 5 hours</a:t>
            </a:r>
          </a:p>
          <a:p>
            <a:r>
              <a:rPr lang="en-US" dirty="0" smtClean="0"/>
              <a:t>20 hours luminosity lifetime</a:t>
            </a:r>
          </a:p>
          <a:p>
            <a:r>
              <a:rPr lang="en-US" dirty="0" smtClean="0"/>
              <a:t>30 day months. </a:t>
            </a:r>
          </a:p>
          <a:p>
            <a:r>
              <a:rPr lang="en-US" dirty="0" smtClean="0"/>
              <a:t>40% machine availability</a:t>
            </a:r>
          </a:p>
          <a:p>
            <a:r>
              <a:rPr lang="en-US" dirty="0" smtClean="0"/>
              <a:t>Nominal crossing angle assumed for 50 ns.</a:t>
            </a:r>
          </a:p>
          <a:p>
            <a:r>
              <a:rPr lang="en-US" dirty="0" smtClean="0"/>
              <a:t>Nominal transverse emittance</a:t>
            </a:r>
          </a:p>
          <a:p>
            <a:r>
              <a:rPr lang="en-US" dirty="0" smtClean="0"/>
              <a:t>Total intensity limited to around 12% of nominal</a:t>
            </a:r>
          </a:p>
          <a:p>
            <a:r>
              <a:rPr lang="en-US" dirty="0" smtClean="0"/>
              <a:t>No squeeze beyond 2 m. with 156 bunches, crossing angle off - conservative</a:t>
            </a:r>
            <a:endParaRPr lang="en-GB" dirty="0"/>
          </a:p>
        </p:txBody>
      </p:sp>
      <p:sp>
        <p:nvSpPr>
          <p:cNvPr id="4" name="Footer Placeholder 3"/>
          <p:cNvSpPr>
            <a:spLocks noGrp="1"/>
          </p:cNvSpPr>
          <p:nvPr>
            <p:ph type="ftr" sz="quarter" idx="10"/>
          </p:nvPr>
        </p:nvSpPr>
        <p:spPr/>
        <p:txBody>
          <a:bodyPr/>
          <a:lstStyle/>
          <a:p>
            <a:r>
              <a:rPr lang="en-US" smtClean="0"/>
              <a:t>LHC status - CMS week</a:t>
            </a:r>
            <a:endParaRPr lang="en-US" dirty="0"/>
          </a:p>
        </p:txBody>
      </p:sp>
      <p:sp>
        <p:nvSpPr>
          <p:cNvPr id="6" name="Date Placeholder 5"/>
          <p:cNvSpPr>
            <a:spLocks noGrp="1"/>
          </p:cNvSpPr>
          <p:nvPr>
            <p:ph type="dt" sz="half" idx="12"/>
          </p:nvPr>
        </p:nvSpPr>
        <p:spPr/>
        <p:txBody>
          <a:bodyPr/>
          <a:lstStyle/>
          <a:p>
            <a:r>
              <a:rPr lang="en-US" dirty="0" smtClean="0"/>
              <a:t>7-09-09</a:t>
            </a:r>
            <a:endParaRPr lang="en-US" dirty="0"/>
          </a:p>
        </p:txBody>
      </p:sp>
      <p:sp>
        <p:nvSpPr>
          <p:cNvPr id="7" name="Slide Number Placeholder 6"/>
          <p:cNvSpPr>
            <a:spLocks noGrp="1"/>
          </p:cNvSpPr>
          <p:nvPr>
            <p:ph type="sldNum" sz="quarter" idx="11"/>
          </p:nvPr>
        </p:nvSpPr>
        <p:spPr/>
        <p:txBody>
          <a:bodyPr/>
          <a:lstStyle/>
          <a:p>
            <a:fld id="{57C3E7D3-E8A8-4E1B-881E-DBC7929F1526}" type="slidenum">
              <a:rPr lang="en-US" smtClean="0"/>
              <a:pPr/>
              <a:t>15</a:t>
            </a:fld>
            <a:endParaRPr lang="en-US"/>
          </a:p>
        </p:txBody>
      </p:sp>
      <p:sp>
        <p:nvSpPr>
          <p:cNvPr id="8" name="TextBox 7"/>
          <p:cNvSpPr txBox="1"/>
          <p:nvPr/>
        </p:nvSpPr>
        <p:spPr>
          <a:xfrm>
            <a:off x="1000100" y="857232"/>
            <a:ext cx="6858048" cy="461665"/>
          </a:xfrm>
          <a:prstGeom prst="rect">
            <a:avLst/>
          </a:prstGeom>
          <a:noFill/>
        </p:spPr>
        <p:txBody>
          <a:bodyPr wrap="square" rtlCol="0">
            <a:spAutoFit/>
          </a:bodyPr>
          <a:lstStyle/>
          <a:p>
            <a:r>
              <a:rPr lang="en-US" sz="2400" dirty="0" smtClean="0">
                <a:solidFill>
                  <a:srgbClr val="FF0000"/>
                </a:solidFill>
              </a:rPr>
              <a:t>Given these constraints what can we do?</a:t>
            </a:r>
            <a:endParaRPr lang="en-GB" sz="24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Plugging in the numbers – 3.5 TeV</a:t>
            </a:r>
            <a:endParaRPr lang="en-GB" dirty="0"/>
          </a:p>
        </p:txBody>
      </p:sp>
      <p:sp>
        <p:nvSpPr>
          <p:cNvPr id="3" name="Footer Placeholder 2"/>
          <p:cNvSpPr>
            <a:spLocks noGrp="1"/>
          </p:cNvSpPr>
          <p:nvPr>
            <p:ph type="ftr" sz="quarter" idx="10"/>
          </p:nvPr>
        </p:nvSpPr>
        <p:spPr/>
        <p:txBody>
          <a:bodyPr/>
          <a:lstStyle/>
          <a:p>
            <a:r>
              <a:rPr lang="en-US" smtClean="0"/>
              <a:t>LHC status - CMS week</a:t>
            </a:r>
            <a:endParaRPr lang="en-US" dirty="0"/>
          </a:p>
        </p:txBody>
      </p:sp>
      <p:graphicFrame>
        <p:nvGraphicFramePr>
          <p:cNvPr id="4" name="Table 3"/>
          <p:cNvGraphicFramePr>
            <a:graphicFrameLocks noGrp="1"/>
          </p:cNvGraphicFramePr>
          <p:nvPr/>
        </p:nvGraphicFramePr>
        <p:xfrm>
          <a:off x="142844" y="785794"/>
          <a:ext cx="8858312" cy="5749296"/>
        </p:xfrm>
        <a:graphic>
          <a:graphicData uri="http://schemas.openxmlformats.org/drawingml/2006/table">
            <a:tbl>
              <a:tblPr firstRow="1" bandRow="1">
                <a:tableStyleId>{5C22544A-7EE6-4342-B048-85BDC9FD1C3A}</a:tableStyleId>
              </a:tblPr>
              <a:tblGrid>
                <a:gridCol w="500065"/>
                <a:gridCol w="2428892"/>
                <a:gridCol w="714380"/>
                <a:gridCol w="1071570"/>
                <a:gridCol w="571504"/>
                <a:gridCol w="1214447"/>
                <a:gridCol w="1285884"/>
                <a:gridCol w="571504"/>
                <a:gridCol w="500066"/>
              </a:tblGrid>
              <a:tr h="857256">
                <a:tc>
                  <a:txBody>
                    <a:bodyPr/>
                    <a:lstStyle/>
                    <a:p>
                      <a:r>
                        <a:rPr lang="en-US" sz="1200" dirty="0" smtClean="0"/>
                        <a:t>Month</a:t>
                      </a:r>
                      <a:endParaRPr lang="en-GB" sz="1200" dirty="0"/>
                    </a:p>
                  </a:txBody>
                  <a:tcPr vert="vert270"/>
                </a:tc>
                <a:tc>
                  <a:txBody>
                    <a:bodyPr/>
                    <a:lstStyle/>
                    <a:p>
                      <a:r>
                        <a:rPr lang="en-US" sz="1200" dirty="0" smtClean="0"/>
                        <a:t>OP</a:t>
                      </a:r>
                      <a:r>
                        <a:rPr lang="en-US" sz="1200" baseline="0" dirty="0" smtClean="0"/>
                        <a:t> scenario</a:t>
                      </a:r>
                      <a:endParaRPr lang="en-GB" sz="1200" dirty="0"/>
                    </a:p>
                  </a:txBody>
                  <a:tcPr vert="vert270"/>
                </a:tc>
                <a:tc>
                  <a:txBody>
                    <a:bodyPr/>
                    <a:lstStyle/>
                    <a:p>
                      <a:r>
                        <a:rPr lang="en-US" sz="1200" dirty="0" smtClean="0"/>
                        <a:t>Max number</a:t>
                      </a:r>
                      <a:r>
                        <a:rPr lang="en-US" sz="1200" baseline="0" dirty="0" smtClean="0"/>
                        <a:t> bunch</a:t>
                      </a:r>
                      <a:endParaRPr lang="en-GB" sz="1200" dirty="0"/>
                    </a:p>
                  </a:txBody>
                  <a:tcPr vert="vert270"/>
                </a:tc>
                <a:tc>
                  <a:txBody>
                    <a:bodyPr/>
                    <a:lstStyle/>
                    <a:p>
                      <a:r>
                        <a:rPr lang="en-US" sz="1200" dirty="0" smtClean="0"/>
                        <a:t>Protons per bunch</a:t>
                      </a:r>
                      <a:endParaRPr lang="en-GB" sz="1200" dirty="0"/>
                    </a:p>
                  </a:txBody>
                  <a:tcPr vert="vert270"/>
                </a:tc>
                <a:tc>
                  <a:txBody>
                    <a:bodyPr/>
                    <a:lstStyle/>
                    <a:p>
                      <a:r>
                        <a:rPr lang="en-US" sz="1200" dirty="0" smtClean="0"/>
                        <a:t>Min beta*</a:t>
                      </a:r>
                      <a:endParaRPr lang="en-GB" sz="1200" dirty="0"/>
                    </a:p>
                  </a:txBody>
                  <a:tcPr vert="vert270"/>
                </a:tc>
                <a:tc>
                  <a:txBody>
                    <a:bodyPr/>
                    <a:lstStyle/>
                    <a:p>
                      <a:r>
                        <a:rPr lang="en-US" sz="1200" dirty="0" smtClean="0"/>
                        <a:t>Peak </a:t>
                      </a:r>
                      <a:r>
                        <a:rPr lang="en-US" sz="1200" dirty="0" err="1" smtClean="0"/>
                        <a:t>Lumi</a:t>
                      </a:r>
                      <a:endParaRPr lang="en-GB" sz="1200" dirty="0"/>
                    </a:p>
                  </a:txBody>
                  <a:tcPr vert="vert270"/>
                </a:tc>
                <a:tc>
                  <a:txBody>
                    <a:bodyPr/>
                    <a:lstStyle/>
                    <a:p>
                      <a:r>
                        <a:rPr lang="en-US" sz="1200" dirty="0" smtClean="0"/>
                        <a:t>Integrated</a:t>
                      </a:r>
                      <a:endParaRPr lang="en-GB" sz="1200" dirty="0"/>
                    </a:p>
                  </a:txBody>
                  <a:tcPr vert="vert270"/>
                </a:tc>
                <a:tc>
                  <a:txBody>
                    <a:bodyPr/>
                    <a:lstStyle/>
                    <a:p>
                      <a:r>
                        <a:rPr lang="en-US" sz="1200" dirty="0" smtClean="0"/>
                        <a:t>% nominal</a:t>
                      </a:r>
                      <a:endParaRPr lang="en-GB" sz="1200" dirty="0"/>
                    </a:p>
                  </a:txBody>
                  <a:tcPr vert="vert270"/>
                </a:tc>
                <a:tc>
                  <a:txBody>
                    <a:bodyPr/>
                    <a:lstStyle/>
                    <a:p>
                      <a:r>
                        <a:rPr lang="en-US" sz="1200" dirty="0" smtClean="0"/>
                        <a:t>events/X</a:t>
                      </a:r>
                      <a:endParaRPr lang="en-GB" sz="1200" dirty="0"/>
                    </a:p>
                  </a:txBody>
                  <a:tcPr vert="vert270"/>
                </a:tc>
              </a:tr>
              <a:tr h="370840">
                <a:tc>
                  <a:txBody>
                    <a:bodyPr/>
                    <a:lstStyle/>
                    <a:p>
                      <a:pPr algn="ctr"/>
                      <a:r>
                        <a:rPr lang="en-US" dirty="0" smtClean="0"/>
                        <a:t>1</a:t>
                      </a:r>
                      <a:endParaRPr lang="en-GB" dirty="0"/>
                    </a:p>
                  </a:txBody>
                  <a:tcPr anchor="ctr"/>
                </a:tc>
                <a:tc>
                  <a:txBody>
                    <a:bodyPr/>
                    <a:lstStyle/>
                    <a:p>
                      <a:r>
                        <a:rPr lang="en-US" sz="1400" dirty="0" smtClean="0"/>
                        <a:t>Beam commissioning</a:t>
                      </a:r>
                      <a:endParaRPr lang="en-GB" sz="1400" dirty="0"/>
                    </a:p>
                  </a:txBody>
                  <a:tcPr/>
                </a:tc>
                <a:tc>
                  <a:txBody>
                    <a:bodyPr/>
                    <a:lstStyle/>
                    <a:p>
                      <a:pPr algn="ctr"/>
                      <a:endParaRPr lang="en-GB" dirty="0"/>
                    </a:p>
                  </a:txBody>
                  <a:tcPr anchor="ctr"/>
                </a:tc>
                <a:tc>
                  <a:txBody>
                    <a:bodyPr/>
                    <a:lstStyle/>
                    <a:p>
                      <a:pPr algn="ctr"/>
                      <a:endParaRPr lang="en-GB"/>
                    </a:p>
                  </a:txBody>
                  <a:tcPr anchor="ctr"/>
                </a:tc>
                <a:tc>
                  <a:txBody>
                    <a:bodyPr/>
                    <a:lstStyle/>
                    <a:p>
                      <a:pPr algn="ctr"/>
                      <a:endParaRPr lang="en-GB"/>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r>
              <a:tr h="370840">
                <a:tc>
                  <a:txBody>
                    <a:bodyPr/>
                    <a:lstStyle/>
                    <a:p>
                      <a:pPr algn="ctr"/>
                      <a:r>
                        <a:rPr lang="en-US" dirty="0" smtClean="0"/>
                        <a:t>2</a:t>
                      </a:r>
                      <a:endParaRPr lang="en-GB" dirty="0"/>
                    </a:p>
                  </a:txBody>
                  <a:tcPr anchor="ctr"/>
                </a:tc>
                <a:tc>
                  <a:txBody>
                    <a:bodyPr/>
                    <a:lstStyle/>
                    <a:p>
                      <a:r>
                        <a:rPr lang="en-US" sz="1400" dirty="0" smtClean="0"/>
                        <a:t>Pilot physics combined with commissioning</a:t>
                      </a:r>
                      <a:endParaRPr lang="en-GB" sz="1400" dirty="0"/>
                    </a:p>
                  </a:txBody>
                  <a:tcPr/>
                </a:tc>
                <a:tc>
                  <a:txBody>
                    <a:bodyPr/>
                    <a:lstStyle/>
                    <a:p>
                      <a:pPr algn="ctr"/>
                      <a:r>
                        <a:rPr lang="en-US" dirty="0" smtClean="0"/>
                        <a:t>43</a:t>
                      </a:r>
                      <a:endParaRPr lang="en-GB" dirty="0"/>
                    </a:p>
                  </a:txBody>
                  <a:tcPr anchor="ctr"/>
                </a:tc>
                <a:tc>
                  <a:txBody>
                    <a:bodyPr/>
                    <a:lstStyle/>
                    <a:p>
                      <a:pPr algn="ctr"/>
                      <a:r>
                        <a:rPr lang="en-US" dirty="0" smtClean="0"/>
                        <a:t>3 x 10</a:t>
                      </a:r>
                      <a:r>
                        <a:rPr lang="en-US" baseline="30000" dirty="0" smtClean="0"/>
                        <a:t>10</a:t>
                      </a:r>
                      <a:endParaRPr lang="en-GB" baseline="30000" dirty="0"/>
                    </a:p>
                  </a:txBody>
                  <a:tcPr anchor="ctr"/>
                </a:tc>
                <a:tc>
                  <a:txBody>
                    <a:bodyPr/>
                    <a:lstStyle/>
                    <a:p>
                      <a:pPr algn="ctr"/>
                      <a:r>
                        <a:rPr lang="en-US" dirty="0" smtClean="0"/>
                        <a:t>4</a:t>
                      </a:r>
                      <a:endParaRPr lang="en-GB" dirty="0"/>
                    </a:p>
                  </a:txBody>
                  <a:tcPr anchor="ctr"/>
                </a:tc>
                <a:tc>
                  <a:txBody>
                    <a:bodyPr/>
                    <a:lstStyle/>
                    <a:p>
                      <a:pPr algn="ctr"/>
                      <a:r>
                        <a:rPr lang="en-US" dirty="0" smtClean="0"/>
                        <a:t>8.6</a:t>
                      </a:r>
                      <a:r>
                        <a:rPr lang="en-US" baseline="0" dirty="0" smtClean="0"/>
                        <a:t> x 10</a:t>
                      </a:r>
                      <a:r>
                        <a:rPr lang="en-US" baseline="30000" dirty="0" smtClean="0"/>
                        <a:t>29</a:t>
                      </a:r>
                      <a:endParaRPr lang="en-GB" baseline="30000" dirty="0"/>
                    </a:p>
                  </a:txBody>
                  <a:tcPr anchor="ctr"/>
                </a:tc>
                <a:tc>
                  <a:txBody>
                    <a:bodyPr/>
                    <a:lstStyle/>
                    <a:p>
                      <a:pPr algn="ctr"/>
                      <a:r>
                        <a:rPr lang="en-US" dirty="0" smtClean="0"/>
                        <a:t>~200 nb</a:t>
                      </a:r>
                      <a:r>
                        <a:rPr lang="en-US" baseline="30000" dirty="0" smtClean="0"/>
                        <a:t>-1</a:t>
                      </a:r>
                      <a:endParaRPr lang="en-GB" baseline="30000" dirty="0"/>
                    </a:p>
                  </a:txBody>
                  <a:tcPr anchor="ctr"/>
                </a:tc>
                <a:tc>
                  <a:txBody>
                    <a:bodyPr/>
                    <a:lstStyle/>
                    <a:p>
                      <a:pPr algn="ctr"/>
                      <a:endParaRPr lang="en-GB" dirty="0"/>
                    </a:p>
                  </a:txBody>
                  <a:tcPr anchor="ctr"/>
                </a:tc>
                <a:tc>
                  <a:txBody>
                    <a:bodyPr/>
                    <a:lstStyle/>
                    <a:p>
                      <a:pPr algn="ctr"/>
                      <a:endParaRPr lang="en-GB" dirty="0"/>
                    </a:p>
                  </a:txBody>
                  <a:tcPr anchor="ctr"/>
                </a:tc>
              </a:tr>
              <a:tr h="370840">
                <a:tc>
                  <a:txBody>
                    <a:bodyPr/>
                    <a:lstStyle/>
                    <a:p>
                      <a:pPr algn="ctr"/>
                      <a:r>
                        <a:rPr lang="en-US" dirty="0" smtClean="0"/>
                        <a:t>3</a:t>
                      </a:r>
                      <a:endParaRPr lang="en-GB" dirty="0"/>
                    </a:p>
                  </a:txBody>
                  <a:tcPr anchor="ctr"/>
                </a:tc>
                <a:tc>
                  <a:txBody>
                    <a:bodyPr/>
                    <a:lstStyle/>
                    <a:p>
                      <a:endParaRPr lang="en-GB" sz="1400" dirty="0"/>
                    </a:p>
                  </a:txBody>
                  <a:tcPr/>
                </a:tc>
                <a:tc>
                  <a:txBody>
                    <a:bodyPr/>
                    <a:lstStyle/>
                    <a:p>
                      <a:pPr algn="ctr"/>
                      <a:r>
                        <a:rPr lang="en-US" dirty="0" smtClean="0"/>
                        <a:t>43</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 x 10</a:t>
                      </a:r>
                      <a:r>
                        <a:rPr lang="en-US" baseline="30000" dirty="0" smtClean="0"/>
                        <a:t>10</a:t>
                      </a:r>
                      <a:endParaRPr lang="en-GB" baseline="30000" dirty="0" smtClean="0"/>
                    </a:p>
                  </a:txBody>
                  <a:tcPr anchor="ctr"/>
                </a:tc>
                <a:tc>
                  <a:txBody>
                    <a:bodyPr/>
                    <a:lstStyle/>
                    <a:p>
                      <a:pPr algn="ctr"/>
                      <a:r>
                        <a:rPr lang="en-US" dirty="0" smtClean="0"/>
                        <a:t>4</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2.4 x 10</a:t>
                      </a:r>
                      <a:r>
                        <a:rPr lang="en-US" baseline="30000" dirty="0" smtClean="0"/>
                        <a:t>30</a:t>
                      </a:r>
                      <a:endParaRPr lang="en-GB"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 pb</a:t>
                      </a:r>
                      <a:r>
                        <a:rPr lang="en-US" baseline="30000" dirty="0" smtClean="0"/>
                        <a:t>-1</a:t>
                      </a:r>
                      <a:endParaRPr lang="en-GB" baseline="30000" dirty="0" smtClean="0"/>
                    </a:p>
                  </a:txBody>
                  <a:tcPr anchor="ctr"/>
                </a:tc>
                <a:tc>
                  <a:txBody>
                    <a:bodyPr/>
                    <a:lstStyle/>
                    <a:p>
                      <a:pPr algn="ctr"/>
                      <a:endParaRPr lang="en-GB" dirty="0"/>
                    </a:p>
                  </a:txBody>
                  <a:tcPr anchor="ctr"/>
                </a:tc>
                <a:tc>
                  <a:txBody>
                    <a:bodyPr/>
                    <a:lstStyle/>
                    <a:p>
                      <a:pPr algn="ctr"/>
                      <a:endParaRPr lang="en-GB"/>
                    </a:p>
                  </a:txBody>
                  <a:tcPr anchor="ctr"/>
                </a:tc>
              </a:tr>
              <a:tr h="370840">
                <a:tc>
                  <a:txBody>
                    <a:bodyPr/>
                    <a:lstStyle/>
                    <a:p>
                      <a:pPr algn="ctr"/>
                      <a:r>
                        <a:rPr lang="en-US" dirty="0" smtClean="0"/>
                        <a:t>4</a:t>
                      </a:r>
                      <a:endParaRPr lang="en-GB" dirty="0"/>
                    </a:p>
                  </a:txBody>
                  <a:tcPr anchor="ctr"/>
                </a:tc>
                <a:tc>
                  <a:txBody>
                    <a:bodyPr/>
                    <a:lstStyle/>
                    <a:p>
                      <a:endParaRPr lang="en-GB" sz="1400" dirty="0"/>
                    </a:p>
                  </a:txBody>
                  <a:tcPr/>
                </a:tc>
                <a:tc>
                  <a:txBody>
                    <a:bodyPr/>
                    <a:lstStyle/>
                    <a:p>
                      <a:pPr algn="ctr"/>
                      <a:r>
                        <a:rPr lang="en-US" dirty="0" smtClean="0"/>
                        <a:t>156</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 x 10</a:t>
                      </a:r>
                      <a:r>
                        <a:rPr lang="en-US" baseline="30000" dirty="0" smtClean="0"/>
                        <a:t>10</a:t>
                      </a:r>
                      <a:endParaRPr lang="en-GB" baseline="30000" dirty="0" smtClean="0"/>
                    </a:p>
                  </a:txBody>
                  <a:tcPr anchor="ctr"/>
                </a:tc>
                <a:tc>
                  <a:txBody>
                    <a:bodyPr/>
                    <a:lstStyle/>
                    <a:p>
                      <a:pPr algn="ctr"/>
                      <a:r>
                        <a:rPr lang="en-US" dirty="0" smtClean="0"/>
                        <a:t>2</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1.7 x 10</a:t>
                      </a:r>
                      <a:r>
                        <a:rPr lang="en-US" baseline="30000" dirty="0" smtClean="0"/>
                        <a:t>31</a:t>
                      </a:r>
                      <a:endParaRPr lang="en-GB"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 pb</a:t>
                      </a:r>
                      <a:r>
                        <a:rPr lang="en-US" baseline="30000" dirty="0" smtClean="0"/>
                        <a:t>-1</a:t>
                      </a:r>
                      <a:endParaRPr lang="en-GB" baseline="30000" dirty="0" smtClean="0"/>
                    </a:p>
                  </a:txBody>
                  <a:tcPr anchor="ctr"/>
                </a:tc>
                <a:tc>
                  <a:txBody>
                    <a:bodyPr/>
                    <a:lstStyle/>
                    <a:p>
                      <a:pPr algn="ctr"/>
                      <a:r>
                        <a:rPr lang="en-US" dirty="0" smtClean="0"/>
                        <a:t>2.5</a:t>
                      </a:r>
                      <a:endParaRPr lang="en-GB" dirty="0"/>
                    </a:p>
                  </a:txBody>
                  <a:tcPr anchor="ctr"/>
                </a:tc>
                <a:tc>
                  <a:txBody>
                    <a:bodyPr/>
                    <a:lstStyle/>
                    <a:p>
                      <a:pPr algn="ctr"/>
                      <a:endParaRPr lang="en-GB"/>
                    </a:p>
                  </a:txBody>
                  <a:tcPr anchor="ctr"/>
                </a:tc>
              </a:tr>
              <a:tr h="370840">
                <a:tc>
                  <a:txBody>
                    <a:bodyPr/>
                    <a:lstStyle/>
                    <a:p>
                      <a:pPr algn="ctr"/>
                      <a:r>
                        <a:rPr lang="en-US" dirty="0" smtClean="0"/>
                        <a:t>5a</a:t>
                      </a:r>
                      <a:endParaRPr lang="en-GB" dirty="0"/>
                    </a:p>
                  </a:txBody>
                  <a:tcPr anchor="ctr"/>
                </a:tc>
                <a:tc>
                  <a:txBody>
                    <a:bodyPr/>
                    <a:lstStyle/>
                    <a:p>
                      <a:r>
                        <a:rPr lang="en-US" sz="1400" dirty="0" smtClean="0"/>
                        <a:t>No</a:t>
                      </a:r>
                      <a:r>
                        <a:rPr lang="en-US" sz="1400" baseline="0" dirty="0" smtClean="0"/>
                        <a:t> crossing angle</a:t>
                      </a:r>
                      <a:endParaRPr lang="en-GB" sz="1400" dirty="0"/>
                    </a:p>
                  </a:txBody>
                  <a:tcPr/>
                </a:tc>
                <a:tc>
                  <a:txBody>
                    <a:bodyPr/>
                    <a:lstStyle/>
                    <a:p>
                      <a:pPr algn="ctr"/>
                      <a:r>
                        <a:rPr lang="en-US" dirty="0" smtClean="0"/>
                        <a:t>156</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 x 10</a:t>
                      </a:r>
                      <a:r>
                        <a:rPr lang="en-US" baseline="30000" dirty="0" smtClean="0"/>
                        <a:t>10</a:t>
                      </a:r>
                      <a:endParaRPr lang="en-GB" baseline="30000" dirty="0" smtClean="0"/>
                    </a:p>
                  </a:txBody>
                  <a:tcPr anchor="ctr"/>
                </a:tc>
                <a:tc>
                  <a:txBody>
                    <a:bodyPr/>
                    <a:lstStyle/>
                    <a:p>
                      <a:pPr algn="ctr"/>
                      <a:r>
                        <a:rPr lang="en-US" dirty="0" smtClean="0"/>
                        <a:t>2</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3.4 x 10</a:t>
                      </a:r>
                      <a:r>
                        <a:rPr lang="en-US" baseline="30000" dirty="0" smtClean="0"/>
                        <a:t>31</a:t>
                      </a:r>
                      <a:endParaRPr lang="en-GB"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~18 pb</a:t>
                      </a:r>
                      <a:r>
                        <a:rPr lang="en-US" baseline="30000" dirty="0" smtClean="0"/>
                        <a:t>-1</a:t>
                      </a:r>
                      <a:endParaRPr lang="en-GB" baseline="30000" dirty="0" smtClean="0"/>
                    </a:p>
                  </a:txBody>
                  <a:tcPr anchor="ctr"/>
                </a:tc>
                <a:tc>
                  <a:txBody>
                    <a:bodyPr/>
                    <a:lstStyle/>
                    <a:p>
                      <a:pPr algn="ctr"/>
                      <a:r>
                        <a:rPr lang="en-US" dirty="0" smtClean="0"/>
                        <a:t>3.4</a:t>
                      </a:r>
                      <a:endParaRPr lang="en-GB" dirty="0"/>
                    </a:p>
                  </a:txBody>
                  <a:tcPr anchor="ctr"/>
                </a:tc>
                <a:tc>
                  <a:txBody>
                    <a:bodyPr/>
                    <a:lstStyle/>
                    <a:p>
                      <a:pPr algn="ctr"/>
                      <a:endParaRPr lang="en-GB"/>
                    </a:p>
                  </a:txBody>
                  <a:tcPr anchor="ctr"/>
                </a:tc>
              </a:tr>
              <a:tr h="370840">
                <a:tc>
                  <a:txBody>
                    <a:bodyPr/>
                    <a:lstStyle/>
                    <a:p>
                      <a:pPr algn="ctr"/>
                      <a:r>
                        <a:rPr lang="en-US" dirty="0" smtClean="0"/>
                        <a:t>5b</a:t>
                      </a:r>
                      <a:endParaRPr lang="en-GB" dirty="0"/>
                    </a:p>
                  </a:txBody>
                  <a:tcPr anchor="ctr"/>
                </a:tc>
                <a:tc>
                  <a:txBody>
                    <a:bodyPr/>
                    <a:lstStyle/>
                    <a:p>
                      <a:r>
                        <a:rPr lang="en-US" sz="1400" dirty="0" smtClean="0"/>
                        <a:t>No crossing angle – pushing bunch intensity</a:t>
                      </a:r>
                      <a:endParaRPr lang="en-GB" sz="1400" dirty="0"/>
                    </a:p>
                  </a:txBody>
                  <a:tcPr/>
                </a:tc>
                <a:tc>
                  <a:txBody>
                    <a:bodyPr/>
                    <a:lstStyle/>
                    <a:p>
                      <a:pPr algn="ctr"/>
                      <a:r>
                        <a:rPr lang="en-US" dirty="0" smtClean="0"/>
                        <a:t>156</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 x 10</a:t>
                      </a:r>
                      <a:r>
                        <a:rPr lang="en-US" baseline="30000" dirty="0" smtClean="0"/>
                        <a:t>11</a:t>
                      </a:r>
                      <a:endParaRPr lang="en-GB" baseline="30000" dirty="0" smtClean="0"/>
                    </a:p>
                  </a:txBody>
                  <a:tcPr anchor="ctr"/>
                </a:tc>
                <a:tc>
                  <a:txBody>
                    <a:bodyPr/>
                    <a:lstStyle/>
                    <a:p>
                      <a:pPr algn="ctr"/>
                      <a:r>
                        <a:rPr lang="en-US" dirty="0" smtClean="0"/>
                        <a:t>2</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6.9 x 10</a:t>
                      </a:r>
                      <a:r>
                        <a:rPr lang="en-US" baseline="30000" dirty="0" smtClean="0"/>
                        <a:t>31</a:t>
                      </a:r>
                      <a:endParaRPr lang="en-GB"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~36 pb</a:t>
                      </a:r>
                      <a:r>
                        <a:rPr lang="en-US" baseline="30000" dirty="0" smtClean="0"/>
                        <a:t>-1</a:t>
                      </a:r>
                      <a:endParaRPr lang="en-GB" baseline="30000" dirty="0" smtClean="0"/>
                    </a:p>
                  </a:txBody>
                  <a:tcPr anchor="ctr"/>
                </a:tc>
                <a:tc>
                  <a:txBody>
                    <a:bodyPr/>
                    <a:lstStyle/>
                    <a:p>
                      <a:pPr algn="ctr"/>
                      <a:r>
                        <a:rPr lang="en-US" dirty="0" smtClean="0"/>
                        <a:t>4.8</a:t>
                      </a:r>
                      <a:endParaRPr lang="en-GB" dirty="0"/>
                    </a:p>
                  </a:txBody>
                  <a:tcPr anchor="ctr"/>
                </a:tc>
                <a:tc>
                  <a:txBody>
                    <a:bodyPr/>
                    <a:lstStyle/>
                    <a:p>
                      <a:pPr algn="ctr"/>
                      <a:r>
                        <a:rPr lang="en-US" sz="1600" dirty="0" smtClean="0"/>
                        <a:t>1.6</a:t>
                      </a:r>
                      <a:endParaRPr lang="en-GB" sz="1600" dirty="0"/>
                    </a:p>
                  </a:txBody>
                  <a:tcPr anchor="ctr"/>
                </a:tc>
              </a:tr>
              <a:tr h="370840">
                <a:tc>
                  <a:txBody>
                    <a:bodyPr/>
                    <a:lstStyle/>
                    <a:p>
                      <a:pPr algn="ctr"/>
                      <a:r>
                        <a:rPr lang="en-US" dirty="0" smtClean="0"/>
                        <a:t>6</a:t>
                      </a:r>
                      <a:endParaRPr lang="en-GB" dirty="0"/>
                    </a:p>
                  </a:txBody>
                  <a:tcPr anchor="ctr"/>
                </a:tc>
                <a:tc>
                  <a:txBody>
                    <a:bodyPr/>
                    <a:lstStyle/>
                    <a:p>
                      <a:r>
                        <a:rPr lang="en-US" sz="1400" dirty="0" smtClean="0"/>
                        <a:t>partial 50 ns – nominal crossing angle</a:t>
                      </a:r>
                      <a:endParaRPr lang="en-GB" sz="1400" dirty="0"/>
                    </a:p>
                  </a:txBody>
                  <a:tcPr/>
                </a:tc>
                <a:tc>
                  <a:txBody>
                    <a:bodyPr/>
                    <a:lstStyle/>
                    <a:p>
                      <a:pPr algn="ctr"/>
                      <a:r>
                        <a:rPr lang="en-US" dirty="0" smtClean="0"/>
                        <a:t>144</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 x 10</a:t>
                      </a:r>
                      <a:r>
                        <a:rPr lang="en-US" baseline="30000" dirty="0" smtClean="0"/>
                        <a:t>10</a:t>
                      </a:r>
                      <a:endParaRPr lang="en-GB" baseline="30000" dirty="0" smtClean="0"/>
                    </a:p>
                  </a:txBody>
                  <a:tcPr anchor="ctr"/>
                </a:tc>
                <a:tc>
                  <a:txBody>
                    <a:bodyPr/>
                    <a:lstStyle/>
                    <a:p>
                      <a:pPr algn="ctr"/>
                      <a:r>
                        <a:rPr lang="en-US" dirty="0" smtClean="0"/>
                        <a:t>2-3</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3.1 x 10</a:t>
                      </a:r>
                      <a:r>
                        <a:rPr lang="en-US" baseline="30000" dirty="0" smtClean="0"/>
                        <a:t>31</a:t>
                      </a:r>
                      <a:endParaRPr lang="en-GB"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~16 pb</a:t>
                      </a:r>
                      <a:r>
                        <a:rPr lang="en-US" baseline="30000" dirty="0" smtClean="0"/>
                        <a:t>-1</a:t>
                      </a:r>
                      <a:endParaRPr lang="en-GB" baseline="30000" dirty="0" smtClean="0"/>
                    </a:p>
                  </a:txBody>
                  <a:tcPr anchor="ctr"/>
                </a:tc>
                <a:tc>
                  <a:txBody>
                    <a:bodyPr/>
                    <a:lstStyle/>
                    <a:p>
                      <a:pPr algn="ctr"/>
                      <a:r>
                        <a:rPr lang="en-US" dirty="0" smtClean="0"/>
                        <a:t>3.1</a:t>
                      </a:r>
                      <a:endParaRPr lang="en-GB" dirty="0"/>
                    </a:p>
                  </a:txBody>
                  <a:tcPr anchor="ctr"/>
                </a:tc>
                <a:tc>
                  <a:txBody>
                    <a:bodyPr/>
                    <a:lstStyle/>
                    <a:p>
                      <a:pPr algn="ctr"/>
                      <a:r>
                        <a:rPr lang="en-US" sz="1600" dirty="0" smtClean="0"/>
                        <a:t>0.8</a:t>
                      </a:r>
                      <a:endParaRPr lang="en-GB" sz="1600" dirty="0"/>
                    </a:p>
                  </a:txBody>
                  <a:tcPr anchor="ctr"/>
                </a:tc>
              </a:tr>
              <a:tr h="370840">
                <a:tc>
                  <a:txBody>
                    <a:bodyPr/>
                    <a:lstStyle/>
                    <a:p>
                      <a:pPr algn="ctr"/>
                      <a:r>
                        <a:rPr lang="en-US" dirty="0" smtClean="0"/>
                        <a:t>7</a:t>
                      </a:r>
                      <a:endParaRPr lang="en-GB" dirty="0"/>
                    </a:p>
                  </a:txBody>
                  <a:tcPr anchor="ctr"/>
                </a:tc>
                <a:tc>
                  <a:txBody>
                    <a:bodyPr/>
                    <a:lstStyle/>
                    <a:p>
                      <a:endParaRPr lang="en-GB" sz="1400" dirty="0"/>
                    </a:p>
                  </a:txBody>
                  <a:tcPr/>
                </a:tc>
                <a:tc>
                  <a:txBody>
                    <a:bodyPr/>
                    <a:lstStyle/>
                    <a:p>
                      <a:pPr algn="ctr"/>
                      <a:r>
                        <a:rPr lang="en-US" dirty="0" smtClean="0"/>
                        <a:t>288</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 x 10</a:t>
                      </a:r>
                      <a:r>
                        <a:rPr lang="en-US" baseline="30000" dirty="0" smtClean="0"/>
                        <a:t>10</a:t>
                      </a:r>
                      <a:endParaRPr lang="en-GB"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2-3</a:t>
                      </a:r>
                      <a:endParaRPr lang="en-GB"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8.6 x 10</a:t>
                      </a:r>
                      <a:r>
                        <a:rPr lang="en-US" baseline="30000" dirty="0" smtClean="0"/>
                        <a:t>31</a:t>
                      </a:r>
                      <a:endParaRPr lang="en-GB"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~32 pb</a:t>
                      </a:r>
                      <a:r>
                        <a:rPr lang="en-US" baseline="30000" dirty="0" smtClean="0"/>
                        <a:t>-1</a:t>
                      </a:r>
                      <a:endParaRPr lang="en-GB" baseline="30000" dirty="0" smtClean="0"/>
                    </a:p>
                  </a:txBody>
                  <a:tcPr anchor="ctr"/>
                </a:tc>
                <a:tc>
                  <a:txBody>
                    <a:bodyPr/>
                    <a:lstStyle/>
                    <a:p>
                      <a:pPr algn="ctr"/>
                      <a:r>
                        <a:rPr lang="en-US" dirty="0" smtClean="0"/>
                        <a:t>6.2</a:t>
                      </a:r>
                      <a:endParaRPr lang="en-GB" dirty="0"/>
                    </a:p>
                  </a:txBody>
                  <a:tcPr anchor="ctr"/>
                </a:tc>
                <a:tc>
                  <a:txBody>
                    <a:bodyPr/>
                    <a:lstStyle/>
                    <a:p>
                      <a:pPr algn="ctr"/>
                      <a:endParaRPr lang="en-GB" dirty="0"/>
                    </a:p>
                  </a:txBody>
                  <a:tcPr anchor="ctr"/>
                </a:tc>
              </a:tr>
              <a:tr h="370840">
                <a:tc>
                  <a:txBody>
                    <a:bodyPr/>
                    <a:lstStyle/>
                    <a:p>
                      <a:pPr algn="ctr"/>
                      <a:r>
                        <a:rPr lang="en-US" dirty="0" smtClean="0"/>
                        <a:t>8</a:t>
                      </a:r>
                      <a:endParaRPr lang="en-GB" dirty="0"/>
                    </a:p>
                  </a:txBody>
                  <a:tcPr anchor="ctr"/>
                </a:tc>
                <a:tc>
                  <a:txBody>
                    <a:bodyPr/>
                    <a:lstStyle/>
                    <a:p>
                      <a:endParaRPr lang="en-GB" sz="1400" dirty="0"/>
                    </a:p>
                  </a:txBody>
                  <a:tcPr/>
                </a:tc>
                <a:tc>
                  <a:txBody>
                    <a:bodyPr/>
                    <a:lstStyle/>
                    <a:p>
                      <a:pPr algn="ctr"/>
                      <a:r>
                        <a:rPr lang="en-US" dirty="0" smtClean="0"/>
                        <a:t>432</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 x 10</a:t>
                      </a:r>
                      <a:r>
                        <a:rPr lang="en-US" baseline="30000" dirty="0" smtClean="0"/>
                        <a:t>10</a:t>
                      </a:r>
                      <a:endParaRPr lang="en-GB"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2-3</a:t>
                      </a:r>
                      <a:endParaRPr lang="en-GB"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9.2 x 10</a:t>
                      </a:r>
                      <a:r>
                        <a:rPr lang="en-US" baseline="30000" dirty="0" smtClean="0"/>
                        <a:t>31</a:t>
                      </a:r>
                      <a:endParaRPr lang="en-GB"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~48 pb</a:t>
                      </a:r>
                      <a:r>
                        <a:rPr lang="en-US" baseline="30000" dirty="0" smtClean="0"/>
                        <a:t>-1</a:t>
                      </a:r>
                      <a:endParaRPr lang="en-GB" baseline="30000" dirty="0" smtClean="0"/>
                    </a:p>
                  </a:txBody>
                  <a:tcPr anchor="ctr"/>
                </a:tc>
                <a:tc>
                  <a:txBody>
                    <a:bodyPr/>
                    <a:lstStyle/>
                    <a:p>
                      <a:pPr algn="ctr"/>
                      <a:r>
                        <a:rPr lang="en-US" dirty="0" smtClean="0"/>
                        <a:t>9.4</a:t>
                      </a:r>
                      <a:endParaRPr lang="en-GB" dirty="0"/>
                    </a:p>
                  </a:txBody>
                  <a:tcPr anchor="ctr"/>
                </a:tc>
                <a:tc>
                  <a:txBody>
                    <a:bodyPr/>
                    <a:lstStyle/>
                    <a:p>
                      <a:pPr algn="ctr"/>
                      <a:endParaRPr lang="en-GB" dirty="0"/>
                    </a:p>
                  </a:txBody>
                  <a:tcPr anchor="ctr"/>
                </a:tc>
              </a:tr>
              <a:tr h="370840">
                <a:tc>
                  <a:txBody>
                    <a:bodyPr/>
                    <a:lstStyle/>
                    <a:p>
                      <a:pPr algn="ctr"/>
                      <a:r>
                        <a:rPr lang="en-US" dirty="0" smtClean="0"/>
                        <a:t>9</a:t>
                      </a:r>
                      <a:endParaRPr lang="en-GB" dirty="0"/>
                    </a:p>
                  </a:txBody>
                  <a:tcPr anchor="ctr"/>
                </a:tc>
                <a:tc>
                  <a:txBody>
                    <a:bodyPr/>
                    <a:lstStyle/>
                    <a:p>
                      <a:endParaRPr lang="en-GB" sz="1400" dirty="0"/>
                    </a:p>
                  </a:txBody>
                  <a:tcPr/>
                </a:tc>
                <a:tc>
                  <a:txBody>
                    <a:bodyPr/>
                    <a:lstStyle/>
                    <a:p>
                      <a:pPr algn="ctr"/>
                      <a:r>
                        <a:rPr lang="en-US" dirty="0" smtClean="0"/>
                        <a:t>432</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 x 10</a:t>
                      </a:r>
                      <a:r>
                        <a:rPr lang="en-US" baseline="30000" dirty="0" smtClean="0"/>
                        <a:t>10</a:t>
                      </a:r>
                      <a:endParaRPr lang="en-GB"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2-3</a:t>
                      </a:r>
                      <a:endParaRPr lang="en-GB"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1.5 x 10</a:t>
                      </a:r>
                      <a:r>
                        <a:rPr lang="en-US" baseline="30000" dirty="0" smtClean="0"/>
                        <a:t>32</a:t>
                      </a:r>
                      <a:endParaRPr lang="en-GB"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~80 pb</a:t>
                      </a:r>
                      <a:r>
                        <a:rPr lang="en-US" baseline="30000" dirty="0" smtClean="0"/>
                        <a:t>-1</a:t>
                      </a:r>
                      <a:endParaRPr lang="en-GB" baseline="30000" dirty="0" smtClean="0"/>
                    </a:p>
                  </a:txBody>
                  <a:tcPr anchor="ctr"/>
                </a:tc>
                <a:tc>
                  <a:txBody>
                    <a:bodyPr/>
                    <a:lstStyle/>
                    <a:p>
                      <a:pPr algn="ctr"/>
                      <a:r>
                        <a:rPr lang="en-US" dirty="0" smtClean="0"/>
                        <a:t>12</a:t>
                      </a:r>
                      <a:endParaRPr lang="en-GB" dirty="0"/>
                    </a:p>
                  </a:txBody>
                  <a:tcPr anchor="ctr"/>
                </a:tc>
                <a:tc>
                  <a:txBody>
                    <a:bodyPr/>
                    <a:lstStyle/>
                    <a:p>
                      <a:pPr algn="ctr"/>
                      <a:endParaRPr lang="en-GB" dirty="0"/>
                    </a:p>
                  </a:txBody>
                  <a:tcPr anchor="ctr"/>
                </a:tc>
              </a:tr>
              <a:tr h="370840">
                <a:tc>
                  <a:txBody>
                    <a:bodyPr/>
                    <a:lstStyle/>
                    <a:p>
                      <a:pPr algn="ctr"/>
                      <a:r>
                        <a:rPr lang="en-US" dirty="0" smtClean="0"/>
                        <a:t>10</a:t>
                      </a:r>
                      <a:endParaRPr lang="en-GB" dirty="0"/>
                    </a:p>
                  </a:txBody>
                  <a:tcPr anchor="ctr"/>
                </a:tc>
                <a:tc>
                  <a:txBody>
                    <a:bodyPr/>
                    <a:lstStyle/>
                    <a:p>
                      <a:endParaRPr lang="en-GB" sz="1400" dirty="0"/>
                    </a:p>
                  </a:txBody>
                  <a:tcPr/>
                </a:tc>
                <a:tc>
                  <a:txBody>
                    <a:bodyPr/>
                    <a:lstStyle/>
                    <a:p>
                      <a:pPr algn="ctr"/>
                      <a:r>
                        <a:rPr lang="en-US" dirty="0" smtClean="0"/>
                        <a:t>432</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 x 10</a:t>
                      </a:r>
                      <a:r>
                        <a:rPr lang="en-US" baseline="30000" dirty="0" smtClean="0"/>
                        <a:t>10</a:t>
                      </a:r>
                      <a:endParaRPr lang="en-GB"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2-3</a:t>
                      </a:r>
                      <a:endParaRPr lang="en-GB"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1.5 x 10</a:t>
                      </a:r>
                      <a:r>
                        <a:rPr lang="en-US" baseline="30000" dirty="0" smtClean="0"/>
                        <a:t>32</a:t>
                      </a:r>
                      <a:endParaRPr lang="en-GB"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~80 pb</a:t>
                      </a:r>
                      <a:r>
                        <a:rPr lang="en-US" baseline="30000" dirty="0" smtClean="0"/>
                        <a:t>-1</a:t>
                      </a:r>
                      <a:endParaRPr lang="en-GB" baseline="30000" dirty="0" smtClean="0"/>
                    </a:p>
                  </a:txBody>
                  <a:tcPr anchor="ctr"/>
                </a:tc>
                <a:tc>
                  <a:txBody>
                    <a:bodyPr/>
                    <a:lstStyle/>
                    <a:p>
                      <a:pPr algn="ctr"/>
                      <a:r>
                        <a:rPr lang="en-US" dirty="0" smtClean="0"/>
                        <a:t>12</a:t>
                      </a:r>
                      <a:endParaRPr lang="en-GB" dirty="0"/>
                    </a:p>
                  </a:txBody>
                  <a:tcPr anchor="ctr"/>
                </a:tc>
                <a:tc>
                  <a:txBody>
                    <a:bodyPr/>
                    <a:lstStyle/>
                    <a:p>
                      <a:pPr algn="ctr"/>
                      <a:endParaRPr lang="en-GB" dirty="0"/>
                    </a:p>
                  </a:txBody>
                  <a:tcPr anchor="ctr"/>
                </a:tc>
              </a:tr>
              <a:tr h="370840">
                <a:tc>
                  <a:txBody>
                    <a:bodyPr/>
                    <a:lstStyle/>
                    <a:p>
                      <a:pPr algn="ctr"/>
                      <a:r>
                        <a:rPr lang="en-US" dirty="0" smtClean="0"/>
                        <a:t>11</a:t>
                      </a:r>
                      <a:endParaRPr lang="en-GB" dirty="0"/>
                    </a:p>
                  </a:txBody>
                  <a:tcPr anchor="ctr"/>
                </a:tc>
                <a:tc>
                  <a:txBody>
                    <a:bodyPr/>
                    <a:lstStyle/>
                    <a:p>
                      <a:endParaRPr lang="en-GB" sz="1400" dirty="0"/>
                    </a:p>
                  </a:txBody>
                  <a:tcPr/>
                </a:tc>
                <a:tc>
                  <a:txBody>
                    <a:bodyPr/>
                    <a:lstStyle/>
                    <a:p>
                      <a:pPr algn="ctr"/>
                      <a:r>
                        <a:rPr lang="en-US" dirty="0" smtClean="0"/>
                        <a:t>432</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 x 10</a:t>
                      </a:r>
                      <a:r>
                        <a:rPr lang="en-US" baseline="30000" dirty="0" smtClean="0"/>
                        <a:t>10</a:t>
                      </a:r>
                      <a:endParaRPr lang="en-GB"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2-3</a:t>
                      </a:r>
                      <a:endParaRPr lang="en-GB"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1.5 x 10</a:t>
                      </a:r>
                      <a:r>
                        <a:rPr lang="en-US" baseline="30000" dirty="0" smtClean="0"/>
                        <a:t>32</a:t>
                      </a:r>
                      <a:endParaRPr lang="en-GB"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~80 pb</a:t>
                      </a:r>
                      <a:r>
                        <a:rPr lang="en-US" baseline="30000" dirty="0" smtClean="0"/>
                        <a:t>-1</a:t>
                      </a:r>
                      <a:endParaRPr lang="en-GB" baseline="30000" dirty="0" smtClean="0"/>
                    </a:p>
                  </a:txBody>
                  <a:tcPr anchor="ctr"/>
                </a:tc>
                <a:tc>
                  <a:txBody>
                    <a:bodyPr/>
                    <a:lstStyle/>
                    <a:p>
                      <a:pPr algn="ctr"/>
                      <a:r>
                        <a:rPr lang="en-US" dirty="0" smtClean="0"/>
                        <a:t>12</a:t>
                      </a:r>
                      <a:endParaRPr lang="en-GB" dirty="0"/>
                    </a:p>
                  </a:txBody>
                  <a:tcPr anchor="ctr"/>
                </a:tc>
                <a:tc>
                  <a:txBody>
                    <a:bodyPr/>
                    <a:lstStyle/>
                    <a:p>
                      <a:pPr algn="ctr"/>
                      <a:endParaRPr lang="en-GB" dirty="0"/>
                    </a:p>
                  </a:txBody>
                  <a:tcPr anchor="ctr"/>
                </a:tc>
              </a:tr>
            </a:tbl>
          </a:graphicData>
        </a:graphic>
      </p:graphicFrame>
      <p:sp>
        <p:nvSpPr>
          <p:cNvPr id="5" name="Date Placeholder 4"/>
          <p:cNvSpPr>
            <a:spLocks noGrp="1"/>
          </p:cNvSpPr>
          <p:nvPr>
            <p:ph type="dt" sz="half" idx="12"/>
          </p:nvPr>
        </p:nvSpPr>
        <p:spPr/>
        <p:txBody>
          <a:bodyPr/>
          <a:lstStyle/>
          <a:p>
            <a:r>
              <a:rPr lang="en-US" dirty="0" smtClean="0"/>
              <a:t>7-09-09</a:t>
            </a:r>
            <a:endParaRPr lang="en-US" dirty="0"/>
          </a:p>
        </p:txBody>
      </p:sp>
      <p:sp>
        <p:nvSpPr>
          <p:cNvPr id="6" name="Slide Number Placeholder 5"/>
          <p:cNvSpPr>
            <a:spLocks noGrp="1"/>
          </p:cNvSpPr>
          <p:nvPr>
            <p:ph type="sldNum" sz="quarter" idx="11"/>
          </p:nvPr>
        </p:nvSpPr>
        <p:spPr/>
        <p:txBody>
          <a:bodyPr/>
          <a:lstStyle/>
          <a:p>
            <a:fld id="{20D66058-8582-419F-AA3B-A79C8D77E78A}"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evolution </a:t>
            </a:r>
            <a:endParaRPr lang="en-GB" dirty="0"/>
          </a:p>
        </p:txBody>
      </p:sp>
      <p:sp>
        <p:nvSpPr>
          <p:cNvPr id="3" name="Footer Placeholder 2"/>
          <p:cNvSpPr>
            <a:spLocks noGrp="1"/>
          </p:cNvSpPr>
          <p:nvPr>
            <p:ph type="ftr" sz="quarter" idx="10"/>
          </p:nvPr>
        </p:nvSpPr>
        <p:spPr/>
        <p:txBody>
          <a:bodyPr/>
          <a:lstStyle/>
          <a:p>
            <a:r>
              <a:rPr lang="en-US" smtClean="0"/>
              <a:t>LHC status - CMS week</a:t>
            </a:r>
            <a:endParaRPr lang="en-US"/>
          </a:p>
        </p:txBody>
      </p:sp>
      <p:sp>
        <p:nvSpPr>
          <p:cNvPr id="5" name="Date Placeholder 4"/>
          <p:cNvSpPr>
            <a:spLocks noGrp="1"/>
          </p:cNvSpPr>
          <p:nvPr>
            <p:ph type="dt" sz="half" idx="12"/>
          </p:nvPr>
        </p:nvSpPr>
        <p:spPr/>
        <p:txBody>
          <a:bodyPr/>
          <a:lstStyle/>
          <a:p>
            <a:r>
              <a:rPr lang="en-US" dirty="0" smtClean="0"/>
              <a:t>7-09-09</a:t>
            </a:r>
            <a:endParaRPr lang="en-US" dirty="0"/>
          </a:p>
        </p:txBody>
      </p:sp>
      <p:sp>
        <p:nvSpPr>
          <p:cNvPr id="9" name="Rectangle 8"/>
          <p:cNvSpPr/>
          <p:nvPr/>
        </p:nvSpPr>
        <p:spPr bwMode="auto">
          <a:xfrm>
            <a:off x="2357422" y="5000636"/>
            <a:ext cx="4143404" cy="1015663"/>
          </a:xfrm>
          <a:prstGeom prst="rect">
            <a:avLst/>
          </a:prstGeom>
          <a:solidFill>
            <a:schemeClr val="accent5"/>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lang="en-US" dirty="0" smtClean="0"/>
              <a:t>Ramp, squeeze at 4-5 TeV</a:t>
            </a:r>
            <a:br>
              <a:rPr lang="en-US" dirty="0" smtClean="0"/>
            </a:br>
            <a:r>
              <a:rPr lang="en-US" dirty="0" smtClean="0"/>
              <a:t>beta* = 2 m</a:t>
            </a:r>
            <a:br>
              <a:rPr lang="en-US" dirty="0" smtClean="0"/>
            </a:br>
            <a:r>
              <a:rPr lang="en-US" dirty="0" smtClean="0"/>
              <a:t>crossing angle, 50 ns</a:t>
            </a:r>
            <a:endParaRPr kumimoji="0" lang="en-GB" sz="2000" b="0" i="0" u="none" strike="noStrike" cap="none" normalizeH="0" baseline="0" dirty="0" smtClean="0">
              <a:ln>
                <a:noFill/>
              </a:ln>
              <a:solidFill>
                <a:schemeClr val="bg2"/>
              </a:solidFill>
              <a:effectLst/>
              <a:latin typeface="Arial" charset="0"/>
            </a:endParaRPr>
          </a:p>
        </p:txBody>
      </p:sp>
      <p:cxnSp>
        <p:nvCxnSpPr>
          <p:cNvPr id="13" name="Straight Arrow Connector 12"/>
          <p:cNvCxnSpPr/>
          <p:nvPr/>
        </p:nvCxnSpPr>
        <p:spPr bwMode="auto">
          <a:xfrm rot="5400000">
            <a:off x="2786844" y="3499644"/>
            <a:ext cx="3000396" cy="1588"/>
          </a:xfrm>
          <a:prstGeom prst="straightConnector1">
            <a:avLst/>
          </a:prstGeom>
          <a:solidFill>
            <a:schemeClr val="accent1"/>
          </a:solidFill>
          <a:ln w="63500" cap="sq" cmpd="sng" algn="ctr">
            <a:solidFill>
              <a:schemeClr val="bg2"/>
            </a:solidFill>
            <a:prstDash val="solid"/>
            <a:round/>
            <a:headEnd type="none" w="med" len="med"/>
            <a:tailEnd type="arrow"/>
          </a:ln>
          <a:effectLst/>
        </p:spPr>
      </p:cxnSp>
      <p:sp>
        <p:nvSpPr>
          <p:cNvPr id="8" name="Rectangle 7"/>
          <p:cNvSpPr/>
          <p:nvPr/>
        </p:nvSpPr>
        <p:spPr bwMode="auto">
          <a:xfrm>
            <a:off x="2357422" y="3143248"/>
            <a:ext cx="4071966" cy="1015663"/>
          </a:xfrm>
          <a:prstGeom prst="rect">
            <a:avLst/>
          </a:prstGeom>
          <a:solidFill>
            <a:schemeClr val="accent5"/>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2"/>
                </a:solidFill>
                <a:effectLst/>
                <a:latin typeface="Arial" charset="0"/>
              </a:rPr>
              <a:t>Ramp, squeeze,</a:t>
            </a:r>
            <a:r>
              <a:rPr kumimoji="0" lang="en-US" sz="2000" b="0" i="0" u="none" strike="noStrike" cap="none" normalizeH="0" dirty="0" smtClean="0">
                <a:ln>
                  <a:noFill/>
                </a:ln>
                <a:solidFill>
                  <a:schemeClr val="bg2"/>
                </a:solidFill>
                <a:effectLst/>
                <a:latin typeface="Arial" charset="0"/>
              </a:rPr>
              <a:t> ramp to 4-5 TeV</a:t>
            </a:r>
            <a:br>
              <a:rPr kumimoji="0" lang="en-US" sz="2000" b="0" i="0" u="none" strike="noStrike" cap="none" normalizeH="0" dirty="0" smtClean="0">
                <a:ln>
                  <a:noFill/>
                </a:ln>
                <a:solidFill>
                  <a:schemeClr val="bg2"/>
                </a:solidFill>
                <a:effectLst/>
                <a:latin typeface="Arial" charset="0"/>
              </a:rPr>
            </a:br>
            <a:r>
              <a:rPr lang="en-US" dirty="0" smtClean="0"/>
              <a:t>beta* = 2 m</a:t>
            </a:r>
            <a:r>
              <a:rPr lang="en-GB" dirty="0" smtClean="0"/>
              <a:t/>
            </a:r>
            <a:br>
              <a:rPr lang="en-GB" dirty="0" smtClean="0"/>
            </a:br>
            <a:r>
              <a:rPr lang="en-GB" dirty="0" smtClean="0"/>
              <a:t>no crossing angle, 156 bunches</a:t>
            </a:r>
            <a:endParaRPr kumimoji="0" lang="en-GB" sz="2000" b="0" i="0" u="none" strike="noStrike" cap="none" normalizeH="0" baseline="0" dirty="0" smtClean="0">
              <a:ln>
                <a:noFill/>
              </a:ln>
              <a:solidFill>
                <a:schemeClr val="bg2"/>
              </a:solidFill>
              <a:effectLst/>
              <a:latin typeface="Arial" charset="0"/>
            </a:endParaRPr>
          </a:p>
        </p:txBody>
      </p:sp>
      <p:sp>
        <p:nvSpPr>
          <p:cNvPr id="11" name="Rectangle 10"/>
          <p:cNvSpPr/>
          <p:nvPr/>
        </p:nvSpPr>
        <p:spPr bwMode="auto">
          <a:xfrm>
            <a:off x="3214678" y="2357430"/>
            <a:ext cx="2193229" cy="400110"/>
          </a:xfrm>
          <a:prstGeom prst="rect">
            <a:avLst/>
          </a:prstGeom>
          <a:solidFill>
            <a:schemeClr val="bg1"/>
          </a:solidFill>
          <a:ln w="12700" cap="sq"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2"/>
                </a:solidFill>
                <a:effectLst/>
                <a:latin typeface="Arial" charset="0"/>
              </a:rPr>
              <a:t>Step up in energy</a:t>
            </a:r>
            <a:endParaRPr kumimoji="0" lang="en-GB" sz="2000" b="0" i="0" u="none" strike="noStrike" cap="none" normalizeH="0" baseline="0" dirty="0" smtClean="0">
              <a:ln>
                <a:noFill/>
              </a:ln>
              <a:solidFill>
                <a:schemeClr val="bg2"/>
              </a:solidFill>
              <a:effectLst/>
              <a:latin typeface="Arial" charset="0"/>
            </a:endParaRPr>
          </a:p>
        </p:txBody>
      </p:sp>
      <p:sp>
        <p:nvSpPr>
          <p:cNvPr id="7" name="Rectangle 6"/>
          <p:cNvSpPr/>
          <p:nvPr/>
        </p:nvSpPr>
        <p:spPr bwMode="auto">
          <a:xfrm>
            <a:off x="2357422" y="1000108"/>
            <a:ext cx="4071966" cy="1015663"/>
          </a:xfrm>
          <a:prstGeom prst="rect">
            <a:avLst/>
          </a:prstGeom>
          <a:solidFill>
            <a:schemeClr val="accent5"/>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2"/>
                </a:solidFill>
                <a:effectLst/>
                <a:latin typeface="Arial" charset="0"/>
              </a:rPr>
              <a:t>Physics at 3.5 TeV</a:t>
            </a:r>
            <a:br>
              <a:rPr kumimoji="0" lang="en-US" sz="2000" b="0" i="0" u="none" strike="noStrike" cap="none" normalizeH="0" baseline="0" dirty="0" smtClean="0">
                <a:ln>
                  <a:noFill/>
                </a:ln>
                <a:solidFill>
                  <a:schemeClr val="bg2"/>
                </a:solidFill>
                <a:effectLst/>
                <a:latin typeface="Arial" charset="0"/>
              </a:rPr>
            </a:br>
            <a:r>
              <a:rPr kumimoji="0" lang="en-US" sz="2000" b="0" i="0" u="none" strike="noStrike" cap="none" normalizeH="0" baseline="0" dirty="0" smtClean="0">
                <a:ln>
                  <a:noFill/>
                </a:ln>
                <a:solidFill>
                  <a:schemeClr val="bg2"/>
                </a:solidFill>
                <a:effectLst/>
                <a:latin typeface="Arial" charset="0"/>
              </a:rPr>
              <a:t>beta* =</a:t>
            </a:r>
            <a:r>
              <a:rPr kumimoji="0" lang="en-US" sz="2000" b="0" i="0" u="none" strike="noStrike" cap="none" normalizeH="0" dirty="0" smtClean="0">
                <a:ln>
                  <a:noFill/>
                </a:ln>
                <a:solidFill>
                  <a:schemeClr val="bg2"/>
                </a:solidFill>
                <a:effectLst/>
                <a:latin typeface="Arial" charset="0"/>
              </a:rPr>
              <a:t> 2 m</a:t>
            </a:r>
            <a:r>
              <a:rPr lang="en-GB" dirty="0" smtClean="0"/>
              <a:t/>
            </a:r>
            <a:br>
              <a:rPr lang="en-GB" dirty="0" smtClean="0"/>
            </a:br>
            <a:r>
              <a:rPr lang="en-GB" dirty="0" smtClean="0"/>
              <a:t>no crossing angle, 156 bunches</a:t>
            </a:r>
            <a:endParaRPr kumimoji="0" lang="en-US" sz="2000" b="0" i="0" u="none" strike="noStrike" cap="none" normalizeH="0" dirty="0" smtClean="0">
              <a:ln>
                <a:noFill/>
              </a:ln>
              <a:solidFill>
                <a:schemeClr val="bg2"/>
              </a:solidFill>
              <a:effectLst/>
              <a:latin typeface="Arial" charset="0"/>
            </a:endParaRPr>
          </a:p>
        </p:txBody>
      </p:sp>
      <p:sp>
        <p:nvSpPr>
          <p:cNvPr id="14" name="Slide Number Placeholder 13"/>
          <p:cNvSpPr>
            <a:spLocks noGrp="1"/>
          </p:cNvSpPr>
          <p:nvPr>
            <p:ph type="sldNum" sz="quarter" idx="11"/>
          </p:nvPr>
        </p:nvSpPr>
        <p:spPr/>
        <p:txBody>
          <a:bodyPr/>
          <a:lstStyle/>
          <a:p>
            <a:fld id="{20D66058-8582-419F-AA3B-A79C8D77E78A}"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up in energy </a:t>
            </a:r>
            <a:endParaRPr lang="en-GB" dirty="0"/>
          </a:p>
        </p:txBody>
      </p:sp>
      <p:sp>
        <p:nvSpPr>
          <p:cNvPr id="3" name="Footer Placeholder 2"/>
          <p:cNvSpPr>
            <a:spLocks noGrp="1"/>
          </p:cNvSpPr>
          <p:nvPr>
            <p:ph type="ftr" sz="quarter" idx="10"/>
          </p:nvPr>
        </p:nvSpPr>
        <p:spPr/>
        <p:txBody>
          <a:bodyPr/>
          <a:lstStyle/>
          <a:p>
            <a:r>
              <a:rPr lang="en-US" smtClean="0"/>
              <a:t>LHC status - CMS week</a:t>
            </a:r>
            <a:endParaRPr lang="en-US" dirty="0"/>
          </a:p>
        </p:txBody>
      </p:sp>
      <p:graphicFrame>
        <p:nvGraphicFramePr>
          <p:cNvPr id="4" name="Table 3"/>
          <p:cNvGraphicFramePr>
            <a:graphicFrameLocks noGrp="1"/>
          </p:cNvGraphicFramePr>
          <p:nvPr/>
        </p:nvGraphicFramePr>
        <p:xfrm>
          <a:off x="142844" y="714356"/>
          <a:ext cx="8786874" cy="5120682"/>
        </p:xfrm>
        <a:graphic>
          <a:graphicData uri="http://schemas.openxmlformats.org/drawingml/2006/table">
            <a:tbl>
              <a:tblPr firstRow="1" bandRow="1">
                <a:tableStyleId>{5C22544A-7EE6-4342-B048-85BDC9FD1C3A}</a:tableStyleId>
              </a:tblPr>
              <a:tblGrid>
                <a:gridCol w="2786082"/>
                <a:gridCol w="4286280"/>
                <a:gridCol w="1714512"/>
              </a:tblGrid>
              <a:tr h="357190">
                <a:tc>
                  <a:txBody>
                    <a:bodyPr/>
                    <a:lstStyle/>
                    <a:p>
                      <a:r>
                        <a:rPr lang="en-US" dirty="0" smtClean="0"/>
                        <a:t>Task</a:t>
                      </a:r>
                      <a:endParaRPr lang="en-GB" dirty="0"/>
                    </a:p>
                  </a:txBody>
                  <a:tcPr/>
                </a:tc>
                <a:tc>
                  <a:txBody>
                    <a:bodyPr/>
                    <a:lstStyle/>
                    <a:p>
                      <a:r>
                        <a:rPr lang="en-US" dirty="0" smtClean="0"/>
                        <a:t>Comment</a:t>
                      </a:r>
                      <a:endParaRPr lang="en-GB" dirty="0"/>
                    </a:p>
                  </a:txBody>
                  <a:tcPr/>
                </a:tc>
                <a:tc>
                  <a:txBody>
                    <a:bodyPr/>
                    <a:lstStyle/>
                    <a:p>
                      <a:pPr algn="ctr"/>
                      <a:r>
                        <a:rPr lang="en-US" dirty="0" smtClean="0"/>
                        <a:t>Time</a:t>
                      </a:r>
                      <a:endParaRPr lang="en-GB" dirty="0"/>
                    </a:p>
                  </a:txBody>
                  <a:tcPr anchor="ctr"/>
                </a:tc>
              </a:tr>
              <a:tr h="548682">
                <a:tc>
                  <a:txBody>
                    <a:bodyPr/>
                    <a:lstStyle/>
                    <a:p>
                      <a:r>
                        <a:rPr lang="en-US" sz="1600" dirty="0" smtClean="0"/>
                        <a:t>Hardware commissioning of</a:t>
                      </a:r>
                      <a:r>
                        <a:rPr lang="en-US" sz="1600" baseline="0" dirty="0" smtClean="0"/>
                        <a:t> main circuits</a:t>
                      </a:r>
                      <a:endParaRPr lang="en-GB" sz="1600" dirty="0"/>
                    </a:p>
                  </a:txBody>
                  <a:tcPr anchor="ctr"/>
                </a:tc>
                <a:tc>
                  <a:txBody>
                    <a:bodyPr/>
                    <a:lstStyle/>
                    <a:p>
                      <a:pPr>
                        <a:buFont typeface="Arial" pitchFamily="34" charset="0"/>
                        <a:buChar char="•"/>
                      </a:pPr>
                      <a:r>
                        <a:rPr lang="en-US" sz="1600" dirty="0" smtClean="0"/>
                        <a:t> Modification</a:t>
                      </a:r>
                      <a:r>
                        <a:rPr lang="en-US" sz="1600" baseline="0" dirty="0" smtClean="0"/>
                        <a:t> and testing of dump resistors</a:t>
                      </a:r>
                    </a:p>
                    <a:p>
                      <a:pPr>
                        <a:buFont typeface="Arial" pitchFamily="34" charset="0"/>
                        <a:buChar char="•"/>
                      </a:pPr>
                      <a:r>
                        <a:rPr lang="en-US" sz="1600" baseline="0" dirty="0" smtClean="0"/>
                        <a:t> Installation of snubbing circuits</a:t>
                      </a:r>
                    </a:p>
                    <a:p>
                      <a:pPr>
                        <a:buFont typeface="Arial" pitchFamily="34" charset="0"/>
                        <a:buChar char="•"/>
                      </a:pPr>
                      <a:r>
                        <a:rPr lang="en-US" sz="1600" baseline="0" dirty="0" smtClean="0"/>
                        <a:t> </a:t>
                      </a:r>
                      <a:r>
                        <a:rPr lang="en-US" sz="1600" baseline="0" dirty="0" err="1" smtClean="0"/>
                        <a:t>Calorimetry</a:t>
                      </a:r>
                      <a:r>
                        <a:rPr lang="en-US" sz="1600" baseline="0" dirty="0" smtClean="0"/>
                        <a:t> and QPS measurements</a:t>
                      </a:r>
                      <a:endParaRPr lang="en-GB" sz="1600" dirty="0"/>
                    </a:p>
                  </a:txBody>
                  <a:tcPr/>
                </a:tc>
                <a:tc>
                  <a:txBody>
                    <a:bodyPr/>
                    <a:lstStyle/>
                    <a:p>
                      <a:pPr algn="ctr"/>
                      <a:r>
                        <a:rPr lang="en-US" sz="1600" dirty="0" smtClean="0"/>
                        <a:t>~ 2 weeks</a:t>
                      </a:r>
                      <a:endParaRPr lang="en-GB" sz="1600" dirty="0"/>
                    </a:p>
                  </a:txBody>
                  <a:tcPr anchor="ctr"/>
                </a:tc>
              </a:tr>
              <a:tr h="548682">
                <a:tc>
                  <a:txBody>
                    <a:bodyPr/>
                    <a:lstStyle/>
                    <a:p>
                      <a:r>
                        <a:rPr lang="en-US" sz="1600" dirty="0" smtClean="0"/>
                        <a:t>Qualification of machine</a:t>
                      </a:r>
                      <a:r>
                        <a:rPr lang="en-US" sz="1600" baseline="0" dirty="0" smtClean="0"/>
                        <a:t> protection without beam</a:t>
                      </a:r>
                      <a:endParaRPr lang="en-GB" sz="1600" dirty="0"/>
                    </a:p>
                  </a:txBody>
                  <a:tcPr anchor="ctr"/>
                </a:tc>
                <a:tc>
                  <a:txBody>
                    <a:bodyPr/>
                    <a:lstStyle/>
                    <a:p>
                      <a:r>
                        <a:rPr lang="en-US" sz="1600" dirty="0" smtClean="0"/>
                        <a:t>FMCMs,</a:t>
                      </a:r>
                      <a:r>
                        <a:rPr lang="en-US" sz="1600" baseline="0" dirty="0" smtClean="0"/>
                        <a:t> PIC, Collimators, TCDQ, BLMs, BPM interlocks, SMPs, RF, LBDS</a:t>
                      </a:r>
                      <a:endParaRPr lang="en-GB" sz="1600" dirty="0"/>
                    </a:p>
                  </a:txBody>
                  <a:tcPr/>
                </a:tc>
                <a:tc>
                  <a:txBody>
                    <a:bodyPr/>
                    <a:lstStyle/>
                    <a:p>
                      <a:pPr algn="ctr"/>
                      <a:r>
                        <a:rPr lang="en-US" sz="1600" dirty="0" smtClean="0"/>
                        <a:t>In parallel</a:t>
                      </a:r>
                      <a:r>
                        <a:rPr lang="en-US" sz="1600" baseline="0" dirty="0" smtClean="0"/>
                        <a:t> with HWC</a:t>
                      </a:r>
                      <a:endParaRPr lang="en-GB" sz="1600" dirty="0"/>
                    </a:p>
                  </a:txBody>
                  <a:tcPr anchor="ctr"/>
                </a:tc>
              </a:tr>
              <a:tr h="548682">
                <a:tc>
                  <a:txBody>
                    <a:bodyPr/>
                    <a:lstStyle/>
                    <a:p>
                      <a:r>
                        <a:rPr lang="en-US" sz="1600" dirty="0" smtClean="0"/>
                        <a:t>Operation dry runs of</a:t>
                      </a:r>
                      <a:r>
                        <a:rPr lang="en-US" sz="1600" baseline="0" dirty="0" smtClean="0"/>
                        <a:t> re-qualified sectors</a:t>
                      </a:r>
                      <a:endParaRPr lang="en-GB" sz="1600" dirty="0"/>
                    </a:p>
                  </a:txBody>
                  <a:tcPr anchor="ctr"/>
                </a:tc>
                <a:tc>
                  <a:txBody>
                    <a:bodyPr/>
                    <a:lstStyle/>
                    <a:p>
                      <a:endParaRPr lang="en-GB" sz="1600" dirty="0"/>
                    </a:p>
                  </a:txBody>
                  <a:tcPr/>
                </a:tc>
                <a:tc>
                  <a:txBody>
                    <a:bodyPr/>
                    <a:lstStyle/>
                    <a:p>
                      <a:pPr algn="ctr"/>
                      <a:r>
                        <a:rPr lang="en-US" sz="1600" baseline="0" dirty="0" smtClean="0"/>
                        <a:t>After hand over from HWC</a:t>
                      </a:r>
                      <a:endParaRPr lang="en-GB" sz="1600" dirty="0"/>
                    </a:p>
                  </a:txBody>
                  <a:tcPr anchor="ctr"/>
                </a:tc>
              </a:tr>
              <a:tr h="153370">
                <a:tc gridSpan="3">
                  <a:txBody>
                    <a:bodyPr/>
                    <a:lstStyle/>
                    <a:p>
                      <a:pPr algn="ctr"/>
                      <a:endParaRPr lang="en-GB" sz="1000" dirty="0"/>
                    </a:p>
                  </a:txBody>
                  <a:tcPr anchor="ctr"/>
                </a:tc>
                <a:tc hMerge="1">
                  <a:txBody>
                    <a:bodyPr/>
                    <a:lstStyle/>
                    <a:p>
                      <a:endParaRPr lang="en-GB" sz="1600" dirty="0"/>
                    </a:p>
                  </a:txBody>
                  <a:tcPr/>
                </a:tc>
                <a:tc hMerge="1">
                  <a:txBody>
                    <a:bodyPr/>
                    <a:lstStyle/>
                    <a:p>
                      <a:endParaRPr lang="en-GB" sz="1600" dirty="0"/>
                    </a:p>
                  </a:txBody>
                  <a:tcPr/>
                </a:tc>
              </a:tr>
              <a:tr h="548682">
                <a:tc>
                  <a:txBody>
                    <a:bodyPr/>
                    <a:lstStyle/>
                    <a:p>
                      <a:r>
                        <a:rPr lang="en-US" sz="1600" dirty="0" smtClean="0"/>
                        <a:t>Re-commissioning</a:t>
                      </a:r>
                      <a:r>
                        <a:rPr lang="en-US" sz="1600" baseline="0" dirty="0" smtClean="0"/>
                        <a:t> of ramp and associated machine protection</a:t>
                      </a:r>
                      <a:endParaRPr lang="en-GB" sz="1600" dirty="0"/>
                    </a:p>
                  </a:txBody>
                  <a:tcPr anchor="ctr"/>
                </a:tc>
                <a:tc>
                  <a:txBody>
                    <a:bodyPr/>
                    <a:lstStyle/>
                    <a:p>
                      <a:r>
                        <a:rPr lang="en-US" sz="1600" dirty="0" smtClean="0"/>
                        <a:t>Safe</a:t>
                      </a:r>
                      <a:r>
                        <a:rPr lang="en-US" sz="1600" baseline="0" dirty="0" smtClean="0"/>
                        <a:t> beam: LBDS, BLMs, RF</a:t>
                      </a:r>
                      <a:endParaRPr lang="en-GB" sz="1600" dirty="0"/>
                    </a:p>
                  </a:txBody>
                  <a:tcPr/>
                </a:tc>
                <a:tc rowSpan="2">
                  <a:txBody>
                    <a:bodyPr/>
                    <a:lstStyle/>
                    <a:p>
                      <a:pPr algn="ctr"/>
                      <a:r>
                        <a:rPr lang="en-US" sz="1600" dirty="0" smtClean="0"/>
                        <a:t>~ 1 week</a:t>
                      </a:r>
                      <a:endParaRPr lang="en-GB" sz="1600" dirty="0"/>
                    </a:p>
                  </a:txBody>
                  <a:tcPr anchor="ctr"/>
                </a:tc>
              </a:tr>
              <a:tr h="548682">
                <a:tc>
                  <a:txBody>
                    <a:bodyPr/>
                    <a:lstStyle/>
                    <a:p>
                      <a:r>
                        <a:rPr lang="en-US" sz="1600" dirty="0" smtClean="0"/>
                        <a:t>Re-commissioning</a:t>
                      </a:r>
                      <a:r>
                        <a:rPr lang="en-US" sz="1600" baseline="0" dirty="0" smtClean="0"/>
                        <a:t> of squeeze</a:t>
                      </a:r>
                      <a:endParaRPr lang="en-GB" sz="1600" dirty="0"/>
                    </a:p>
                  </a:txBody>
                  <a:tcPr anchor="ctr"/>
                </a:tc>
                <a:tc>
                  <a:txBody>
                    <a:bodyPr/>
                    <a:lstStyle/>
                    <a:p>
                      <a:r>
                        <a:rPr lang="en-US" sz="1600" dirty="0" smtClean="0"/>
                        <a:t>Could possibly ramp-squeeze-ramp (avoiding</a:t>
                      </a:r>
                      <a:r>
                        <a:rPr lang="en-US" sz="1600" baseline="0" dirty="0" smtClean="0"/>
                        <a:t> the need to re-com the 3.5 TeV squeeze)</a:t>
                      </a:r>
                      <a:endParaRPr lang="en-GB" sz="1600" dirty="0"/>
                    </a:p>
                  </a:txBody>
                  <a:tcPr/>
                </a:tc>
                <a:tc vMerge="1">
                  <a:txBody>
                    <a:bodyPr/>
                    <a:lstStyle/>
                    <a:p>
                      <a:endParaRPr lang="en-GB" sz="1600" dirty="0"/>
                    </a:p>
                  </a:txBody>
                  <a:tcPr/>
                </a:tc>
              </a:tr>
              <a:tr h="548682">
                <a:tc>
                  <a:txBody>
                    <a:bodyPr/>
                    <a:lstStyle/>
                    <a:p>
                      <a:r>
                        <a:rPr lang="en-US" sz="1600" dirty="0" smtClean="0"/>
                        <a:t>Optics and operations’ checks at high</a:t>
                      </a:r>
                      <a:r>
                        <a:rPr lang="en-US" sz="1600" baseline="0" dirty="0" smtClean="0"/>
                        <a:t> energy</a:t>
                      </a:r>
                      <a:endParaRPr lang="en-GB" sz="1600" dirty="0"/>
                    </a:p>
                  </a:txBody>
                  <a:tcPr anchor="ctr"/>
                </a:tc>
                <a:tc>
                  <a:txBody>
                    <a:bodyPr/>
                    <a:lstStyle/>
                    <a:p>
                      <a:endParaRPr lang="en-GB" sz="1600" dirty="0"/>
                    </a:p>
                  </a:txBody>
                  <a:tcPr/>
                </a:tc>
                <a:tc>
                  <a:txBody>
                    <a:bodyPr/>
                    <a:lstStyle/>
                    <a:p>
                      <a:pPr algn="ctr"/>
                      <a:r>
                        <a:rPr lang="en-US" sz="1600" dirty="0" smtClean="0"/>
                        <a:t>~</a:t>
                      </a:r>
                      <a:r>
                        <a:rPr lang="en-US" sz="1600" baseline="0" dirty="0" smtClean="0"/>
                        <a:t> 2 days</a:t>
                      </a:r>
                      <a:endParaRPr lang="en-GB" sz="1600" dirty="0"/>
                    </a:p>
                  </a:txBody>
                  <a:tcPr anchor="ctr"/>
                </a:tc>
              </a:tr>
              <a:tr h="548682">
                <a:tc>
                  <a:txBody>
                    <a:bodyPr/>
                    <a:lstStyle/>
                    <a:p>
                      <a:r>
                        <a:rPr lang="en-US" sz="1600" dirty="0" smtClean="0"/>
                        <a:t>Collimator</a:t>
                      </a:r>
                      <a:r>
                        <a:rPr lang="en-US" sz="1600" baseline="0" dirty="0" smtClean="0"/>
                        <a:t> re-optimization</a:t>
                      </a:r>
                      <a:endParaRPr lang="en-GB" sz="1600" dirty="0"/>
                    </a:p>
                  </a:txBody>
                  <a:tcPr anchor="ctr"/>
                </a:tc>
                <a:tc>
                  <a:txBody>
                    <a:bodyPr/>
                    <a:lstStyle/>
                    <a:p>
                      <a:endParaRPr lang="en-GB" sz="1600" dirty="0"/>
                    </a:p>
                  </a:txBody>
                  <a:tcPr/>
                </a:tc>
                <a:tc>
                  <a:txBody>
                    <a:bodyPr/>
                    <a:lstStyle/>
                    <a:p>
                      <a:pPr algn="ctr"/>
                      <a:r>
                        <a:rPr lang="en-US" sz="1600" dirty="0" smtClean="0"/>
                        <a:t>~4 days</a:t>
                      </a:r>
                      <a:endParaRPr lang="en-GB" sz="1600" dirty="0"/>
                    </a:p>
                  </a:txBody>
                  <a:tcPr anchor="ctr"/>
                </a:tc>
              </a:tr>
            </a:tbl>
          </a:graphicData>
        </a:graphic>
      </p:graphicFrame>
      <p:sp>
        <p:nvSpPr>
          <p:cNvPr id="5" name="TextBox 4"/>
          <p:cNvSpPr txBox="1"/>
          <p:nvPr/>
        </p:nvSpPr>
        <p:spPr>
          <a:xfrm>
            <a:off x="1643042" y="6072206"/>
            <a:ext cx="5286412" cy="400110"/>
          </a:xfrm>
          <a:prstGeom prst="rect">
            <a:avLst/>
          </a:prstGeom>
          <a:noFill/>
          <a:ln>
            <a:solidFill>
              <a:schemeClr val="accent1"/>
            </a:solidFill>
          </a:ln>
        </p:spPr>
        <p:txBody>
          <a:bodyPr wrap="square" rtlCol="0">
            <a:spAutoFit/>
          </a:bodyPr>
          <a:lstStyle/>
          <a:p>
            <a:r>
              <a:rPr lang="en-US" dirty="0" smtClean="0"/>
              <a:t>Estimate: 4 weeks to re-establish physics </a:t>
            </a:r>
            <a:endParaRPr lang="en-GB" dirty="0"/>
          </a:p>
        </p:txBody>
      </p:sp>
      <p:sp>
        <p:nvSpPr>
          <p:cNvPr id="6" name="Date Placeholder 5"/>
          <p:cNvSpPr>
            <a:spLocks noGrp="1"/>
          </p:cNvSpPr>
          <p:nvPr>
            <p:ph type="dt" sz="half" idx="12"/>
          </p:nvPr>
        </p:nvSpPr>
        <p:spPr/>
        <p:txBody>
          <a:bodyPr/>
          <a:lstStyle/>
          <a:p>
            <a:r>
              <a:rPr lang="en-US" dirty="0" smtClean="0"/>
              <a:t>7-09-09</a:t>
            </a:r>
            <a:endParaRPr lang="en-US" dirty="0"/>
          </a:p>
        </p:txBody>
      </p:sp>
      <p:sp>
        <p:nvSpPr>
          <p:cNvPr id="7" name="Slide Number Placeholder 6"/>
          <p:cNvSpPr>
            <a:spLocks noGrp="1"/>
          </p:cNvSpPr>
          <p:nvPr>
            <p:ph type="sldNum" sz="quarter" idx="11"/>
          </p:nvPr>
        </p:nvSpPr>
        <p:spPr/>
        <p:txBody>
          <a:bodyPr/>
          <a:lstStyle/>
          <a:p>
            <a:fld id="{20D66058-8582-419F-AA3B-A79C8D77E78A}"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Plugging in the numbers with a step in energy</a:t>
            </a:r>
            <a:endParaRPr lang="en-GB" sz="2800" dirty="0"/>
          </a:p>
        </p:txBody>
      </p:sp>
      <p:sp>
        <p:nvSpPr>
          <p:cNvPr id="3" name="Footer Placeholder 2"/>
          <p:cNvSpPr>
            <a:spLocks noGrp="1"/>
          </p:cNvSpPr>
          <p:nvPr>
            <p:ph type="ftr" sz="quarter" idx="10"/>
          </p:nvPr>
        </p:nvSpPr>
        <p:spPr/>
        <p:txBody>
          <a:bodyPr/>
          <a:lstStyle/>
          <a:p>
            <a:r>
              <a:rPr lang="en-US" smtClean="0"/>
              <a:t>LHC status - CMS week</a:t>
            </a:r>
            <a:endParaRPr lang="en-US" dirty="0"/>
          </a:p>
        </p:txBody>
      </p:sp>
      <p:sp>
        <p:nvSpPr>
          <p:cNvPr id="5" name="Date Placeholder 4"/>
          <p:cNvSpPr>
            <a:spLocks noGrp="1"/>
          </p:cNvSpPr>
          <p:nvPr>
            <p:ph type="dt" sz="half" idx="12"/>
          </p:nvPr>
        </p:nvSpPr>
        <p:spPr/>
        <p:txBody>
          <a:bodyPr/>
          <a:lstStyle/>
          <a:p>
            <a:r>
              <a:rPr lang="en-US" smtClean="0"/>
              <a:t>27-08-09</a:t>
            </a:r>
            <a:endParaRPr lang="en-US" dirty="0"/>
          </a:p>
        </p:txBody>
      </p:sp>
      <p:graphicFrame>
        <p:nvGraphicFramePr>
          <p:cNvPr id="4" name="Table 3"/>
          <p:cNvGraphicFramePr>
            <a:graphicFrameLocks noGrp="1"/>
          </p:cNvGraphicFramePr>
          <p:nvPr/>
        </p:nvGraphicFramePr>
        <p:xfrm>
          <a:off x="142844" y="703078"/>
          <a:ext cx="8786840" cy="6154922"/>
        </p:xfrm>
        <a:graphic>
          <a:graphicData uri="http://schemas.openxmlformats.org/drawingml/2006/table">
            <a:tbl>
              <a:tblPr firstRow="1" bandRow="1">
                <a:tableStyleId>{5C22544A-7EE6-4342-B048-85BDC9FD1C3A}</a:tableStyleId>
              </a:tblPr>
              <a:tblGrid>
                <a:gridCol w="530239"/>
                <a:gridCol w="2575454"/>
                <a:gridCol w="757486"/>
                <a:gridCol w="1136230"/>
                <a:gridCol w="454493"/>
                <a:gridCol w="151496"/>
                <a:gridCol w="1211979"/>
                <a:gridCol w="151496"/>
                <a:gridCol w="1211978"/>
                <a:gridCol w="605989"/>
              </a:tblGrid>
              <a:tr h="889421">
                <a:tc>
                  <a:txBody>
                    <a:bodyPr/>
                    <a:lstStyle/>
                    <a:p>
                      <a:r>
                        <a:rPr lang="en-US" sz="1200" dirty="0" smtClean="0"/>
                        <a:t>Month</a:t>
                      </a:r>
                      <a:endParaRPr lang="en-GB" sz="1200" dirty="0"/>
                    </a:p>
                  </a:txBody>
                  <a:tcPr vert="vert270"/>
                </a:tc>
                <a:tc>
                  <a:txBody>
                    <a:bodyPr/>
                    <a:lstStyle/>
                    <a:p>
                      <a:r>
                        <a:rPr lang="en-US" sz="1200" dirty="0" smtClean="0"/>
                        <a:t>OP</a:t>
                      </a:r>
                      <a:r>
                        <a:rPr lang="en-US" sz="1200" baseline="0" dirty="0" smtClean="0"/>
                        <a:t> scenario</a:t>
                      </a:r>
                      <a:endParaRPr lang="en-GB" sz="1200" dirty="0"/>
                    </a:p>
                  </a:txBody>
                  <a:tcPr vert="vert270"/>
                </a:tc>
                <a:tc>
                  <a:txBody>
                    <a:bodyPr/>
                    <a:lstStyle/>
                    <a:p>
                      <a:r>
                        <a:rPr lang="en-US" sz="1200" dirty="0" smtClean="0"/>
                        <a:t>Max number</a:t>
                      </a:r>
                      <a:r>
                        <a:rPr lang="en-US" sz="1200" baseline="0" dirty="0" smtClean="0"/>
                        <a:t> bunch</a:t>
                      </a:r>
                      <a:endParaRPr lang="en-GB" sz="1200" dirty="0"/>
                    </a:p>
                  </a:txBody>
                  <a:tcPr vert="vert270"/>
                </a:tc>
                <a:tc>
                  <a:txBody>
                    <a:bodyPr/>
                    <a:lstStyle/>
                    <a:p>
                      <a:r>
                        <a:rPr lang="en-US" sz="1200" dirty="0" smtClean="0"/>
                        <a:t>Protons per bunch</a:t>
                      </a:r>
                      <a:endParaRPr lang="en-GB" sz="1200" dirty="0"/>
                    </a:p>
                  </a:txBody>
                  <a:tcPr vert="vert270"/>
                </a:tc>
                <a:tc>
                  <a:txBody>
                    <a:bodyPr/>
                    <a:lstStyle/>
                    <a:p>
                      <a:r>
                        <a:rPr lang="en-US" sz="1200" dirty="0" smtClean="0"/>
                        <a:t>Min beta*</a:t>
                      </a:r>
                      <a:endParaRPr lang="en-GB" sz="1200" dirty="0"/>
                    </a:p>
                  </a:txBody>
                  <a:tcPr vert="vert270"/>
                </a:tc>
                <a:tc gridSpan="2">
                  <a:txBody>
                    <a:bodyPr/>
                    <a:lstStyle/>
                    <a:p>
                      <a:r>
                        <a:rPr lang="en-US" sz="1200" dirty="0" smtClean="0"/>
                        <a:t>Peak </a:t>
                      </a:r>
                      <a:r>
                        <a:rPr lang="en-US" sz="1200" dirty="0" err="1" smtClean="0"/>
                        <a:t>Lumi</a:t>
                      </a:r>
                      <a:endParaRPr lang="en-GB" sz="1200" dirty="0"/>
                    </a:p>
                  </a:txBody>
                  <a:tcPr vert="vert270"/>
                </a:tc>
                <a:tc hMerge="1">
                  <a:txBody>
                    <a:bodyPr/>
                    <a:lstStyle/>
                    <a:p>
                      <a:endParaRPr lang="en-GB" sz="1200" dirty="0"/>
                    </a:p>
                  </a:txBody>
                  <a:tcPr vert="vert270"/>
                </a:tc>
                <a:tc gridSpan="2">
                  <a:txBody>
                    <a:bodyPr/>
                    <a:lstStyle/>
                    <a:p>
                      <a:r>
                        <a:rPr lang="en-US" sz="1200" dirty="0" smtClean="0"/>
                        <a:t>Integrated</a:t>
                      </a:r>
                      <a:endParaRPr lang="en-GB" sz="1200" dirty="0"/>
                    </a:p>
                  </a:txBody>
                  <a:tcPr vert="vert270"/>
                </a:tc>
                <a:tc hMerge="1">
                  <a:txBody>
                    <a:bodyPr/>
                    <a:lstStyle/>
                    <a:p>
                      <a:endParaRPr lang="en-GB" sz="1200" dirty="0"/>
                    </a:p>
                  </a:txBody>
                  <a:tcPr vert="vert270"/>
                </a:tc>
                <a:tc>
                  <a:txBody>
                    <a:bodyPr/>
                    <a:lstStyle/>
                    <a:p>
                      <a:r>
                        <a:rPr lang="en-US" sz="1200" dirty="0" smtClean="0"/>
                        <a:t>% nominal</a:t>
                      </a:r>
                      <a:endParaRPr lang="en-GB" sz="1200" dirty="0"/>
                    </a:p>
                  </a:txBody>
                  <a:tcPr vert="vert270"/>
                </a:tc>
              </a:tr>
              <a:tr h="379484">
                <a:tc>
                  <a:txBody>
                    <a:bodyPr/>
                    <a:lstStyle/>
                    <a:p>
                      <a:pPr algn="ctr"/>
                      <a:r>
                        <a:rPr lang="en-US" dirty="0" smtClean="0"/>
                        <a:t>1</a:t>
                      </a:r>
                      <a:endParaRPr lang="en-GB" dirty="0"/>
                    </a:p>
                  </a:txBody>
                  <a:tcPr anchor="ctr"/>
                </a:tc>
                <a:tc>
                  <a:txBody>
                    <a:bodyPr/>
                    <a:lstStyle/>
                    <a:p>
                      <a:r>
                        <a:rPr lang="en-US" sz="1400" dirty="0" smtClean="0"/>
                        <a:t>Beam commissioning</a:t>
                      </a:r>
                      <a:endParaRPr lang="en-GB" sz="1400" dirty="0"/>
                    </a:p>
                  </a:txBody>
                  <a:tcPr/>
                </a:tc>
                <a:tc>
                  <a:txBody>
                    <a:bodyPr/>
                    <a:lstStyle/>
                    <a:p>
                      <a:pPr algn="ctr"/>
                      <a:endParaRPr lang="en-GB" dirty="0"/>
                    </a:p>
                  </a:txBody>
                  <a:tcPr anchor="ctr"/>
                </a:tc>
                <a:tc>
                  <a:txBody>
                    <a:bodyPr/>
                    <a:lstStyle/>
                    <a:p>
                      <a:pPr algn="ctr"/>
                      <a:endParaRPr lang="en-GB"/>
                    </a:p>
                  </a:txBody>
                  <a:tcPr anchor="ctr"/>
                </a:tc>
                <a:tc>
                  <a:txBody>
                    <a:bodyPr/>
                    <a:lstStyle/>
                    <a:p>
                      <a:pPr algn="ctr"/>
                      <a:endParaRPr lang="en-GB"/>
                    </a:p>
                  </a:txBody>
                  <a:tcPr anchor="ctr"/>
                </a:tc>
                <a:tc gridSpan="2">
                  <a:txBody>
                    <a:bodyPr/>
                    <a:lstStyle/>
                    <a:p>
                      <a:endParaRPr lang="en-GB"/>
                    </a:p>
                  </a:txBody>
                  <a:tcPr anchor="ctr"/>
                </a:tc>
                <a:tc hMerge="1">
                  <a:txBody>
                    <a:bodyPr/>
                    <a:lstStyle/>
                    <a:p>
                      <a:pPr algn="ctr"/>
                      <a:endParaRPr lang="en-GB" dirty="0"/>
                    </a:p>
                  </a:txBody>
                  <a:tcPr anchor="ctr"/>
                </a:tc>
                <a:tc gridSpan="2">
                  <a:txBody>
                    <a:bodyPr/>
                    <a:lstStyle/>
                    <a:p>
                      <a:endParaRPr lang="en-GB"/>
                    </a:p>
                  </a:txBody>
                  <a:tcPr anchor="ctr"/>
                </a:tc>
                <a:tc hMerge="1">
                  <a:txBody>
                    <a:bodyPr/>
                    <a:lstStyle/>
                    <a:p>
                      <a:pPr algn="ctr"/>
                      <a:endParaRPr lang="en-GB" dirty="0"/>
                    </a:p>
                  </a:txBody>
                  <a:tcPr anchor="ctr"/>
                </a:tc>
                <a:tc>
                  <a:txBody>
                    <a:bodyPr/>
                    <a:lstStyle/>
                    <a:p>
                      <a:pPr algn="ctr"/>
                      <a:endParaRPr lang="en-GB" dirty="0"/>
                    </a:p>
                  </a:txBody>
                  <a:tcPr anchor="ctr"/>
                </a:tc>
              </a:tr>
              <a:tr h="569225">
                <a:tc>
                  <a:txBody>
                    <a:bodyPr/>
                    <a:lstStyle/>
                    <a:p>
                      <a:pPr algn="ctr"/>
                      <a:r>
                        <a:rPr lang="en-US" dirty="0" smtClean="0"/>
                        <a:t>2</a:t>
                      </a:r>
                      <a:endParaRPr lang="en-GB" dirty="0"/>
                    </a:p>
                  </a:txBody>
                  <a:tcPr anchor="ctr"/>
                </a:tc>
                <a:tc>
                  <a:txBody>
                    <a:bodyPr/>
                    <a:lstStyle/>
                    <a:p>
                      <a:r>
                        <a:rPr lang="en-US" sz="1400" dirty="0" smtClean="0"/>
                        <a:t>Pilot physics combined with commissioning</a:t>
                      </a:r>
                      <a:endParaRPr lang="en-GB" sz="1400" dirty="0"/>
                    </a:p>
                  </a:txBody>
                  <a:tcPr/>
                </a:tc>
                <a:tc>
                  <a:txBody>
                    <a:bodyPr/>
                    <a:lstStyle/>
                    <a:p>
                      <a:pPr algn="ctr"/>
                      <a:r>
                        <a:rPr lang="en-US" dirty="0" smtClean="0"/>
                        <a:t>43</a:t>
                      </a:r>
                      <a:endParaRPr lang="en-GB" dirty="0"/>
                    </a:p>
                  </a:txBody>
                  <a:tcPr anchor="ctr"/>
                </a:tc>
                <a:tc>
                  <a:txBody>
                    <a:bodyPr/>
                    <a:lstStyle/>
                    <a:p>
                      <a:pPr algn="ctr"/>
                      <a:r>
                        <a:rPr lang="en-US" dirty="0" smtClean="0"/>
                        <a:t>3 x 10</a:t>
                      </a:r>
                      <a:r>
                        <a:rPr lang="en-US" baseline="30000" dirty="0" smtClean="0"/>
                        <a:t>10</a:t>
                      </a:r>
                      <a:endParaRPr lang="en-GB" baseline="30000" dirty="0"/>
                    </a:p>
                  </a:txBody>
                  <a:tcPr anchor="ctr"/>
                </a:tc>
                <a:tc>
                  <a:txBody>
                    <a:bodyPr/>
                    <a:lstStyle/>
                    <a:p>
                      <a:pPr algn="ctr"/>
                      <a:r>
                        <a:rPr lang="en-US" dirty="0" smtClean="0"/>
                        <a:t>4</a:t>
                      </a:r>
                      <a:endParaRPr lang="en-GB" dirty="0"/>
                    </a:p>
                  </a:txBody>
                  <a:tcPr anchor="ctr"/>
                </a:tc>
                <a:tc gridSpan="2">
                  <a:txBody>
                    <a:bodyPr/>
                    <a:lstStyle/>
                    <a:p>
                      <a:pPr algn="ctr"/>
                      <a:r>
                        <a:rPr lang="en-US" dirty="0" smtClean="0"/>
                        <a:t>8.6</a:t>
                      </a:r>
                      <a:r>
                        <a:rPr lang="en-US" baseline="0" dirty="0" smtClean="0"/>
                        <a:t> x 10</a:t>
                      </a:r>
                      <a:r>
                        <a:rPr lang="en-US" baseline="30000" dirty="0" smtClean="0"/>
                        <a:t>29</a:t>
                      </a:r>
                      <a:endParaRPr lang="en-GB" baseline="30000" dirty="0"/>
                    </a:p>
                  </a:txBody>
                  <a:tcPr anchor="ctr"/>
                </a:tc>
                <a:tc hMerge="1">
                  <a:txBody>
                    <a:bodyPr/>
                    <a:lstStyle/>
                    <a:p>
                      <a:pPr algn="ctr"/>
                      <a:endParaRPr lang="en-GB" baseline="30000" dirty="0"/>
                    </a:p>
                  </a:txBody>
                  <a:tcPr anchor="ctr"/>
                </a:tc>
                <a:tc gridSpan="2">
                  <a:txBody>
                    <a:bodyPr/>
                    <a:lstStyle/>
                    <a:p>
                      <a:pPr algn="ctr"/>
                      <a:r>
                        <a:rPr lang="en-US" dirty="0" smtClean="0"/>
                        <a:t>~200 nb</a:t>
                      </a:r>
                      <a:r>
                        <a:rPr lang="en-US" baseline="30000" dirty="0" smtClean="0"/>
                        <a:t>-1</a:t>
                      </a:r>
                      <a:endParaRPr lang="en-GB" baseline="30000" dirty="0"/>
                    </a:p>
                  </a:txBody>
                  <a:tcPr anchor="ctr"/>
                </a:tc>
                <a:tc hMerge="1">
                  <a:txBody>
                    <a:bodyPr/>
                    <a:lstStyle/>
                    <a:p>
                      <a:pPr algn="ctr"/>
                      <a:endParaRPr lang="en-GB" baseline="30000" dirty="0"/>
                    </a:p>
                  </a:txBody>
                  <a:tcPr anchor="ctr"/>
                </a:tc>
                <a:tc>
                  <a:txBody>
                    <a:bodyPr/>
                    <a:lstStyle/>
                    <a:p>
                      <a:pPr algn="ctr"/>
                      <a:endParaRPr lang="en-GB" dirty="0"/>
                    </a:p>
                  </a:txBody>
                  <a:tcPr anchor="ctr"/>
                </a:tc>
              </a:tr>
              <a:tr h="384754">
                <a:tc>
                  <a:txBody>
                    <a:bodyPr/>
                    <a:lstStyle/>
                    <a:p>
                      <a:pPr algn="ctr"/>
                      <a:r>
                        <a:rPr lang="en-US" dirty="0" smtClean="0"/>
                        <a:t>3</a:t>
                      </a:r>
                      <a:endParaRPr lang="en-GB" dirty="0"/>
                    </a:p>
                  </a:txBody>
                  <a:tcPr anchor="ctr"/>
                </a:tc>
                <a:tc>
                  <a:txBody>
                    <a:bodyPr/>
                    <a:lstStyle/>
                    <a:p>
                      <a:endParaRPr lang="en-GB" sz="1400" dirty="0"/>
                    </a:p>
                  </a:txBody>
                  <a:tcPr/>
                </a:tc>
                <a:tc>
                  <a:txBody>
                    <a:bodyPr/>
                    <a:lstStyle/>
                    <a:p>
                      <a:pPr algn="ctr"/>
                      <a:r>
                        <a:rPr lang="en-US" dirty="0" smtClean="0"/>
                        <a:t>43</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 x 10</a:t>
                      </a:r>
                      <a:r>
                        <a:rPr lang="en-US" baseline="30000" dirty="0" smtClean="0"/>
                        <a:t>10</a:t>
                      </a:r>
                      <a:endParaRPr lang="en-GB" baseline="30000" dirty="0" smtClean="0"/>
                    </a:p>
                  </a:txBody>
                  <a:tcPr anchor="ctr"/>
                </a:tc>
                <a:tc>
                  <a:txBody>
                    <a:bodyPr/>
                    <a:lstStyle/>
                    <a:p>
                      <a:pPr algn="ctr"/>
                      <a:r>
                        <a:rPr lang="en-US" dirty="0" smtClean="0"/>
                        <a:t>4</a:t>
                      </a:r>
                      <a:endParaRPr lang="en-GB"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2.4 x 10</a:t>
                      </a:r>
                      <a:r>
                        <a:rPr lang="en-US" baseline="30000" dirty="0" smtClean="0"/>
                        <a:t>30</a:t>
                      </a:r>
                      <a:endParaRPr lang="en-GB" baseline="30000"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aseline="30000" dirty="0" smtClean="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 pb</a:t>
                      </a:r>
                      <a:r>
                        <a:rPr lang="en-US" baseline="30000" dirty="0" smtClean="0"/>
                        <a:t>-1</a:t>
                      </a:r>
                      <a:endParaRPr lang="en-GB" baseline="30000"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aseline="30000" dirty="0" smtClean="0"/>
                    </a:p>
                  </a:txBody>
                  <a:tcPr anchor="ctr"/>
                </a:tc>
                <a:tc>
                  <a:txBody>
                    <a:bodyPr/>
                    <a:lstStyle/>
                    <a:p>
                      <a:pPr algn="ctr"/>
                      <a:endParaRPr lang="en-GB" dirty="0"/>
                    </a:p>
                  </a:txBody>
                  <a:tcPr anchor="ctr"/>
                </a:tc>
              </a:tr>
              <a:tr h="379484">
                <a:tc>
                  <a:txBody>
                    <a:bodyPr/>
                    <a:lstStyle/>
                    <a:p>
                      <a:pPr algn="ctr"/>
                      <a:r>
                        <a:rPr lang="en-US" dirty="0" smtClean="0"/>
                        <a:t>4</a:t>
                      </a:r>
                      <a:endParaRPr lang="en-GB" dirty="0"/>
                    </a:p>
                  </a:txBody>
                  <a:tcPr anchor="ctr"/>
                </a:tc>
                <a:tc>
                  <a:txBody>
                    <a:bodyPr/>
                    <a:lstStyle/>
                    <a:p>
                      <a:endParaRPr lang="en-GB" sz="1400" dirty="0"/>
                    </a:p>
                  </a:txBody>
                  <a:tcPr/>
                </a:tc>
                <a:tc>
                  <a:txBody>
                    <a:bodyPr/>
                    <a:lstStyle/>
                    <a:p>
                      <a:pPr algn="ctr"/>
                      <a:r>
                        <a:rPr lang="en-US" dirty="0" smtClean="0"/>
                        <a:t>156</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 x 10</a:t>
                      </a:r>
                      <a:r>
                        <a:rPr lang="en-US" baseline="30000" dirty="0" smtClean="0"/>
                        <a:t>10</a:t>
                      </a:r>
                      <a:endParaRPr lang="en-GB" baseline="30000" dirty="0" smtClean="0"/>
                    </a:p>
                  </a:txBody>
                  <a:tcPr anchor="ctr"/>
                </a:tc>
                <a:tc>
                  <a:txBody>
                    <a:bodyPr/>
                    <a:lstStyle/>
                    <a:p>
                      <a:pPr algn="ctr"/>
                      <a:r>
                        <a:rPr lang="en-US" dirty="0" smtClean="0"/>
                        <a:t>2</a:t>
                      </a:r>
                      <a:endParaRPr lang="en-GB"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1.7 x 10</a:t>
                      </a:r>
                      <a:r>
                        <a:rPr lang="en-US" baseline="30000" dirty="0" smtClean="0"/>
                        <a:t>31</a:t>
                      </a:r>
                      <a:endParaRPr lang="en-GB" baseline="30000"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aseline="30000" dirty="0" smtClean="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 pb</a:t>
                      </a:r>
                      <a:r>
                        <a:rPr lang="en-US" baseline="30000" dirty="0" smtClean="0"/>
                        <a:t>-1</a:t>
                      </a:r>
                      <a:endParaRPr lang="en-GB" baseline="30000"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aseline="30000" dirty="0" smtClean="0"/>
                    </a:p>
                  </a:txBody>
                  <a:tcPr anchor="ctr"/>
                </a:tc>
                <a:tc>
                  <a:txBody>
                    <a:bodyPr/>
                    <a:lstStyle/>
                    <a:p>
                      <a:pPr algn="ctr"/>
                      <a:r>
                        <a:rPr lang="en-US" dirty="0" smtClean="0"/>
                        <a:t>2.5</a:t>
                      </a:r>
                      <a:endParaRPr lang="en-GB" dirty="0"/>
                    </a:p>
                  </a:txBody>
                  <a:tcPr anchor="ctr"/>
                </a:tc>
              </a:tr>
              <a:tr h="379484">
                <a:tc>
                  <a:txBody>
                    <a:bodyPr/>
                    <a:lstStyle/>
                    <a:p>
                      <a:pPr algn="ctr"/>
                      <a:r>
                        <a:rPr lang="en-US" dirty="0" smtClean="0"/>
                        <a:t>5a</a:t>
                      </a:r>
                      <a:endParaRPr lang="en-GB" dirty="0"/>
                    </a:p>
                  </a:txBody>
                  <a:tcPr anchor="ctr"/>
                </a:tc>
                <a:tc>
                  <a:txBody>
                    <a:bodyPr/>
                    <a:lstStyle/>
                    <a:p>
                      <a:r>
                        <a:rPr lang="en-US" sz="1400" dirty="0" smtClean="0"/>
                        <a:t>No</a:t>
                      </a:r>
                      <a:r>
                        <a:rPr lang="en-US" sz="1400" baseline="0" dirty="0" smtClean="0"/>
                        <a:t> crossing angle</a:t>
                      </a:r>
                      <a:endParaRPr lang="en-GB" sz="1400" dirty="0"/>
                    </a:p>
                  </a:txBody>
                  <a:tcPr/>
                </a:tc>
                <a:tc>
                  <a:txBody>
                    <a:bodyPr/>
                    <a:lstStyle/>
                    <a:p>
                      <a:pPr algn="ctr"/>
                      <a:r>
                        <a:rPr lang="en-US" dirty="0" smtClean="0"/>
                        <a:t>156</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 x 10</a:t>
                      </a:r>
                      <a:r>
                        <a:rPr lang="en-US" baseline="30000" dirty="0" smtClean="0"/>
                        <a:t>10</a:t>
                      </a:r>
                      <a:endParaRPr lang="en-GB" baseline="30000" dirty="0" smtClean="0"/>
                    </a:p>
                  </a:txBody>
                  <a:tcPr anchor="ctr"/>
                </a:tc>
                <a:tc>
                  <a:txBody>
                    <a:bodyPr/>
                    <a:lstStyle/>
                    <a:p>
                      <a:pPr algn="ctr"/>
                      <a:r>
                        <a:rPr lang="en-US" dirty="0" smtClean="0"/>
                        <a:t>2</a:t>
                      </a:r>
                      <a:endParaRPr lang="en-GB"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3.4 x 10</a:t>
                      </a:r>
                      <a:r>
                        <a:rPr lang="en-US" baseline="30000" dirty="0" smtClean="0"/>
                        <a:t>31</a:t>
                      </a:r>
                      <a:endParaRPr lang="en-GB" baseline="30000"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aseline="30000" dirty="0" smtClean="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~18 pb</a:t>
                      </a:r>
                      <a:r>
                        <a:rPr lang="en-US" baseline="30000" dirty="0" smtClean="0"/>
                        <a:t>-1</a:t>
                      </a:r>
                      <a:endParaRPr lang="en-GB" baseline="30000"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aseline="30000" dirty="0" smtClean="0"/>
                    </a:p>
                  </a:txBody>
                  <a:tcPr anchor="ctr"/>
                </a:tc>
                <a:tc>
                  <a:txBody>
                    <a:bodyPr/>
                    <a:lstStyle/>
                    <a:p>
                      <a:pPr algn="ctr"/>
                      <a:r>
                        <a:rPr lang="en-US" dirty="0" smtClean="0"/>
                        <a:t>3.4</a:t>
                      </a:r>
                      <a:endParaRPr lang="en-GB" dirty="0"/>
                    </a:p>
                  </a:txBody>
                  <a:tcPr anchor="ctr"/>
                </a:tc>
              </a:tr>
              <a:tr h="537601">
                <a:tc>
                  <a:txBody>
                    <a:bodyPr/>
                    <a:lstStyle/>
                    <a:p>
                      <a:pPr algn="ctr"/>
                      <a:r>
                        <a:rPr lang="en-US" dirty="0" smtClean="0"/>
                        <a:t>5b</a:t>
                      </a:r>
                      <a:endParaRPr lang="en-GB" dirty="0"/>
                    </a:p>
                  </a:txBody>
                  <a:tcPr anchor="ctr"/>
                </a:tc>
                <a:tc>
                  <a:txBody>
                    <a:bodyPr/>
                    <a:lstStyle/>
                    <a:p>
                      <a:r>
                        <a:rPr lang="en-US" sz="1400" dirty="0" smtClean="0"/>
                        <a:t>No crossing angle – pushing bunch intensity</a:t>
                      </a:r>
                      <a:endParaRPr lang="en-GB" sz="1400" dirty="0"/>
                    </a:p>
                  </a:txBody>
                  <a:tcPr/>
                </a:tc>
                <a:tc>
                  <a:txBody>
                    <a:bodyPr/>
                    <a:lstStyle/>
                    <a:p>
                      <a:pPr algn="ctr"/>
                      <a:r>
                        <a:rPr lang="en-US" dirty="0" smtClean="0"/>
                        <a:t>156</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 x 10</a:t>
                      </a:r>
                      <a:r>
                        <a:rPr lang="en-US" baseline="30000" dirty="0" smtClean="0"/>
                        <a:t>11</a:t>
                      </a:r>
                      <a:endParaRPr lang="en-GB" baseline="30000" dirty="0" smtClean="0"/>
                    </a:p>
                  </a:txBody>
                  <a:tcPr anchor="ctr"/>
                </a:tc>
                <a:tc>
                  <a:txBody>
                    <a:bodyPr/>
                    <a:lstStyle/>
                    <a:p>
                      <a:pPr algn="ctr"/>
                      <a:r>
                        <a:rPr lang="en-US" dirty="0" smtClean="0"/>
                        <a:t>2</a:t>
                      </a:r>
                      <a:endParaRPr lang="en-GB"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6.9 x 10</a:t>
                      </a:r>
                      <a:r>
                        <a:rPr lang="en-US" baseline="30000" dirty="0" smtClean="0"/>
                        <a:t>31</a:t>
                      </a:r>
                      <a:endParaRPr lang="en-GB" baseline="30000"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aseline="30000" dirty="0" smtClean="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~36 pb</a:t>
                      </a:r>
                      <a:r>
                        <a:rPr lang="en-US" baseline="30000" dirty="0" smtClean="0"/>
                        <a:t>-1</a:t>
                      </a:r>
                      <a:endParaRPr lang="en-GB" baseline="30000"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aseline="30000" dirty="0" smtClean="0"/>
                    </a:p>
                  </a:txBody>
                  <a:tcPr anchor="ctr"/>
                </a:tc>
                <a:tc>
                  <a:txBody>
                    <a:bodyPr/>
                    <a:lstStyle/>
                    <a:p>
                      <a:pPr algn="ctr"/>
                      <a:r>
                        <a:rPr lang="en-US" dirty="0" smtClean="0"/>
                        <a:t>4.8</a:t>
                      </a:r>
                      <a:endParaRPr lang="en-GB" dirty="0"/>
                    </a:p>
                  </a:txBody>
                  <a:tcPr anchor="ctr"/>
                </a:tc>
              </a:tr>
              <a:tr h="537601">
                <a:tc>
                  <a:txBody>
                    <a:bodyPr/>
                    <a:lstStyle/>
                    <a:p>
                      <a:pPr algn="ctr"/>
                      <a:r>
                        <a:rPr lang="en-US" dirty="0" smtClean="0"/>
                        <a:t>6</a:t>
                      </a:r>
                      <a:endParaRPr lang="en-GB" dirty="0"/>
                    </a:p>
                  </a:txBody>
                  <a:tcPr anchor="ctr"/>
                </a:tc>
                <a:tc>
                  <a:txBody>
                    <a:bodyPr/>
                    <a:lstStyle/>
                    <a:p>
                      <a:r>
                        <a:rPr lang="en-US" sz="1400" dirty="0" smtClean="0"/>
                        <a:t>Shift</a:t>
                      </a:r>
                      <a:r>
                        <a:rPr lang="en-US" sz="1400" baseline="0" dirty="0" smtClean="0"/>
                        <a:t> to higher energy: approx 4 weeks</a:t>
                      </a:r>
                      <a:endParaRPr lang="en-GB" sz="1400" dirty="0"/>
                    </a:p>
                  </a:txBody>
                  <a:tcPr/>
                </a:tc>
                <a:tc gridSpan="8">
                  <a:txBody>
                    <a:bodyPr/>
                    <a:lstStyle/>
                    <a:p>
                      <a:pPr algn="ctr"/>
                      <a:r>
                        <a:rPr lang="en-US" sz="1400" baseline="0" dirty="0" smtClean="0"/>
                        <a:t>Would aim for physics without crossing angle in the first instance with a gentle ramp back up in intensity</a:t>
                      </a:r>
                      <a:endParaRPr lang="en-GB" sz="1400" baseline="0"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aseline="30000" dirty="0" smtClean="0"/>
                    </a:p>
                  </a:txBody>
                  <a:tcPr anchor="ctr"/>
                </a:tc>
                <a:tc hMerge="1">
                  <a:txBody>
                    <a:bodyPr/>
                    <a:lstStyle/>
                    <a:p>
                      <a:pPr algn="ctr"/>
                      <a:endParaRPr lang="en-GB" dirty="0"/>
                    </a:p>
                  </a:txBody>
                  <a:tcPr anchor="ctr"/>
                </a:tc>
                <a:tc hMerge="1">
                  <a:txBody>
                    <a:bodyPr/>
                    <a:lstStyle/>
                    <a:p>
                      <a:endParaRPr lang="en-GB"/>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aseline="30000" dirty="0" smtClean="0"/>
                    </a:p>
                  </a:txBody>
                  <a:tcPr anchor="ctr"/>
                </a:tc>
                <a:tc hMerge="1">
                  <a:txBody>
                    <a:bodyPr/>
                    <a:lstStyle/>
                    <a:p>
                      <a:endParaRPr lang="en-GB"/>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aseline="30000" dirty="0" smtClean="0"/>
                    </a:p>
                  </a:txBody>
                  <a:tcPr anchor="ctr"/>
                </a:tc>
                <a:tc hMerge="1">
                  <a:txBody>
                    <a:bodyPr/>
                    <a:lstStyle/>
                    <a:p>
                      <a:pPr algn="ctr"/>
                      <a:endParaRPr lang="en-GB" dirty="0"/>
                    </a:p>
                  </a:txBody>
                  <a:tcPr anchor="ctr"/>
                </a:tc>
              </a:tr>
              <a:tr h="537601">
                <a:tc>
                  <a:txBody>
                    <a:bodyPr/>
                    <a:lstStyle/>
                    <a:p>
                      <a:pPr algn="ctr"/>
                      <a:r>
                        <a:rPr lang="en-US" dirty="0" smtClean="0"/>
                        <a:t>7</a:t>
                      </a:r>
                      <a:endParaRPr lang="en-GB" dirty="0"/>
                    </a:p>
                  </a:txBody>
                  <a:tcPr anchor="ctr"/>
                </a:tc>
                <a:tc>
                  <a:txBody>
                    <a:bodyPr/>
                    <a:lstStyle/>
                    <a:p>
                      <a:r>
                        <a:rPr lang="en-US" sz="1400" dirty="0" smtClean="0"/>
                        <a:t>4</a:t>
                      </a:r>
                      <a:r>
                        <a:rPr lang="en-US" sz="1400" baseline="0" dirty="0" smtClean="0"/>
                        <a:t> – 5 TeV (</a:t>
                      </a:r>
                      <a:r>
                        <a:rPr lang="en-US" sz="1400" dirty="0" smtClean="0"/>
                        <a:t>5 TeV luminosity</a:t>
                      </a:r>
                      <a:r>
                        <a:rPr lang="en-US" sz="1400" baseline="0" dirty="0" smtClean="0"/>
                        <a:t> numbers quoted)</a:t>
                      </a:r>
                      <a:endParaRPr lang="en-GB" sz="1400" dirty="0"/>
                    </a:p>
                  </a:txBody>
                  <a:tcPr/>
                </a:tc>
                <a:tc>
                  <a:txBody>
                    <a:bodyPr/>
                    <a:lstStyle/>
                    <a:p>
                      <a:pPr algn="ctr"/>
                      <a:r>
                        <a:rPr lang="en-US" dirty="0" smtClean="0"/>
                        <a:t>156</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 x 10</a:t>
                      </a:r>
                      <a:r>
                        <a:rPr lang="en-US" baseline="30000" dirty="0" smtClean="0"/>
                        <a:t>10</a:t>
                      </a:r>
                      <a:endParaRPr lang="en-GB" baseline="30000" dirty="0" smtClean="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a:t>
                      </a:r>
                      <a:endParaRPr lang="en-GB" dirty="0" smtClean="0"/>
                    </a:p>
                  </a:txBody>
                  <a:tcPr anchor="ct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4.9 x 10</a:t>
                      </a:r>
                      <a:r>
                        <a:rPr lang="en-US" baseline="30000" dirty="0" smtClean="0"/>
                        <a:t>31</a:t>
                      </a:r>
                      <a:endParaRPr lang="en-GB" baseline="30000" dirty="0" smtClean="0"/>
                    </a:p>
                  </a:txBody>
                  <a:tcPr anchor="ct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 pb</a:t>
                      </a:r>
                      <a:r>
                        <a:rPr lang="en-US" baseline="30000" dirty="0" smtClean="0"/>
                        <a:t>-1</a:t>
                      </a:r>
                      <a:endParaRPr lang="en-GB" baseline="30000" dirty="0" smtClean="0"/>
                    </a:p>
                  </a:txBody>
                  <a:tcPr anchor="ctr"/>
                </a:tc>
                <a:tc>
                  <a:txBody>
                    <a:bodyPr/>
                    <a:lstStyle/>
                    <a:p>
                      <a:pPr algn="ctr"/>
                      <a:r>
                        <a:rPr lang="en-US" dirty="0" smtClean="0"/>
                        <a:t>3.4</a:t>
                      </a:r>
                      <a:endParaRPr lang="en-GB" dirty="0"/>
                    </a:p>
                  </a:txBody>
                  <a:tcPr anchor="ctr"/>
                </a:tc>
              </a:tr>
              <a:tr h="406005">
                <a:tc>
                  <a:txBody>
                    <a:bodyPr/>
                    <a:lstStyle/>
                    <a:p>
                      <a:pPr algn="ctr"/>
                      <a:r>
                        <a:rPr lang="en-US" dirty="0" smtClean="0"/>
                        <a:t>8</a:t>
                      </a:r>
                      <a:endParaRPr lang="en-GB" dirty="0"/>
                    </a:p>
                  </a:txBody>
                  <a:tcPr anchor="ctr"/>
                </a:tc>
                <a:tc>
                  <a:txBody>
                    <a:bodyPr/>
                    <a:lstStyle/>
                    <a:p>
                      <a:r>
                        <a:rPr lang="en-US" sz="1400" dirty="0" smtClean="0"/>
                        <a:t>50 ns – nominal</a:t>
                      </a:r>
                      <a:r>
                        <a:rPr lang="en-US" sz="1400" baseline="0" dirty="0" smtClean="0"/>
                        <a:t> Xing angle</a:t>
                      </a:r>
                      <a:endParaRPr lang="en-GB" sz="1400" dirty="0"/>
                    </a:p>
                  </a:txBody>
                  <a:tcPr/>
                </a:tc>
                <a:tc>
                  <a:txBody>
                    <a:bodyPr/>
                    <a:lstStyle/>
                    <a:p>
                      <a:pPr algn="ctr"/>
                      <a:r>
                        <a:rPr lang="en-US" dirty="0" smtClean="0"/>
                        <a:t>144</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 x 10</a:t>
                      </a:r>
                      <a:r>
                        <a:rPr lang="en-US" baseline="30000" dirty="0" smtClean="0"/>
                        <a:t>10</a:t>
                      </a:r>
                      <a:endParaRPr lang="en-GB" baseline="30000" dirty="0" smtClean="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a:t>
                      </a:r>
                      <a:endParaRPr lang="en-GB" dirty="0" smtClean="0"/>
                    </a:p>
                  </a:txBody>
                  <a:tcPr anchor="ct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4.4 x 10</a:t>
                      </a:r>
                      <a:r>
                        <a:rPr lang="en-US" baseline="30000" dirty="0" smtClean="0"/>
                        <a:t>31</a:t>
                      </a:r>
                      <a:endParaRPr lang="en-GB" baseline="30000" dirty="0" smtClean="0"/>
                    </a:p>
                  </a:txBody>
                  <a:tcPr anchor="ct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~23 pb</a:t>
                      </a:r>
                      <a:r>
                        <a:rPr lang="en-US" baseline="30000" dirty="0" smtClean="0"/>
                        <a:t>-1</a:t>
                      </a:r>
                      <a:endParaRPr lang="en-GB" baseline="30000" dirty="0" smtClean="0"/>
                    </a:p>
                  </a:txBody>
                  <a:tcPr anchor="ctr"/>
                </a:tc>
                <a:tc>
                  <a:txBody>
                    <a:bodyPr/>
                    <a:lstStyle/>
                    <a:p>
                      <a:pPr algn="ctr"/>
                      <a:r>
                        <a:rPr lang="en-US" dirty="0" smtClean="0"/>
                        <a:t>3.1</a:t>
                      </a:r>
                      <a:endParaRPr lang="en-GB" dirty="0"/>
                    </a:p>
                  </a:txBody>
                  <a:tcPr anchor="ctr"/>
                </a:tc>
              </a:tr>
              <a:tr h="384754">
                <a:tc>
                  <a:txBody>
                    <a:bodyPr/>
                    <a:lstStyle/>
                    <a:p>
                      <a:pPr algn="ctr"/>
                      <a:r>
                        <a:rPr lang="en-US" dirty="0" smtClean="0"/>
                        <a:t>9</a:t>
                      </a:r>
                      <a:endParaRPr lang="en-GB" dirty="0"/>
                    </a:p>
                  </a:txBody>
                  <a:tcPr anchor="ctr"/>
                </a:tc>
                <a:tc>
                  <a:txBody>
                    <a:bodyPr/>
                    <a:lstStyle/>
                    <a:p>
                      <a:r>
                        <a:rPr lang="en-US" sz="1400" dirty="0" smtClean="0"/>
                        <a:t>50 ns</a:t>
                      </a:r>
                      <a:endParaRPr lang="en-GB" sz="1400" dirty="0"/>
                    </a:p>
                  </a:txBody>
                  <a:tcPr/>
                </a:tc>
                <a:tc>
                  <a:txBody>
                    <a:bodyPr/>
                    <a:lstStyle/>
                    <a:p>
                      <a:pPr algn="ctr"/>
                      <a:r>
                        <a:rPr lang="en-US" dirty="0" smtClean="0"/>
                        <a:t>288</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 x 10</a:t>
                      </a:r>
                      <a:r>
                        <a:rPr lang="en-US" baseline="30000" dirty="0" smtClean="0"/>
                        <a:t>10</a:t>
                      </a:r>
                      <a:endParaRPr lang="en-GB" baseline="30000" dirty="0" smtClean="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a:t>
                      </a:r>
                      <a:endParaRPr lang="en-GB" dirty="0" smtClean="0"/>
                    </a:p>
                  </a:txBody>
                  <a:tcPr anchor="ct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8.8 x 10</a:t>
                      </a:r>
                      <a:r>
                        <a:rPr lang="en-US" baseline="30000" dirty="0" smtClean="0"/>
                        <a:t>31</a:t>
                      </a:r>
                      <a:endParaRPr lang="en-GB" baseline="30000" dirty="0" smtClean="0"/>
                    </a:p>
                  </a:txBody>
                  <a:tcPr anchor="ct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~46 pb</a:t>
                      </a:r>
                      <a:r>
                        <a:rPr lang="en-US" baseline="30000" dirty="0" smtClean="0"/>
                        <a:t>-1</a:t>
                      </a:r>
                      <a:endParaRPr lang="en-GB" baseline="30000" dirty="0" smtClean="0"/>
                    </a:p>
                  </a:txBody>
                  <a:tcPr anchor="ctr"/>
                </a:tc>
                <a:tc>
                  <a:txBody>
                    <a:bodyPr/>
                    <a:lstStyle/>
                    <a:p>
                      <a:pPr algn="ctr"/>
                      <a:r>
                        <a:rPr lang="en-US" dirty="0" smtClean="0"/>
                        <a:t>6.2</a:t>
                      </a:r>
                      <a:endParaRPr lang="en-GB" dirty="0"/>
                    </a:p>
                  </a:txBody>
                  <a:tcPr anchor="ctr"/>
                </a:tc>
              </a:tr>
              <a:tr h="384754">
                <a:tc>
                  <a:txBody>
                    <a:bodyPr/>
                    <a:lstStyle/>
                    <a:p>
                      <a:pPr algn="ctr"/>
                      <a:r>
                        <a:rPr lang="en-US" dirty="0" smtClean="0"/>
                        <a:t>10</a:t>
                      </a:r>
                      <a:endParaRPr lang="en-GB" dirty="0"/>
                    </a:p>
                  </a:txBody>
                  <a:tcPr anchor="ctr"/>
                </a:tc>
                <a:tc>
                  <a:txBody>
                    <a:bodyPr/>
                    <a:lstStyle/>
                    <a:p>
                      <a:r>
                        <a:rPr lang="en-US" sz="1400" dirty="0" smtClean="0"/>
                        <a:t>50 ns</a:t>
                      </a:r>
                      <a:endParaRPr lang="en-GB" sz="1400" dirty="0"/>
                    </a:p>
                  </a:txBody>
                  <a:tcPr/>
                </a:tc>
                <a:tc>
                  <a:txBody>
                    <a:bodyPr/>
                    <a:lstStyle/>
                    <a:p>
                      <a:pPr algn="ctr"/>
                      <a:r>
                        <a:rPr lang="en-US" dirty="0" smtClean="0"/>
                        <a:t>432</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 x 10</a:t>
                      </a:r>
                      <a:r>
                        <a:rPr lang="en-US" baseline="30000" dirty="0" smtClean="0"/>
                        <a:t>10</a:t>
                      </a:r>
                      <a:endParaRPr lang="en-GB" baseline="30000" dirty="0" smtClean="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a:t>
                      </a:r>
                      <a:endParaRPr lang="en-GB" dirty="0" smtClean="0"/>
                    </a:p>
                  </a:txBody>
                  <a:tcPr anchor="ct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1.3 x 10</a:t>
                      </a:r>
                      <a:r>
                        <a:rPr lang="en-US" baseline="30000" dirty="0" smtClean="0"/>
                        <a:t>32</a:t>
                      </a:r>
                      <a:endParaRPr lang="en-GB" baseline="30000" dirty="0" smtClean="0"/>
                    </a:p>
                  </a:txBody>
                  <a:tcPr anchor="ct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~69 pb</a:t>
                      </a:r>
                      <a:r>
                        <a:rPr lang="en-US" baseline="30000" dirty="0" smtClean="0"/>
                        <a:t>-1</a:t>
                      </a:r>
                      <a:endParaRPr lang="en-GB" baseline="30000" dirty="0" smtClean="0"/>
                    </a:p>
                  </a:txBody>
                  <a:tcPr anchor="ctr"/>
                </a:tc>
                <a:tc>
                  <a:txBody>
                    <a:bodyPr/>
                    <a:lstStyle/>
                    <a:p>
                      <a:pPr algn="ctr"/>
                      <a:r>
                        <a:rPr lang="en-US" dirty="0" smtClean="0"/>
                        <a:t>9.4</a:t>
                      </a:r>
                      <a:endParaRPr lang="en-GB" dirty="0"/>
                    </a:p>
                  </a:txBody>
                  <a:tcPr anchor="ctr"/>
                </a:tc>
              </a:tr>
              <a:tr h="384754">
                <a:tc>
                  <a:txBody>
                    <a:bodyPr/>
                    <a:lstStyle/>
                    <a:p>
                      <a:pPr algn="ctr"/>
                      <a:r>
                        <a:rPr lang="en-US" dirty="0" smtClean="0"/>
                        <a:t>11</a:t>
                      </a:r>
                      <a:endParaRPr lang="en-GB" dirty="0"/>
                    </a:p>
                  </a:txBody>
                  <a:tcPr anchor="ctr"/>
                </a:tc>
                <a:tc>
                  <a:txBody>
                    <a:bodyPr/>
                    <a:lstStyle/>
                    <a:p>
                      <a:r>
                        <a:rPr lang="en-US" sz="1400" dirty="0" smtClean="0"/>
                        <a:t>50 ns</a:t>
                      </a:r>
                      <a:endParaRPr lang="en-GB" sz="1400" dirty="0"/>
                    </a:p>
                  </a:txBody>
                  <a:tcPr/>
                </a:tc>
                <a:tc>
                  <a:txBody>
                    <a:bodyPr/>
                    <a:lstStyle/>
                    <a:p>
                      <a:pPr algn="ctr"/>
                      <a:r>
                        <a:rPr lang="en-US" dirty="0" smtClean="0"/>
                        <a:t>432</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 x 10</a:t>
                      </a:r>
                      <a:r>
                        <a:rPr lang="en-US" baseline="30000" dirty="0" smtClean="0"/>
                        <a:t>10</a:t>
                      </a:r>
                      <a:endParaRPr lang="en-GB" baseline="30000" dirty="0" smtClean="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a:t>
                      </a:r>
                      <a:endParaRPr lang="en-GB" dirty="0" smtClean="0"/>
                    </a:p>
                  </a:txBody>
                  <a:tcPr anchor="ct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2.1 x 10</a:t>
                      </a:r>
                      <a:r>
                        <a:rPr lang="en-US" baseline="30000" dirty="0" smtClean="0"/>
                        <a:t>32</a:t>
                      </a:r>
                      <a:endParaRPr lang="en-GB" baseline="30000" dirty="0" smtClean="0"/>
                    </a:p>
                  </a:txBody>
                  <a:tcPr anchor="ct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~110 pb</a:t>
                      </a:r>
                      <a:r>
                        <a:rPr lang="en-US" baseline="30000" dirty="0" smtClean="0"/>
                        <a:t>-1</a:t>
                      </a:r>
                      <a:endParaRPr lang="en-GB" baseline="30000" dirty="0" smtClean="0"/>
                    </a:p>
                  </a:txBody>
                  <a:tcPr anchor="ctr"/>
                </a:tc>
                <a:tc>
                  <a:txBody>
                    <a:bodyPr/>
                    <a:lstStyle/>
                    <a:p>
                      <a:pPr algn="ctr"/>
                      <a:r>
                        <a:rPr lang="en-US" dirty="0" smtClean="0"/>
                        <a:t>12</a:t>
                      </a:r>
                      <a:endParaRPr lang="en-GB" dirty="0"/>
                    </a:p>
                  </a:txBody>
                  <a:tcPr anchor="ctr"/>
                </a:tc>
              </a:tr>
            </a:tbl>
          </a:graphicData>
        </a:graphic>
      </p:graphicFrame>
      <p:sp>
        <p:nvSpPr>
          <p:cNvPr id="6" name="Slide Number Placeholder 5"/>
          <p:cNvSpPr>
            <a:spLocks noGrp="1"/>
          </p:cNvSpPr>
          <p:nvPr>
            <p:ph type="sldNum" sz="quarter" idx="11"/>
          </p:nvPr>
        </p:nvSpPr>
        <p:spPr/>
        <p:txBody>
          <a:bodyPr/>
          <a:lstStyle/>
          <a:p>
            <a:fld id="{20D66058-8582-419F-AA3B-A79C8D77E78A}"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Contents</a:t>
            </a:r>
            <a:endParaRPr lang="en-GB" sz="3600" dirty="0"/>
          </a:p>
        </p:txBody>
      </p:sp>
      <p:sp>
        <p:nvSpPr>
          <p:cNvPr id="3" name="Content Placeholder 2"/>
          <p:cNvSpPr>
            <a:spLocks noGrp="1"/>
          </p:cNvSpPr>
          <p:nvPr>
            <p:ph idx="1"/>
          </p:nvPr>
        </p:nvSpPr>
        <p:spPr/>
        <p:txBody>
          <a:bodyPr/>
          <a:lstStyle/>
          <a:p>
            <a:r>
              <a:rPr lang="en-US" sz="3600" dirty="0" smtClean="0"/>
              <a:t>Consolidation – brief recall</a:t>
            </a:r>
          </a:p>
          <a:p>
            <a:r>
              <a:rPr lang="en-US" sz="3600" dirty="0" smtClean="0"/>
              <a:t>Splices</a:t>
            </a:r>
          </a:p>
          <a:p>
            <a:r>
              <a:rPr lang="en-US" sz="3600" dirty="0" smtClean="0"/>
              <a:t>Operational energies</a:t>
            </a:r>
          </a:p>
          <a:p>
            <a:r>
              <a:rPr lang="en-US" sz="3600" dirty="0" smtClean="0"/>
              <a:t>Potential performance</a:t>
            </a:r>
          </a:p>
          <a:p>
            <a:r>
              <a:rPr lang="en-US" sz="3600" dirty="0" smtClean="0"/>
              <a:t>Present status</a:t>
            </a:r>
          </a:p>
          <a:p>
            <a:r>
              <a:rPr lang="en-US" sz="3600" dirty="0" smtClean="0"/>
              <a:t>Plans for 2009-2010</a:t>
            </a:r>
            <a:endParaRPr lang="en-GB" sz="3600" dirty="0"/>
          </a:p>
        </p:txBody>
      </p:sp>
      <p:sp>
        <p:nvSpPr>
          <p:cNvPr id="4" name="Footer Placeholder 3"/>
          <p:cNvSpPr>
            <a:spLocks noGrp="1"/>
          </p:cNvSpPr>
          <p:nvPr>
            <p:ph type="ftr" sz="quarter" idx="10"/>
          </p:nvPr>
        </p:nvSpPr>
        <p:spPr/>
        <p:txBody>
          <a:bodyPr/>
          <a:lstStyle/>
          <a:p>
            <a:r>
              <a:rPr lang="en-US" smtClean="0"/>
              <a:t>LHC status - CMS week</a:t>
            </a:r>
            <a:endParaRPr lang="en-US" dirty="0"/>
          </a:p>
        </p:txBody>
      </p:sp>
      <p:sp>
        <p:nvSpPr>
          <p:cNvPr id="5" name="Date Placeholder 4"/>
          <p:cNvSpPr>
            <a:spLocks noGrp="1"/>
          </p:cNvSpPr>
          <p:nvPr>
            <p:ph type="dt" sz="half" idx="12"/>
          </p:nvPr>
        </p:nvSpPr>
        <p:spPr/>
        <p:txBody>
          <a:bodyPr/>
          <a:lstStyle/>
          <a:p>
            <a:r>
              <a:rPr lang="en-US" dirty="0" smtClean="0"/>
              <a:t>7-9-09</a:t>
            </a:r>
            <a:endParaRPr lang="en-US" dirty="0"/>
          </a:p>
        </p:txBody>
      </p:sp>
      <p:sp>
        <p:nvSpPr>
          <p:cNvPr id="6" name="Slide Number Placeholder 5"/>
          <p:cNvSpPr>
            <a:spLocks noGrp="1"/>
          </p:cNvSpPr>
          <p:nvPr>
            <p:ph type="sldNum" sz="quarter" idx="11"/>
          </p:nvPr>
        </p:nvSpPr>
        <p:spPr/>
        <p:txBody>
          <a:bodyPr/>
          <a:lstStyle/>
          <a:p>
            <a:fld id="{57C3E7D3-E8A8-4E1B-881E-DBC7929F1526}"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GB" dirty="0"/>
          </a:p>
        </p:txBody>
      </p:sp>
      <p:sp>
        <p:nvSpPr>
          <p:cNvPr id="5" name="Content Placeholder 4"/>
          <p:cNvSpPr>
            <a:spLocks noGrp="1"/>
          </p:cNvSpPr>
          <p:nvPr>
            <p:ph idx="1"/>
          </p:nvPr>
        </p:nvSpPr>
        <p:spPr>
          <a:xfrm>
            <a:off x="428596" y="1000108"/>
            <a:ext cx="8229600" cy="5111750"/>
          </a:xfrm>
        </p:spPr>
        <p:txBody>
          <a:bodyPr/>
          <a:lstStyle/>
          <a:p>
            <a:r>
              <a:rPr lang="en-US" dirty="0" smtClean="0"/>
              <a:t>Big error bars on these numbers</a:t>
            </a:r>
          </a:p>
          <a:p>
            <a:r>
              <a:rPr lang="en-US" dirty="0" smtClean="0"/>
              <a:t>Bunch intensity/ Beam intensity</a:t>
            </a:r>
          </a:p>
          <a:p>
            <a:pPr lvl="1"/>
            <a:r>
              <a:rPr lang="en-US" dirty="0" smtClean="0">
                <a:solidFill>
                  <a:srgbClr val="008000"/>
                </a:solidFill>
              </a:rPr>
              <a:t>quench limit, beam lifetimes, parameter tolerances &amp; control, emittance conservation through the cycle…</a:t>
            </a:r>
            <a:endParaRPr lang="en-US" dirty="0" smtClean="0"/>
          </a:p>
          <a:p>
            <a:r>
              <a:rPr lang="en-US" dirty="0" smtClean="0"/>
              <a:t>Cleaning efficiency of collimation versus quench limits</a:t>
            </a:r>
          </a:p>
          <a:p>
            <a:pPr lvl="1"/>
            <a:r>
              <a:rPr lang="en-US" dirty="0" smtClean="0"/>
              <a:t>Note: we have already proved that we can quench a dipole with only ~2-3 e9 at 450 GeV</a:t>
            </a:r>
          </a:p>
          <a:p>
            <a:r>
              <a:rPr lang="en-US" dirty="0" smtClean="0"/>
              <a:t>Operability: </a:t>
            </a:r>
          </a:p>
          <a:p>
            <a:pPr lvl="1"/>
            <a:r>
              <a:rPr lang="en-US" dirty="0" smtClean="0">
                <a:solidFill>
                  <a:srgbClr val="008000"/>
                </a:solidFill>
              </a:rPr>
              <a:t>reproducibility, ramp, squeeze, beam lifetime, background, critical feedback systems</a:t>
            </a:r>
          </a:p>
          <a:p>
            <a:r>
              <a:rPr lang="en-US" dirty="0" smtClean="0">
                <a:solidFill>
                  <a:schemeClr val="accent1">
                    <a:lumMod val="25000"/>
                  </a:schemeClr>
                </a:solidFill>
              </a:rPr>
              <a:t>Machine availability: </a:t>
            </a:r>
          </a:p>
          <a:p>
            <a:pPr lvl="1"/>
            <a:r>
              <a:rPr lang="en-US" dirty="0" smtClean="0">
                <a:solidFill>
                  <a:srgbClr val="008000"/>
                </a:solidFill>
              </a:rPr>
              <a:t>just about everything… include the injectors</a:t>
            </a:r>
          </a:p>
          <a:p>
            <a:r>
              <a:rPr lang="en-US" dirty="0" smtClean="0">
                <a:solidFill>
                  <a:srgbClr val="FF0000"/>
                </a:solidFill>
              </a:rPr>
              <a:t>Machine Protection</a:t>
            </a:r>
          </a:p>
          <a:p>
            <a:pPr lvl="1"/>
            <a:r>
              <a:rPr lang="en-US" dirty="0" smtClean="0">
                <a:solidFill>
                  <a:srgbClr val="FF0000"/>
                </a:solidFill>
              </a:rPr>
              <a:t>has to work perfectly</a:t>
            </a:r>
          </a:p>
          <a:p>
            <a:endParaRPr lang="en-US" dirty="0" smtClean="0">
              <a:solidFill>
                <a:srgbClr val="008000"/>
              </a:solidFill>
            </a:endParaRPr>
          </a:p>
          <a:p>
            <a:endParaRPr lang="en-GB" dirty="0"/>
          </a:p>
        </p:txBody>
      </p:sp>
      <p:sp>
        <p:nvSpPr>
          <p:cNvPr id="3" name="Footer Placeholder 2"/>
          <p:cNvSpPr>
            <a:spLocks noGrp="1"/>
          </p:cNvSpPr>
          <p:nvPr>
            <p:ph type="ftr" sz="quarter" idx="10"/>
          </p:nvPr>
        </p:nvSpPr>
        <p:spPr/>
        <p:txBody>
          <a:bodyPr/>
          <a:lstStyle/>
          <a:p>
            <a:r>
              <a:rPr lang="en-US" smtClean="0"/>
              <a:t>LHC status - CMS week</a:t>
            </a:r>
            <a:endParaRPr lang="en-US" dirty="0"/>
          </a:p>
        </p:txBody>
      </p:sp>
      <p:sp>
        <p:nvSpPr>
          <p:cNvPr id="4" name="Date Placeholder 3"/>
          <p:cNvSpPr>
            <a:spLocks noGrp="1"/>
          </p:cNvSpPr>
          <p:nvPr>
            <p:ph type="dt" sz="half" idx="12"/>
          </p:nvPr>
        </p:nvSpPr>
        <p:spPr/>
        <p:txBody>
          <a:bodyPr/>
          <a:lstStyle/>
          <a:p>
            <a:r>
              <a:rPr lang="en-US" dirty="0" smtClean="0"/>
              <a:t>7-09-09</a:t>
            </a:r>
            <a:endParaRPr lang="en-US" dirty="0"/>
          </a:p>
        </p:txBody>
      </p:sp>
      <p:sp>
        <p:nvSpPr>
          <p:cNvPr id="6" name="Slide Number Placeholder 5"/>
          <p:cNvSpPr>
            <a:spLocks noGrp="1"/>
          </p:cNvSpPr>
          <p:nvPr>
            <p:ph type="sldNum" sz="quarter" idx="11"/>
          </p:nvPr>
        </p:nvSpPr>
        <p:spPr/>
        <p:txBody>
          <a:bodyPr/>
          <a:lstStyle/>
          <a:p>
            <a:fld id="{57C3E7D3-E8A8-4E1B-881E-DBC7929F1526}"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LHC status - today</a:t>
            </a:r>
            <a:endParaRPr lang="en-GB" dirty="0"/>
          </a:p>
        </p:txBody>
      </p:sp>
      <p:sp>
        <p:nvSpPr>
          <p:cNvPr id="4" name="Footer Placeholder 3"/>
          <p:cNvSpPr>
            <a:spLocks noGrp="1"/>
          </p:cNvSpPr>
          <p:nvPr>
            <p:ph type="ftr" sz="quarter" idx="10"/>
          </p:nvPr>
        </p:nvSpPr>
        <p:spPr/>
        <p:txBody>
          <a:bodyPr/>
          <a:lstStyle/>
          <a:p>
            <a:r>
              <a:rPr lang="en-US" smtClean="0"/>
              <a:t>LHC status - CMS week</a:t>
            </a:r>
            <a:endParaRPr lang="en-US" dirty="0"/>
          </a:p>
        </p:txBody>
      </p:sp>
      <p:sp>
        <p:nvSpPr>
          <p:cNvPr id="5" name="Date Placeholder 4"/>
          <p:cNvSpPr>
            <a:spLocks noGrp="1"/>
          </p:cNvSpPr>
          <p:nvPr>
            <p:ph type="dt" sz="half" idx="12"/>
          </p:nvPr>
        </p:nvSpPr>
        <p:spPr/>
        <p:txBody>
          <a:bodyPr/>
          <a:lstStyle/>
          <a:p>
            <a:r>
              <a:rPr lang="en-US" dirty="0" smtClean="0"/>
              <a:t>7-09-09</a:t>
            </a:r>
            <a:endParaRPr lang="en-US" dirty="0"/>
          </a:p>
        </p:txBody>
      </p:sp>
      <p:graphicFrame>
        <p:nvGraphicFramePr>
          <p:cNvPr id="9" name="Table 8"/>
          <p:cNvGraphicFramePr>
            <a:graphicFrameLocks noGrp="1"/>
          </p:cNvGraphicFramePr>
          <p:nvPr/>
        </p:nvGraphicFramePr>
        <p:xfrm>
          <a:off x="214282" y="928670"/>
          <a:ext cx="8715436" cy="4293236"/>
        </p:xfrm>
        <a:graphic>
          <a:graphicData uri="http://schemas.openxmlformats.org/drawingml/2006/table">
            <a:tbl>
              <a:tblPr firstRow="1" bandRow="1">
                <a:tableStyleId>{5C22544A-7EE6-4342-B048-85BDC9FD1C3A}</a:tableStyleId>
              </a:tblPr>
              <a:tblGrid>
                <a:gridCol w="1034035"/>
                <a:gridCol w="1772631"/>
                <a:gridCol w="1265300"/>
                <a:gridCol w="4643470"/>
              </a:tblGrid>
              <a:tr h="513716">
                <a:tc>
                  <a:txBody>
                    <a:bodyPr/>
                    <a:lstStyle/>
                    <a:p>
                      <a:pPr algn="ctr"/>
                      <a:r>
                        <a:rPr lang="en-US" sz="2000" dirty="0" smtClean="0"/>
                        <a:t>Sector</a:t>
                      </a:r>
                      <a:endParaRPr lang="en-GB" sz="2000" dirty="0"/>
                    </a:p>
                  </a:txBody>
                  <a:tcPr/>
                </a:tc>
                <a:tc>
                  <a:txBody>
                    <a:bodyPr/>
                    <a:lstStyle/>
                    <a:p>
                      <a:r>
                        <a:rPr lang="en-US" sz="2000" dirty="0" smtClean="0"/>
                        <a:t>Status</a:t>
                      </a:r>
                      <a:endParaRPr lang="en-GB" sz="2000" dirty="0"/>
                    </a:p>
                  </a:txBody>
                  <a:tcPr/>
                </a:tc>
                <a:tc>
                  <a:txBody>
                    <a:bodyPr/>
                    <a:lstStyle/>
                    <a:p>
                      <a:r>
                        <a:rPr lang="en-US" sz="2000" dirty="0" smtClean="0"/>
                        <a:t>Temp</a:t>
                      </a:r>
                      <a:endParaRPr lang="en-GB" sz="2000" dirty="0"/>
                    </a:p>
                  </a:txBody>
                  <a:tcPr/>
                </a:tc>
                <a:tc>
                  <a:txBody>
                    <a:bodyPr/>
                    <a:lstStyle/>
                    <a:p>
                      <a:endParaRPr lang="en-GB" sz="2000" dirty="0"/>
                    </a:p>
                  </a:txBody>
                  <a:tcPr/>
                </a:tc>
              </a:tr>
              <a:tr h="370840">
                <a:tc>
                  <a:txBody>
                    <a:bodyPr/>
                    <a:lstStyle/>
                    <a:p>
                      <a:pPr algn="ctr"/>
                      <a:r>
                        <a:rPr lang="en-US" sz="2000" dirty="0" smtClean="0">
                          <a:solidFill>
                            <a:schemeClr val="bg2">
                              <a:lumMod val="60000"/>
                              <a:lumOff val="40000"/>
                            </a:schemeClr>
                          </a:solidFill>
                        </a:rPr>
                        <a:t>12</a:t>
                      </a:r>
                      <a:endParaRPr lang="en-GB" sz="2000" dirty="0">
                        <a:solidFill>
                          <a:schemeClr val="bg2">
                            <a:lumMod val="60000"/>
                            <a:lumOff val="40000"/>
                          </a:schemeClr>
                        </a:solidFill>
                      </a:endParaRPr>
                    </a:p>
                  </a:txBody>
                  <a:tcPr anchor="ctr"/>
                </a:tc>
                <a:tc>
                  <a:txBody>
                    <a:bodyPr/>
                    <a:lstStyle/>
                    <a:p>
                      <a:r>
                        <a:rPr lang="en-US" sz="2000" dirty="0" smtClean="0">
                          <a:solidFill>
                            <a:schemeClr val="bg2">
                              <a:lumMod val="60000"/>
                              <a:lumOff val="40000"/>
                            </a:schemeClr>
                          </a:solidFill>
                        </a:rPr>
                        <a:t>PO PHASE 1</a:t>
                      </a:r>
                      <a:endParaRPr lang="en-GB" sz="2000" dirty="0">
                        <a:solidFill>
                          <a:schemeClr val="bg2">
                            <a:lumMod val="60000"/>
                            <a:lumOff val="40000"/>
                          </a:schemeClr>
                        </a:solidFill>
                      </a:endParaRPr>
                    </a:p>
                  </a:txBody>
                  <a:tcPr anchor="ctr"/>
                </a:tc>
                <a:tc>
                  <a:txBody>
                    <a:bodyPr/>
                    <a:lstStyle/>
                    <a:p>
                      <a:pPr algn="ctr"/>
                      <a:r>
                        <a:rPr lang="en-US" sz="2000" dirty="0" smtClean="0">
                          <a:solidFill>
                            <a:schemeClr val="bg2">
                              <a:lumMod val="60000"/>
                              <a:lumOff val="40000"/>
                            </a:schemeClr>
                          </a:solidFill>
                        </a:rPr>
                        <a:t>1.9 K</a:t>
                      </a:r>
                      <a:endParaRPr lang="en-GB" sz="2000" dirty="0">
                        <a:solidFill>
                          <a:schemeClr val="bg2">
                            <a:lumMod val="60000"/>
                            <a:lumOff val="40000"/>
                          </a:schemeClr>
                        </a:solidFill>
                      </a:endParaRPr>
                    </a:p>
                  </a:txBody>
                  <a:tcPr anchor="ctr"/>
                </a:tc>
                <a:tc>
                  <a:txBody>
                    <a:bodyPr/>
                    <a:lstStyle/>
                    <a:p>
                      <a:r>
                        <a:rPr lang="en-US" sz="2000" dirty="0" smtClean="0">
                          <a:solidFill>
                            <a:schemeClr val="bg2">
                              <a:lumMod val="60000"/>
                              <a:lumOff val="40000"/>
                            </a:schemeClr>
                          </a:solidFill>
                        </a:rPr>
                        <a:t>Phase 2 powering starts this week,</a:t>
                      </a:r>
                      <a:r>
                        <a:rPr lang="en-US" sz="2000" baseline="0" dirty="0" smtClean="0">
                          <a:solidFill>
                            <a:schemeClr val="bg2">
                              <a:lumMod val="60000"/>
                              <a:lumOff val="40000"/>
                            </a:schemeClr>
                          </a:solidFill>
                        </a:rPr>
                        <a:t> following installation of new QPS.</a:t>
                      </a:r>
                      <a:endParaRPr lang="en-GB" sz="2000" dirty="0">
                        <a:solidFill>
                          <a:schemeClr val="bg2">
                            <a:lumMod val="60000"/>
                            <a:lumOff val="40000"/>
                          </a:schemeClr>
                        </a:solidFill>
                      </a:endParaRPr>
                    </a:p>
                  </a:txBody>
                  <a:tcPr anchor="ctr"/>
                </a:tc>
              </a:tr>
              <a:tr h="370840">
                <a:tc>
                  <a:txBody>
                    <a:bodyPr/>
                    <a:lstStyle/>
                    <a:p>
                      <a:pPr algn="ctr"/>
                      <a:r>
                        <a:rPr lang="en-US" sz="2000" dirty="0" smtClean="0">
                          <a:solidFill>
                            <a:schemeClr val="bg2">
                              <a:lumMod val="60000"/>
                              <a:lumOff val="40000"/>
                            </a:schemeClr>
                          </a:solidFill>
                        </a:rPr>
                        <a:t>23</a:t>
                      </a:r>
                      <a:endParaRPr lang="en-GB" sz="2000" dirty="0">
                        <a:solidFill>
                          <a:schemeClr val="bg2">
                            <a:lumMod val="60000"/>
                            <a:lumOff val="40000"/>
                          </a:schemeClr>
                        </a:solidFill>
                      </a:endParaRPr>
                    </a:p>
                  </a:txBody>
                  <a:tcPr anchor="ctr"/>
                </a:tc>
                <a:tc>
                  <a:txBody>
                    <a:bodyPr/>
                    <a:lstStyle/>
                    <a:p>
                      <a:r>
                        <a:rPr lang="en-US" sz="2000" dirty="0" smtClean="0">
                          <a:solidFill>
                            <a:schemeClr val="bg2">
                              <a:lumMod val="60000"/>
                              <a:lumOff val="40000"/>
                            </a:schemeClr>
                          </a:solidFill>
                        </a:rPr>
                        <a:t>COOLDOWN</a:t>
                      </a:r>
                      <a:endParaRPr lang="en-GB" sz="2000" dirty="0">
                        <a:solidFill>
                          <a:schemeClr val="bg2">
                            <a:lumMod val="60000"/>
                            <a:lumOff val="40000"/>
                          </a:schemeClr>
                        </a:solidFill>
                      </a:endParaRPr>
                    </a:p>
                  </a:txBody>
                  <a:tcPr anchor="ctr"/>
                </a:tc>
                <a:tc>
                  <a:txBody>
                    <a:bodyPr/>
                    <a:lstStyle/>
                    <a:p>
                      <a:pPr algn="ctr"/>
                      <a:r>
                        <a:rPr lang="en-US" sz="2000" dirty="0" smtClean="0">
                          <a:solidFill>
                            <a:schemeClr val="bg2">
                              <a:lumMod val="60000"/>
                              <a:lumOff val="40000"/>
                            </a:schemeClr>
                          </a:solidFill>
                        </a:rPr>
                        <a:t>~4 K</a:t>
                      </a:r>
                      <a:endParaRPr lang="en-GB" sz="2000" dirty="0">
                        <a:solidFill>
                          <a:schemeClr val="bg2">
                            <a:lumMod val="60000"/>
                            <a:lumOff val="40000"/>
                          </a:schemeClr>
                        </a:solidFill>
                      </a:endParaRPr>
                    </a:p>
                  </a:txBody>
                  <a:tcPr anchor="ctr"/>
                </a:tc>
                <a:tc>
                  <a:txBody>
                    <a:bodyPr/>
                    <a:lstStyle/>
                    <a:p>
                      <a:endParaRPr lang="en-GB" sz="2000" dirty="0">
                        <a:solidFill>
                          <a:schemeClr val="bg2">
                            <a:lumMod val="60000"/>
                            <a:lumOff val="40000"/>
                          </a:schemeClr>
                        </a:solidFill>
                      </a:endParaRPr>
                    </a:p>
                  </a:txBody>
                  <a:tcPr anchor="ctr"/>
                </a:tc>
              </a:tr>
              <a:tr h="370840">
                <a:tc>
                  <a:txBody>
                    <a:bodyPr/>
                    <a:lstStyle/>
                    <a:p>
                      <a:pPr algn="ctr"/>
                      <a:r>
                        <a:rPr lang="en-US" sz="2000" dirty="0" smtClean="0">
                          <a:solidFill>
                            <a:schemeClr val="bg2">
                              <a:lumMod val="60000"/>
                              <a:lumOff val="40000"/>
                            </a:schemeClr>
                          </a:solidFill>
                        </a:rPr>
                        <a:t>34</a:t>
                      </a:r>
                      <a:endParaRPr lang="en-GB" sz="2000" dirty="0">
                        <a:solidFill>
                          <a:schemeClr val="bg2">
                            <a:lumMod val="60000"/>
                            <a:lumOff val="4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2">
                              <a:lumMod val="60000"/>
                              <a:lumOff val="40000"/>
                            </a:schemeClr>
                          </a:solidFill>
                        </a:rPr>
                        <a:t>COOLDOWN</a:t>
                      </a:r>
                      <a:endParaRPr lang="en-GB" sz="2000" dirty="0" smtClean="0">
                        <a:solidFill>
                          <a:schemeClr val="bg2">
                            <a:lumMod val="60000"/>
                            <a:lumOff val="40000"/>
                          </a:schemeClr>
                        </a:solidFill>
                      </a:endParaRPr>
                    </a:p>
                  </a:txBody>
                  <a:tcPr anchor="ctr"/>
                </a:tc>
                <a:tc>
                  <a:txBody>
                    <a:bodyPr/>
                    <a:lstStyle/>
                    <a:p>
                      <a:pPr algn="ctr"/>
                      <a:r>
                        <a:rPr lang="en-US" sz="2000" dirty="0" smtClean="0">
                          <a:solidFill>
                            <a:schemeClr val="bg2">
                              <a:lumMod val="60000"/>
                              <a:lumOff val="40000"/>
                            </a:schemeClr>
                          </a:solidFill>
                        </a:rPr>
                        <a:t>~175</a:t>
                      </a:r>
                      <a:r>
                        <a:rPr lang="en-US" sz="2000" baseline="0" dirty="0" smtClean="0">
                          <a:solidFill>
                            <a:schemeClr val="bg2">
                              <a:lumMod val="60000"/>
                              <a:lumOff val="40000"/>
                            </a:schemeClr>
                          </a:solidFill>
                        </a:rPr>
                        <a:t> K</a:t>
                      </a:r>
                      <a:endParaRPr lang="en-GB" sz="2000" dirty="0">
                        <a:solidFill>
                          <a:schemeClr val="bg2">
                            <a:lumMod val="60000"/>
                            <a:lumOff val="40000"/>
                          </a:schemeClr>
                        </a:solidFill>
                      </a:endParaRPr>
                    </a:p>
                  </a:txBody>
                  <a:tcPr anchor="ctr"/>
                </a:tc>
                <a:tc>
                  <a:txBody>
                    <a:bodyPr/>
                    <a:lstStyle/>
                    <a:p>
                      <a:endParaRPr lang="en-GB" sz="2000" dirty="0">
                        <a:solidFill>
                          <a:schemeClr val="bg2">
                            <a:lumMod val="60000"/>
                            <a:lumOff val="40000"/>
                          </a:schemeClr>
                        </a:solidFill>
                      </a:endParaRPr>
                    </a:p>
                  </a:txBody>
                  <a:tcPr anchor="ctr"/>
                </a:tc>
              </a:tr>
              <a:tr h="370840">
                <a:tc>
                  <a:txBody>
                    <a:bodyPr/>
                    <a:lstStyle/>
                    <a:p>
                      <a:pPr algn="ctr"/>
                      <a:r>
                        <a:rPr lang="en-US" sz="2000" dirty="0" smtClean="0">
                          <a:solidFill>
                            <a:schemeClr val="bg2">
                              <a:lumMod val="60000"/>
                              <a:lumOff val="40000"/>
                            </a:schemeClr>
                          </a:solidFill>
                        </a:rPr>
                        <a:t>45</a:t>
                      </a:r>
                      <a:endParaRPr lang="en-GB" sz="2000" dirty="0">
                        <a:solidFill>
                          <a:schemeClr val="bg2">
                            <a:lumMod val="60000"/>
                            <a:lumOff val="4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2">
                              <a:lumMod val="60000"/>
                              <a:lumOff val="40000"/>
                            </a:schemeClr>
                          </a:solidFill>
                        </a:rPr>
                        <a:t>COOLDOWN</a:t>
                      </a:r>
                      <a:endParaRPr lang="en-GB" sz="2000" dirty="0" smtClean="0">
                        <a:solidFill>
                          <a:schemeClr val="bg2">
                            <a:lumMod val="60000"/>
                            <a:lumOff val="40000"/>
                          </a:schemeClr>
                        </a:solidFill>
                      </a:endParaRPr>
                    </a:p>
                  </a:txBody>
                  <a:tcPr anchor="ctr"/>
                </a:tc>
                <a:tc>
                  <a:txBody>
                    <a:bodyPr/>
                    <a:lstStyle/>
                    <a:p>
                      <a:pPr algn="ctr"/>
                      <a:r>
                        <a:rPr lang="en-US" sz="2000" dirty="0" smtClean="0">
                          <a:solidFill>
                            <a:schemeClr val="bg2">
                              <a:lumMod val="60000"/>
                              <a:lumOff val="40000"/>
                            </a:schemeClr>
                          </a:solidFill>
                        </a:rPr>
                        <a:t>~13</a:t>
                      </a:r>
                      <a:r>
                        <a:rPr lang="en-US" sz="2000" baseline="0" dirty="0" smtClean="0">
                          <a:solidFill>
                            <a:schemeClr val="bg2">
                              <a:lumMod val="60000"/>
                              <a:lumOff val="40000"/>
                            </a:schemeClr>
                          </a:solidFill>
                        </a:rPr>
                        <a:t> K</a:t>
                      </a:r>
                      <a:endParaRPr lang="en-GB" sz="2000" dirty="0">
                        <a:solidFill>
                          <a:schemeClr val="bg2">
                            <a:lumMod val="60000"/>
                            <a:lumOff val="40000"/>
                          </a:schemeClr>
                        </a:solidFill>
                      </a:endParaRPr>
                    </a:p>
                  </a:txBody>
                  <a:tcPr anchor="ctr"/>
                </a:tc>
                <a:tc>
                  <a:txBody>
                    <a:bodyPr/>
                    <a:lstStyle/>
                    <a:p>
                      <a:endParaRPr lang="en-GB" sz="2000" dirty="0">
                        <a:solidFill>
                          <a:schemeClr val="bg2">
                            <a:lumMod val="60000"/>
                            <a:lumOff val="40000"/>
                          </a:schemeClr>
                        </a:solidFill>
                      </a:endParaRPr>
                    </a:p>
                  </a:txBody>
                  <a:tcPr anchor="ctr"/>
                </a:tc>
              </a:tr>
              <a:tr h="370840">
                <a:tc>
                  <a:txBody>
                    <a:bodyPr/>
                    <a:lstStyle/>
                    <a:p>
                      <a:pPr algn="ctr"/>
                      <a:r>
                        <a:rPr lang="en-US" sz="2000" dirty="0" smtClean="0">
                          <a:solidFill>
                            <a:schemeClr val="bg2">
                              <a:lumMod val="60000"/>
                              <a:lumOff val="40000"/>
                            </a:schemeClr>
                          </a:solidFill>
                        </a:rPr>
                        <a:t>56</a:t>
                      </a:r>
                      <a:endParaRPr lang="en-GB" sz="2000" dirty="0">
                        <a:solidFill>
                          <a:schemeClr val="bg2">
                            <a:lumMod val="60000"/>
                            <a:lumOff val="4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2">
                              <a:lumMod val="60000"/>
                              <a:lumOff val="40000"/>
                            </a:schemeClr>
                          </a:solidFill>
                        </a:rPr>
                        <a:t>COOLDOWN</a:t>
                      </a:r>
                      <a:endParaRPr lang="en-GB" sz="2000" dirty="0" smtClean="0">
                        <a:solidFill>
                          <a:schemeClr val="bg2">
                            <a:lumMod val="60000"/>
                            <a:lumOff val="40000"/>
                          </a:schemeClr>
                        </a:solidFill>
                      </a:endParaRPr>
                    </a:p>
                  </a:txBody>
                  <a:tcPr anchor="ctr"/>
                </a:tc>
                <a:tc>
                  <a:txBody>
                    <a:bodyPr/>
                    <a:lstStyle/>
                    <a:p>
                      <a:pPr algn="ctr"/>
                      <a:r>
                        <a:rPr lang="en-US" sz="2000" dirty="0" smtClean="0">
                          <a:solidFill>
                            <a:schemeClr val="bg2">
                              <a:lumMod val="60000"/>
                              <a:lumOff val="40000"/>
                            </a:schemeClr>
                          </a:solidFill>
                        </a:rPr>
                        <a:t>~2 K</a:t>
                      </a:r>
                      <a:endParaRPr lang="en-GB" sz="2000" dirty="0">
                        <a:solidFill>
                          <a:schemeClr val="bg2">
                            <a:lumMod val="60000"/>
                            <a:lumOff val="40000"/>
                          </a:schemeClr>
                        </a:solidFill>
                      </a:endParaRPr>
                    </a:p>
                  </a:txBody>
                  <a:tcPr anchor="ctr"/>
                </a:tc>
                <a:tc>
                  <a:txBody>
                    <a:bodyPr/>
                    <a:lstStyle/>
                    <a:p>
                      <a:r>
                        <a:rPr lang="en-US" sz="2000" dirty="0" smtClean="0">
                          <a:solidFill>
                            <a:schemeClr val="bg2">
                              <a:lumMod val="60000"/>
                              <a:lumOff val="40000"/>
                            </a:schemeClr>
                          </a:solidFill>
                        </a:rPr>
                        <a:t>1 w delay due to </a:t>
                      </a:r>
                      <a:r>
                        <a:rPr lang="en-US" sz="2000" dirty="0" err="1" smtClean="0">
                          <a:solidFill>
                            <a:schemeClr val="bg2">
                              <a:lumMod val="60000"/>
                              <a:lumOff val="40000"/>
                            </a:schemeClr>
                          </a:solidFill>
                        </a:rPr>
                        <a:t>cryo</a:t>
                      </a:r>
                      <a:r>
                        <a:rPr lang="en-US" sz="2000" dirty="0" smtClean="0">
                          <a:solidFill>
                            <a:schemeClr val="bg2">
                              <a:lumMod val="60000"/>
                              <a:lumOff val="40000"/>
                            </a:schemeClr>
                          </a:solidFill>
                        </a:rPr>
                        <a:t>-preparation;</a:t>
                      </a:r>
                      <a:endParaRPr lang="en-GB" sz="2000" dirty="0">
                        <a:solidFill>
                          <a:schemeClr val="bg2">
                            <a:lumMod val="60000"/>
                            <a:lumOff val="40000"/>
                          </a:schemeClr>
                        </a:solidFill>
                      </a:endParaRPr>
                    </a:p>
                  </a:txBody>
                  <a:tcPr anchor="ctr"/>
                </a:tc>
              </a:tr>
              <a:tr h="370840">
                <a:tc>
                  <a:txBody>
                    <a:bodyPr/>
                    <a:lstStyle/>
                    <a:p>
                      <a:pPr algn="ctr"/>
                      <a:r>
                        <a:rPr lang="en-US" sz="2000" dirty="0" smtClean="0">
                          <a:solidFill>
                            <a:schemeClr val="bg2">
                              <a:lumMod val="60000"/>
                              <a:lumOff val="40000"/>
                            </a:schemeClr>
                          </a:solidFill>
                        </a:rPr>
                        <a:t>67</a:t>
                      </a:r>
                      <a:endParaRPr lang="en-GB" sz="2000" dirty="0">
                        <a:solidFill>
                          <a:schemeClr val="bg2">
                            <a:lumMod val="60000"/>
                            <a:lumOff val="4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2">
                              <a:lumMod val="60000"/>
                              <a:lumOff val="40000"/>
                            </a:schemeClr>
                          </a:solidFill>
                        </a:rPr>
                        <a:t>COOLDOWN</a:t>
                      </a:r>
                      <a:endParaRPr lang="en-GB" sz="2000" dirty="0" smtClean="0">
                        <a:solidFill>
                          <a:schemeClr val="bg2">
                            <a:lumMod val="60000"/>
                            <a:lumOff val="40000"/>
                          </a:schemeClr>
                        </a:solidFill>
                      </a:endParaRPr>
                    </a:p>
                  </a:txBody>
                  <a:tcPr anchor="ctr"/>
                </a:tc>
                <a:tc>
                  <a:txBody>
                    <a:bodyPr/>
                    <a:lstStyle/>
                    <a:p>
                      <a:pPr algn="ctr"/>
                      <a:r>
                        <a:rPr lang="en-US" sz="2000" dirty="0" smtClean="0">
                          <a:solidFill>
                            <a:schemeClr val="bg2">
                              <a:lumMod val="60000"/>
                              <a:lumOff val="40000"/>
                            </a:schemeClr>
                          </a:solidFill>
                        </a:rPr>
                        <a:t>~250 K</a:t>
                      </a:r>
                      <a:endParaRPr lang="en-GB" sz="2000" dirty="0">
                        <a:solidFill>
                          <a:schemeClr val="bg2">
                            <a:lumMod val="60000"/>
                            <a:lumOff val="40000"/>
                          </a:schemeClr>
                        </a:solidFill>
                      </a:endParaRPr>
                    </a:p>
                  </a:txBody>
                  <a:tcPr anchor="ctr"/>
                </a:tc>
                <a:tc>
                  <a:txBody>
                    <a:bodyPr/>
                    <a:lstStyle/>
                    <a:p>
                      <a:r>
                        <a:rPr lang="en-US" sz="2000" dirty="0" smtClean="0">
                          <a:solidFill>
                            <a:schemeClr val="bg2">
                              <a:lumMod val="60000"/>
                              <a:lumOff val="40000"/>
                            </a:schemeClr>
                          </a:solidFill>
                        </a:rPr>
                        <a:t>Cool-down of 6-7 started few days earlier than foreseen</a:t>
                      </a:r>
                      <a:endParaRPr lang="en-GB" sz="2000" dirty="0">
                        <a:solidFill>
                          <a:schemeClr val="bg2">
                            <a:lumMod val="60000"/>
                            <a:lumOff val="40000"/>
                          </a:schemeClr>
                        </a:solidFill>
                      </a:endParaRPr>
                    </a:p>
                  </a:txBody>
                  <a:tcPr anchor="ctr"/>
                </a:tc>
              </a:tr>
              <a:tr h="370840">
                <a:tc>
                  <a:txBody>
                    <a:bodyPr/>
                    <a:lstStyle/>
                    <a:p>
                      <a:pPr algn="ctr"/>
                      <a:r>
                        <a:rPr lang="en-US" sz="2000" dirty="0" smtClean="0">
                          <a:solidFill>
                            <a:schemeClr val="bg2">
                              <a:lumMod val="60000"/>
                              <a:lumOff val="40000"/>
                            </a:schemeClr>
                          </a:solidFill>
                        </a:rPr>
                        <a:t>78</a:t>
                      </a:r>
                      <a:endParaRPr lang="en-GB" sz="2000" dirty="0">
                        <a:solidFill>
                          <a:schemeClr val="bg2">
                            <a:lumMod val="60000"/>
                            <a:lumOff val="4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2">
                              <a:lumMod val="60000"/>
                              <a:lumOff val="40000"/>
                            </a:schemeClr>
                          </a:solidFill>
                        </a:rPr>
                        <a:t>COOLDOWN</a:t>
                      </a:r>
                      <a:endParaRPr lang="en-GB" sz="2000" dirty="0" smtClean="0">
                        <a:solidFill>
                          <a:schemeClr val="bg2">
                            <a:lumMod val="60000"/>
                            <a:lumOff val="40000"/>
                          </a:schemeClr>
                        </a:solidFill>
                      </a:endParaRPr>
                    </a:p>
                  </a:txBody>
                  <a:tcPr anchor="ctr"/>
                </a:tc>
                <a:tc>
                  <a:txBody>
                    <a:bodyPr/>
                    <a:lstStyle/>
                    <a:p>
                      <a:pPr algn="ctr"/>
                      <a:r>
                        <a:rPr lang="en-US" sz="2000" dirty="0" smtClean="0">
                          <a:solidFill>
                            <a:schemeClr val="bg2">
                              <a:lumMod val="60000"/>
                              <a:lumOff val="40000"/>
                            </a:schemeClr>
                          </a:solidFill>
                        </a:rPr>
                        <a:t>1.9 K</a:t>
                      </a:r>
                      <a:endParaRPr lang="en-GB" sz="2000" dirty="0">
                        <a:solidFill>
                          <a:schemeClr val="bg2">
                            <a:lumMod val="60000"/>
                            <a:lumOff val="40000"/>
                          </a:schemeClr>
                        </a:solidFill>
                      </a:endParaRPr>
                    </a:p>
                  </a:txBody>
                  <a:tcPr anchor="ctr"/>
                </a:tc>
                <a:tc>
                  <a:txBody>
                    <a:bodyPr/>
                    <a:lstStyle/>
                    <a:p>
                      <a:r>
                        <a:rPr lang="en-US" sz="2000" dirty="0" smtClean="0">
                          <a:solidFill>
                            <a:schemeClr val="bg2">
                              <a:lumMod val="60000"/>
                              <a:lumOff val="40000"/>
                            </a:schemeClr>
                          </a:solidFill>
                        </a:rPr>
                        <a:t>1 w delay due to </a:t>
                      </a:r>
                      <a:r>
                        <a:rPr lang="en-US" sz="2000" dirty="0" err="1" smtClean="0">
                          <a:solidFill>
                            <a:schemeClr val="bg2">
                              <a:lumMod val="60000"/>
                              <a:lumOff val="40000"/>
                            </a:schemeClr>
                          </a:solidFill>
                        </a:rPr>
                        <a:t>cryo</a:t>
                      </a:r>
                      <a:r>
                        <a:rPr lang="en-US" sz="2000" dirty="0" smtClean="0">
                          <a:solidFill>
                            <a:schemeClr val="bg2">
                              <a:lumMod val="60000"/>
                              <a:lumOff val="40000"/>
                            </a:schemeClr>
                          </a:solidFill>
                        </a:rPr>
                        <a:t>-preparation;</a:t>
                      </a:r>
                      <a:endParaRPr lang="en-GB" sz="2000" dirty="0">
                        <a:solidFill>
                          <a:schemeClr val="bg2">
                            <a:lumMod val="60000"/>
                            <a:lumOff val="40000"/>
                          </a:schemeClr>
                        </a:solidFill>
                      </a:endParaRPr>
                    </a:p>
                  </a:txBody>
                  <a:tcPr anchor="ctr"/>
                </a:tc>
              </a:tr>
              <a:tr h="370840">
                <a:tc>
                  <a:txBody>
                    <a:bodyPr/>
                    <a:lstStyle/>
                    <a:p>
                      <a:pPr algn="ctr"/>
                      <a:r>
                        <a:rPr lang="en-US" sz="2000" dirty="0" smtClean="0">
                          <a:solidFill>
                            <a:schemeClr val="bg2">
                              <a:lumMod val="60000"/>
                              <a:lumOff val="40000"/>
                            </a:schemeClr>
                          </a:solidFill>
                        </a:rPr>
                        <a:t>81</a:t>
                      </a:r>
                      <a:endParaRPr lang="en-GB" sz="2000" dirty="0">
                        <a:solidFill>
                          <a:schemeClr val="bg2">
                            <a:lumMod val="60000"/>
                            <a:lumOff val="4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2">
                              <a:lumMod val="60000"/>
                              <a:lumOff val="40000"/>
                            </a:schemeClr>
                          </a:solidFill>
                        </a:rPr>
                        <a:t>COOLDOWN</a:t>
                      </a:r>
                      <a:endParaRPr lang="en-GB" sz="2000" dirty="0" smtClean="0">
                        <a:solidFill>
                          <a:schemeClr val="bg2">
                            <a:lumMod val="60000"/>
                            <a:lumOff val="40000"/>
                          </a:schemeClr>
                        </a:solidFill>
                      </a:endParaRPr>
                    </a:p>
                  </a:txBody>
                  <a:tcPr anchor="ctr"/>
                </a:tc>
                <a:tc>
                  <a:txBody>
                    <a:bodyPr/>
                    <a:lstStyle/>
                    <a:p>
                      <a:pPr algn="ctr"/>
                      <a:r>
                        <a:rPr lang="en-US" sz="2000" dirty="0" smtClean="0">
                          <a:solidFill>
                            <a:schemeClr val="bg2">
                              <a:lumMod val="60000"/>
                              <a:lumOff val="40000"/>
                            </a:schemeClr>
                          </a:solidFill>
                        </a:rPr>
                        <a:t>~75 K</a:t>
                      </a:r>
                      <a:endParaRPr lang="en-GB" sz="2000" dirty="0">
                        <a:solidFill>
                          <a:schemeClr val="bg2">
                            <a:lumMod val="60000"/>
                            <a:lumOff val="40000"/>
                          </a:schemeClr>
                        </a:solidFill>
                      </a:endParaRPr>
                    </a:p>
                  </a:txBody>
                  <a:tcPr anchor="ctr"/>
                </a:tc>
                <a:tc>
                  <a:txBody>
                    <a:bodyPr/>
                    <a:lstStyle/>
                    <a:p>
                      <a:endParaRPr lang="en-GB" sz="2000" dirty="0">
                        <a:solidFill>
                          <a:schemeClr val="bg2">
                            <a:lumMod val="60000"/>
                            <a:lumOff val="40000"/>
                          </a:schemeClr>
                        </a:solidFill>
                      </a:endParaRPr>
                    </a:p>
                  </a:txBody>
                  <a:tcPr anchor="ctr"/>
                </a:tc>
              </a:tr>
            </a:tbl>
          </a:graphicData>
        </a:graphic>
      </p:graphicFrame>
      <p:sp>
        <p:nvSpPr>
          <p:cNvPr id="7" name="Slide Number Placeholder 6"/>
          <p:cNvSpPr>
            <a:spLocks noGrp="1"/>
          </p:cNvSpPr>
          <p:nvPr>
            <p:ph type="sldNum" sz="quarter" idx="11"/>
          </p:nvPr>
        </p:nvSpPr>
        <p:spPr/>
        <p:txBody>
          <a:bodyPr/>
          <a:lstStyle/>
          <a:p>
            <a:fld id="{20D66058-8582-419F-AA3B-A79C8D77E78A}" type="slidenum">
              <a:rPr lang="en-US" smtClean="0"/>
              <a:pPr/>
              <a:t>21</a:t>
            </a:fld>
            <a:endParaRPr lang="en-US"/>
          </a:p>
        </p:txBody>
      </p:sp>
      <p:sp>
        <p:nvSpPr>
          <p:cNvPr id="8" name="TextBox 7"/>
          <p:cNvSpPr txBox="1"/>
          <p:nvPr/>
        </p:nvSpPr>
        <p:spPr>
          <a:xfrm>
            <a:off x="642910" y="5715016"/>
            <a:ext cx="7572428" cy="400110"/>
          </a:xfrm>
          <a:prstGeom prst="rect">
            <a:avLst/>
          </a:prstGeom>
          <a:noFill/>
          <a:ln>
            <a:solidFill>
              <a:schemeClr val="bg2"/>
            </a:solidFill>
          </a:ln>
        </p:spPr>
        <p:txBody>
          <a:bodyPr wrap="square" rtlCol="0">
            <a:spAutoFit/>
          </a:bodyPr>
          <a:lstStyle/>
          <a:p>
            <a:r>
              <a:rPr lang="en-US" dirty="0" smtClean="0"/>
              <a:t>A lot still going on out there: ELQA,  access doors, QPS… </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aaate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 name="Title 3"/>
          <p:cNvSpPr>
            <a:spLocks/>
          </p:cNvSpPr>
          <p:nvPr/>
        </p:nvSpPr>
        <p:spPr bwMode="auto">
          <a:xfrm>
            <a:off x="4114800" y="6448425"/>
            <a:ext cx="5029200" cy="381000"/>
          </a:xfrm>
          <a:prstGeom prst="rect">
            <a:avLst/>
          </a:prstGeom>
          <a:solidFill>
            <a:schemeClr val="bg1"/>
          </a:solidFill>
          <a:ln w="9525">
            <a:noFill/>
            <a:miter lim="800000"/>
            <a:headEnd/>
            <a:tailEnd/>
          </a:ln>
        </p:spPr>
        <p:txBody>
          <a:bodyPr anchor="ctr"/>
          <a:lstStyle/>
          <a:p>
            <a:pPr algn="ctr" eaLnBrk="0" hangingPunct="0"/>
            <a:r>
              <a:rPr lang="en-GB" sz="2000" dirty="0">
                <a:latin typeface="Berlin Sans FB" pitchFamily="34" charset="0"/>
              </a:rPr>
              <a:t>General Schedule 24</a:t>
            </a:r>
            <a:r>
              <a:rPr lang="en-GB" sz="2000" baseline="30000" dirty="0">
                <a:latin typeface="Berlin Sans FB" pitchFamily="34" charset="0"/>
              </a:rPr>
              <a:t>th</a:t>
            </a:r>
            <a:r>
              <a:rPr lang="en-GB" sz="2000" dirty="0">
                <a:latin typeface="Berlin Sans FB" pitchFamily="34" charset="0"/>
              </a:rPr>
              <a:t>, August 09</a:t>
            </a:r>
          </a:p>
        </p:txBody>
      </p:sp>
      <p:sp>
        <p:nvSpPr>
          <p:cNvPr id="18" name="Line 7"/>
          <p:cNvSpPr>
            <a:spLocks noChangeShapeType="1"/>
          </p:cNvSpPr>
          <p:nvPr/>
        </p:nvSpPr>
        <p:spPr bwMode="auto">
          <a:xfrm>
            <a:off x="212725" y="2833688"/>
            <a:ext cx="8713788" cy="0"/>
          </a:xfrm>
          <a:prstGeom prst="line">
            <a:avLst/>
          </a:prstGeom>
          <a:noFill/>
          <a:ln w="9525">
            <a:solidFill>
              <a:schemeClr val="tx1"/>
            </a:solidFill>
            <a:round/>
            <a:headEnd/>
            <a:tailEnd/>
          </a:ln>
        </p:spPr>
        <p:txBody>
          <a:bodyPr/>
          <a:lstStyle/>
          <a:p>
            <a:endParaRPr lang="en-US"/>
          </a:p>
        </p:txBody>
      </p:sp>
      <p:sp>
        <p:nvSpPr>
          <p:cNvPr id="19" name="Text Box 14"/>
          <p:cNvSpPr txBox="1">
            <a:spLocks noChangeArrowheads="1"/>
          </p:cNvSpPr>
          <p:nvPr/>
        </p:nvSpPr>
        <p:spPr bwMode="auto">
          <a:xfrm>
            <a:off x="1692275" y="2852738"/>
            <a:ext cx="1223963" cy="168275"/>
          </a:xfrm>
          <a:prstGeom prst="rect">
            <a:avLst/>
          </a:prstGeom>
          <a:solidFill>
            <a:srgbClr val="FFFFCC"/>
          </a:solidFill>
          <a:ln w="9525">
            <a:noFill/>
            <a:miter lim="800000"/>
            <a:headEnd/>
            <a:tailEnd/>
          </a:ln>
        </p:spPr>
        <p:txBody>
          <a:bodyPr tIns="10800" bIns="10800">
            <a:spAutoFit/>
          </a:bodyPr>
          <a:lstStyle/>
          <a:p>
            <a:pPr>
              <a:lnSpc>
                <a:spcPct val="80000"/>
              </a:lnSpc>
            </a:pPr>
            <a:r>
              <a:rPr lang="en-US" sz="1200"/>
              <a:t>no shifts</a:t>
            </a:r>
          </a:p>
        </p:txBody>
      </p:sp>
      <p:sp>
        <p:nvSpPr>
          <p:cNvPr id="20" name="Line 9"/>
          <p:cNvSpPr>
            <a:spLocks noChangeShapeType="1"/>
          </p:cNvSpPr>
          <p:nvPr/>
        </p:nvSpPr>
        <p:spPr bwMode="auto">
          <a:xfrm>
            <a:off x="250825" y="3046413"/>
            <a:ext cx="8642350" cy="0"/>
          </a:xfrm>
          <a:prstGeom prst="line">
            <a:avLst/>
          </a:prstGeom>
          <a:noFill/>
          <a:ln w="9525">
            <a:solidFill>
              <a:schemeClr val="tx1"/>
            </a:solidFill>
            <a:round/>
            <a:headEnd/>
            <a:tailEnd/>
          </a:ln>
        </p:spPr>
        <p:txBody>
          <a:bodyPr/>
          <a:lstStyle/>
          <a:p>
            <a:endParaRPr lang="en-US"/>
          </a:p>
        </p:txBody>
      </p:sp>
      <p:sp>
        <p:nvSpPr>
          <p:cNvPr id="21" name="Line 10"/>
          <p:cNvSpPr>
            <a:spLocks noChangeShapeType="1"/>
          </p:cNvSpPr>
          <p:nvPr/>
        </p:nvSpPr>
        <p:spPr bwMode="auto">
          <a:xfrm>
            <a:off x="250825" y="3260725"/>
            <a:ext cx="8642350" cy="0"/>
          </a:xfrm>
          <a:prstGeom prst="line">
            <a:avLst/>
          </a:prstGeom>
          <a:noFill/>
          <a:ln w="9525">
            <a:solidFill>
              <a:schemeClr val="tx1"/>
            </a:solidFill>
            <a:round/>
            <a:headEnd/>
            <a:tailEnd/>
          </a:ln>
        </p:spPr>
        <p:txBody>
          <a:bodyPr/>
          <a:lstStyle/>
          <a:p>
            <a:endParaRPr lang="en-US"/>
          </a:p>
        </p:txBody>
      </p:sp>
      <p:sp>
        <p:nvSpPr>
          <p:cNvPr id="22" name="Line 11"/>
          <p:cNvSpPr>
            <a:spLocks noChangeShapeType="1"/>
          </p:cNvSpPr>
          <p:nvPr/>
        </p:nvSpPr>
        <p:spPr bwMode="auto">
          <a:xfrm>
            <a:off x="250825" y="3470275"/>
            <a:ext cx="8642350" cy="0"/>
          </a:xfrm>
          <a:prstGeom prst="line">
            <a:avLst/>
          </a:prstGeom>
          <a:noFill/>
          <a:ln w="9525">
            <a:solidFill>
              <a:schemeClr val="tx1"/>
            </a:solidFill>
            <a:round/>
            <a:headEnd/>
            <a:tailEnd/>
          </a:ln>
        </p:spPr>
        <p:txBody>
          <a:bodyPr/>
          <a:lstStyle/>
          <a:p>
            <a:endParaRPr lang="en-US"/>
          </a:p>
        </p:txBody>
      </p:sp>
      <p:sp>
        <p:nvSpPr>
          <p:cNvPr id="23" name="Line 12"/>
          <p:cNvSpPr>
            <a:spLocks noChangeShapeType="1"/>
          </p:cNvSpPr>
          <p:nvPr/>
        </p:nvSpPr>
        <p:spPr bwMode="auto">
          <a:xfrm>
            <a:off x="222250" y="3683000"/>
            <a:ext cx="8670925" cy="0"/>
          </a:xfrm>
          <a:prstGeom prst="line">
            <a:avLst/>
          </a:prstGeom>
          <a:noFill/>
          <a:ln w="9525">
            <a:solidFill>
              <a:schemeClr val="tx1"/>
            </a:solidFill>
            <a:round/>
            <a:headEnd/>
            <a:tailEnd/>
          </a:ln>
        </p:spPr>
        <p:txBody>
          <a:bodyPr/>
          <a:lstStyle/>
          <a:p>
            <a:endParaRPr lang="en-US"/>
          </a:p>
        </p:txBody>
      </p:sp>
      <p:sp>
        <p:nvSpPr>
          <p:cNvPr id="24" name="Text Box 14"/>
          <p:cNvSpPr txBox="1">
            <a:spLocks noChangeArrowheads="1"/>
          </p:cNvSpPr>
          <p:nvPr/>
        </p:nvSpPr>
        <p:spPr bwMode="auto">
          <a:xfrm>
            <a:off x="1763713" y="3065463"/>
            <a:ext cx="1223962" cy="168275"/>
          </a:xfrm>
          <a:prstGeom prst="rect">
            <a:avLst/>
          </a:prstGeom>
          <a:solidFill>
            <a:srgbClr val="FFFFCC"/>
          </a:solidFill>
          <a:ln w="9525">
            <a:noFill/>
            <a:miter lim="800000"/>
            <a:headEnd/>
            <a:tailEnd/>
          </a:ln>
        </p:spPr>
        <p:txBody>
          <a:bodyPr tIns="10800" bIns="10800">
            <a:spAutoFit/>
          </a:bodyPr>
          <a:lstStyle/>
          <a:p>
            <a:pPr>
              <a:lnSpc>
                <a:spcPct val="80000"/>
              </a:lnSpc>
            </a:pPr>
            <a:r>
              <a:rPr lang="en-US" sz="1200"/>
              <a:t>2 shifts, 5 days</a:t>
            </a:r>
          </a:p>
        </p:txBody>
      </p:sp>
      <p:sp>
        <p:nvSpPr>
          <p:cNvPr id="25" name="Text Box 14"/>
          <p:cNvSpPr txBox="1">
            <a:spLocks noChangeArrowheads="1"/>
          </p:cNvSpPr>
          <p:nvPr/>
        </p:nvSpPr>
        <p:spPr bwMode="auto">
          <a:xfrm>
            <a:off x="1979613" y="3271838"/>
            <a:ext cx="1223962" cy="168275"/>
          </a:xfrm>
          <a:prstGeom prst="rect">
            <a:avLst/>
          </a:prstGeom>
          <a:solidFill>
            <a:srgbClr val="FFFFCC"/>
          </a:solidFill>
          <a:ln w="9525">
            <a:noFill/>
            <a:miter lim="800000"/>
            <a:headEnd/>
            <a:tailEnd/>
          </a:ln>
        </p:spPr>
        <p:txBody>
          <a:bodyPr tIns="10800" bIns="10800">
            <a:spAutoFit/>
          </a:bodyPr>
          <a:lstStyle/>
          <a:p>
            <a:pPr>
              <a:lnSpc>
                <a:spcPct val="80000"/>
              </a:lnSpc>
            </a:pPr>
            <a:r>
              <a:rPr lang="en-US" sz="1200"/>
              <a:t>2 shifts, 7 days</a:t>
            </a:r>
          </a:p>
        </p:txBody>
      </p:sp>
      <p:sp>
        <p:nvSpPr>
          <p:cNvPr id="26" name="Text Box 14"/>
          <p:cNvSpPr txBox="1">
            <a:spLocks noChangeArrowheads="1"/>
          </p:cNvSpPr>
          <p:nvPr/>
        </p:nvSpPr>
        <p:spPr bwMode="auto">
          <a:xfrm>
            <a:off x="2052638" y="3492500"/>
            <a:ext cx="1223962" cy="168275"/>
          </a:xfrm>
          <a:prstGeom prst="rect">
            <a:avLst/>
          </a:prstGeom>
          <a:solidFill>
            <a:srgbClr val="FFFFCC"/>
          </a:solidFill>
          <a:ln w="9525">
            <a:noFill/>
            <a:miter lim="800000"/>
            <a:headEnd/>
            <a:tailEnd/>
          </a:ln>
        </p:spPr>
        <p:txBody>
          <a:bodyPr tIns="10800" bIns="10800">
            <a:spAutoFit/>
          </a:bodyPr>
          <a:lstStyle/>
          <a:p>
            <a:pPr>
              <a:lnSpc>
                <a:spcPct val="80000"/>
              </a:lnSpc>
            </a:pPr>
            <a:r>
              <a:rPr lang="en-US" sz="1200"/>
              <a:t>2 shifts, 7 days</a:t>
            </a:r>
          </a:p>
        </p:txBody>
      </p:sp>
      <p:sp>
        <p:nvSpPr>
          <p:cNvPr id="27" name="Text Box 14"/>
          <p:cNvSpPr txBox="1">
            <a:spLocks noChangeArrowheads="1"/>
          </p:cNvSpPr>
          <p:nvPr/>
        </p:nvSpPr>
        <p:spPr bwMode="auto">
          <a:xfrm>
            <a:off x="2268538" y="3687763"/>
            <a:ext cx="1223962" cy="460375"/>
          </a:xfrm>
          <a:prstGeom prst="rect">
            <a:avLst/>
          </a:prstGeom>
          <a:solidFill>
            <a:srgbClr val="FFFFCC"/>
          </a:solidFill>
          <a:ln w="9525">
            <a:noFill/>
            <a:miter lim="800000"/>
            <a:headEnd/>
            <a:tailEnd/>
          </a:ln>
        </p:spPr>
        <p:txBody>
          <a:bodyPr tIns="10800" bIns="10800">
            <a:spAutoFit/>
          </a:bodyPr>
          <a:lstStyle/>
          <a:p>
            <a:pPr>
              <a:lnSpc>
                <a:spcPct val="80000"/>
              </a:lnSpc>
            </a:pPr>
            <a:r>
              <a:rPr lang="en-US" sz="1200"/>
              <a:t>3 shifts, starting from Friday 18/9</a:t>
            </a:r>
          </a:p>
        </p:txBody>
      </p:sp>
      <p:cxnSp>
        <p:nvCxnSpPr>
          <p:cNvPr id="15" name="Straight Connector 14"/>
          <p:cNvCxnSpPr/>
          <p:nvPr/>
        </p:nvCxnSpPr>
        <p:spPr bwMode="auto">
          <a:xfrm>
            <a:off x="214282" y="3500438"/>
            <a:ext cx="8643998" cy="1588"/>
          </a:xfrm>
          <a:prstGeom prst="line">
            <a:avLst/>
          </a:prstGeom>
          <a:solidFill>
            <a:schemeClr val="accent1"/>
          </a:solidFill>
          <a:ln w="50800" cap="sq" cmpd="sng" algn="ctr">
            <a:solidFill>
              <a:srgbClr val="FF0000"/>
            </a:solidFill>
            <a:prstDash val="dash"/>
            <a:round/>
            <a:headEnd type="none" w="med" len="med"/>
            <a:tailEnd type="none" w="med" len="med"/>
          </a:ln>
          <a:effec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commissioning - NB</a:t>
            </a:r>
            <a:endParaRPr lang="en-GB" dirty="0"/>
          </a:p>
        </p:txBody>
      </p:sp>
      <p:sp>
        <p:nvSpPr>
          <p:cNvPr id="3" name="Content Placeholder 2"/>
          <p:cNvSpPr>
            <a:spLocks noGrp="1"/>
          </p:cNvSpPr>
          <p:nvPr>
            <p:ph idx="1"/>
          </p:nvPr>
        </p:nvSpPr>
        <p:spPr/>
        <p:txBody>
          <a:bodyPr/>
          <a:lstStyle/>
          <a:p>
            <a:r>
              <a:rPr lang="en-US" dirty="0" smtClean="0"/>
              <a:t>HWC phase 1</a:t>
            </a:r>
          </a:p>
          <a:p>
            <a:pPr lvl="1"/>
            <a:r>
              <a:rPr lang="en-US" dirty="0" smtClean="0"/>
              <a:t>Limited current – no powering of main circuits – restricted access</a:t>
            </a:r>
          </a:p>
          <a:p>
            <a:r>
              <a:rPr lang="en-US" dirty="0" smtClean="0"/>
              <a:t>HWC phase 2</a:t>
            </a:r>
          </a:p>
          <a:p>
            <a:pPr lvl="1"/>
            <a:r>
              <a:rPr lang="en-US" dirty="0" smtClean="0"/>
              <a:t>Individual system tests of new QPS</a:t>
            </a:r>
          </a:p>
          <a:p>
            <a:pPr lvl="1"/>
            <a:r>
              <a:rPr lang="en-US" dirty="0" smtClean="0"/>
              <a:t>Power main circuits to 6000 A (just over 3.5 TeV)</a:t>
            </a:r>
          </a:p>
          <a:p>
            <a:pPr lvl="1"/>
            <a:r>
              <a:rPr lang="en-US" dirty="0" smtClean="0"/>
              <a:t>No access during powering in sector concerned and adjacent access zones</a:t>
            </a:r>
          </a:p>
          <a:p>
            <a:endParaRPr lang="en-US" dirty="0" smtClean="0"/>
          </a:p>
          <a:p>
            <a:r>
              <a:rPr lang="en-US" dirty="0" smtClean="0"/>
              <a:t>New Quench Protection System still to be installed </a:t>
            </a:r>
            <a:r>
              <a:rPr lang="en-US" dirty="0" smtClean="0">
                <a:solidFill>
                  <a:srgbClr val="FF0000"/>
                </a:solidFill>
              </a:rPr>
              <a:t>and tested</a:t>
            </a:r>
            <a:r>
              <a:rPr lang="en-US" dirty="0" smtClean="0"/>
              <a:t> just about everywhere</a:t>
            </a:r>
          </a:p>
          <a:p>
            <a:pPr lvl="1"/>
            <a:r>
              <a:rPr lang="en-US" dirty="0" smtClean="0"/>
              <a:t>First 54 crates finished testing last Saturday </a:t>
            </a:r>
            <a:endParaRPr lang="en-GB" dirty="0"/>
          </a:p>
        </p:txBody>
      </p:sp>
      <p:sp>
        <p:nvSpPr>
          <p:cNvPr id="4" name="Footer Placeholder 3"/>
          <p:cNvSpPr>
            <a:spLocks noGrp="1"/>
          </p:cNvSpPr>
          <p:nvPr>
            <p:ph type="ftr" sz="quarter" idx="10"/>
          </p:nvPr>
        </p:nvSpPr>
        <p:spPr/>
        <p:txBody>
          <a:bodyPr/>
          <a:lstStyle/>
          <a:p>
            <a:r>
              <a:rPr lang="en-US" smtClean="0"/>
              <a:t>LHC status - CMS week</a:t>
            </a:r>
            <a:endParaRPr lang="en-US" dirty="0"/>
          </a:p>
        </p:txBody>
      </p:sp>
      <p:sp>
        <p:nvSpPr>
          <p:cNvPr id="5" name="Date Placeholder 4"/>
          <p:cNvSpPr>
            <a:spLocks noGrp="1"/>
          </p:cNvSpPr>
          <p:nvPr>
            <p:ph type="dt" sz="half" idx="12"/>
          </p:nvPr>
        </p:nvSpPr>
        <p:spPr/>
        <p:txBody>
          <a:bodyPr/>
          <a:lstStyle/>
          <a:p>
            <a:r>
              <a:rPr lang="en-US" dirty="0" smtClean="0"/>
              <a:t>7-09-09</a:t>
            </a:r>
            <a:endParaRPr lang="en-US" dirty="0"/>
          </a:p>
        </p:txBody>
      </p:sp>
      <p:sp>
        <p:nvSpPr>
          <p:cNvPr id="6" name="Slide Number Placeholder 5"/>
          <p:cNvSpPr>
            <a:spLocks noGrp="1"/>
          </p:cNvSpPr>
          <p:nvPr>
            <p:ph type="sldNum" sz="quarter" idx="11"/>
          </p:nvPr>
        </p:nvSpPr>
        <p:spPr/>
        <p:txBody>
          <a:bodyPr/>
          <a:lstStyle/>
          <a:p>
            <a:fld id="{57C3E7D3-E8A8-4E1B-881E-DBC7929F1526}"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 injectors</a:t>
            </a:r>
            <a:endParaRPr lang="en-GB" dirty="0"/>
          </a:p>
        </p:txBody>
      </p:sp>
      <p:sp>
        <p:nvSpPr>
          <p:cNvPr id="3" name="Footer Placeholder 2"/>
          <p:cNvSpPr>
            <a:spLocks noGrp="1"/>
          </p:cNvSpPr>
          <p:nvPr>
            <p:ph type="ftr" sz="quarter" idx="10"/>
          </p:nvPr>
        </p:nvSpPr>
        <p:spPr/>
        <p:txBody>
          <a:bodyPr/>
          <a:lstStyle/>
          <a:p>
            <a:r>
              <a:rPr lang="en-US" smtClean="0"/>
              <a:t>LHC status - CMS week</a:t>
            </a:r>
            <a:endParaRPr lang="en-US"/>
          </a:p>
        </p:txBody>
      </p:sp>
      <p:sp>
        <p:nvSpPr>
          <p:cNvPr id="5" name="Date Placeholder 4"/>
          <p:cNvSpPr>
            <a:spLocks noGrp="1"/>
          </p:cNvSpPr>
          <p:nvPr>
            <p:ph type="dt" sz="half" idx="12"/>
          </p:nvPr>
        </p:nvSpPr>
        <p:spPr/>
        <p:txBody>
          <a:bodyPr/>
          <a:lstStyle/>
          <a:p>
            <a:r>
              <a:rPr lang="en-US" dirty="0" smtClean="0"/>
              <a:t>7-09-09</a:t>
            </a:r>
            <a:endParaRPr lang="en-US" dirty="0"/>
          </a:p>
        </p:txBody>
      </p:sp>
      <p:sp>
        <p:nvSpPr>
          <p:cNvPr id="10" name="TextBox 9"/>
          <p:cNvSpPr txBox="1"/>
          <p:nvPr/>
        </p:nvSpPr>
        <p:spPr>
          <a:xfrm>
            <a:off x="4429124" y="4643446"/>
            <a:ext cx="2714644" cy="400110"/>
          </a:xfrm>
          <a:prstGeom prst="rect">
            <a:avLst/>
          </a:prstGeom>
          <a:noFill/>
        </p:spPr>
        <p:txBody>
          <a:bodyPr wrap="square" rtlCol="0">
            <a:spAutoFit/>
          </a:bodyPr>
          <a:lstStyle/>
          <a:p>
            <a:r>
              <a:rPr lang="en-US" dirty="0" smtClean="0"/>
              <a:t>± first LHC beam</a:t>
            </a:r>
            <a:endParaRPr lang="en-GB" dirty="0"/>
          </a:p>
        </p:txBody>
      </p:sp>
      <p:pic>
        <p:nvPicPr>
          <p:cNvPr id="1026" name="Picture 2"/>
          <p:cNvPicPr>
            <a:picLocks noChangeAspect="1" noChangeArrowheads="1"/>
          </p:cNvPicPr>
          <p:nvPr/>
        </p:nvPicPr>
        <p:blipFill>
          <a:blip r:embed="rId2"/>
          <a:srcRect/>
          <a:stretch>
            <a:fillRect/>
          </a:stretch>
        </p:blipFill>
        <p:spPr bwMode="auto">
          <a:xfrm>
            <a:off x="571472" y="1000108"/>
            <a:ext cx="8215338" cy="3293777"/>
          </a:xfrm>
          <a:prstGeom prst="rect">
            <a:avLst/>
          </a:prstGeom>
          <a:noFill/>
          <a:ln w="9525">
            <a:noFill/>
            <a:miter lim="800000"/>
            <a:headEnd/>
            <a:tailEnd/>
          </a:ln>
        </p:spPr>
      </p:pic>
      <p:cxnSp>
        <p:nvCxnSpPr>
          <p:cNvPr id="8" name="Straight Arrow Connector 7"/>
          <p:cNvCxnSpPr/>
          <p:nvPr/>
        </p:nvCxnSpPr>
        <p:spPr bwMode="auto">
          <a:xfrm rot="16200000" flipV="1">
            <a:off x="4536281" y="3464719"/>
            <a:ext cx="2000264" cy="214314"/>
          </a:xfrm>
          <a:prstGeom prst="straightConnector1">
            <a:avLst/>
          </a:prstGeom>
          <a:solidFill>
            <a:schemeClr val="accent1"/>
          </a:solidFill>
          <a:ln w="38100" cap="sq" cmpd="sng" algn="ctr">
            <a:solidFill>
              <a:srgbClr val="92D050"/>
            </a:solidFill>
            <a:prstDash val="solid"/>
            <a:round/>
            <a:headEnd type="none" w="med" len="med"/>
            <a:tailEnd type="arrow"/>
          </a:ln>
          <a:effectLst/>
        </p:spPr>
      </p:cxnSp>
      <p:sp>
        <p:nvSpPr>
          <p:cNvPr id="11" name="Oval 10"/>
          <p:cNvSpPr/>
          <p:nvPr/>
        </p:nvSpPr>
        <p:spPr bwMode="auto">
          <a:xfrm>
            <a:off x="2928926" y="2786058"/>
            <a:ext cx="857256" cy="714380"/>
          </a:xfrm>
          <a:prstGeom prst="ellipse">
            <a:avLst/>
          </a:prstGeom>
          <a:noFill/>
          <a:ln w="25400" cap="sq"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bg2"/>
              </a:solidFill>
              <a:effectLst/>
              <a:latin typeface="Arial" charset="0"/>
            </a:endParaRPr>
          </a:p>
        </p:txBody>
      </p:sp>
      <p:cxnSp>
        <p:nvCxnSpPr>
          <p:cNvPr id="12" name="Straight Arrow Connector 11"/>
          <p:cNvCxnSpPr/>
          <p:nvPr/>
        </p:nvCxnSpPr>
        <p:spPr bwMode="auto">
          <a:xfrm rot="5400000" flipH="1" flipV="1">
            <a:off x="2321703" y="4036223"/>
            <a:ext cx="1571636" cy="357190"/>
          </a:xfrm>
          <a:prstGeom prst="straightConnector1">
            <a:avLst/>
          </a:prstGeom>
          <a:solidFill>
            <a:schemeClr val="accent1"/>
          </a:solidFill>
          <a:ln w="38100" cap="sq" cmpd="sng" algn="ctr">
            <a:solidFill>
              <a:srgbClr val="92D050"/>
            </a:solidFill>
            <a:prstDash val="solid"/>
            <a:round/>
            <a:headEnd type="none" w="med" len="med"/>
            <a:tailEnd type="arrow"/>
          </a:ln>
          <a:effectLst/>
        </p:spPr>
      </p:cxnSp>
      <p:sp>
        <p:nvSpPr>
          <p:cNvPr id="14" name="TextBox 13"/>
          <p:cNvSpPr txBox="1"/>
          <p:nvPr/>
        </p:nvSpPr>
        <p:spPr>
          <a:xfrm>
            <a:off x="500034" y="5143512"/>
            <a:ext cx="4857784" cy="1015663"/>
          </a:xfrm>
          <a:prstGeom prst="rect">
            <a:avLst/>
          </a:prstGeom>
          <a:noFill/>
        </p:spPr>
        <p:txBody>
          <a:bodyPr wrap="square" rtlCol="0">
            <a:spAutoFit/>
          </a:bodyPr>
          <a:lstStyle/>
          <a:p>
            <a:r>
              <a:rPr lang="en-US" dirty="0" smtClean="0"/>
              <a:t>Injection test</a:t>
            </a:r>
            <a:r>
              <a:rPr lang="en-GB" dirty="0" smtClean="0"/>
              <a:t/>
            </a:r>
            <a:br>
              <a:rPr lang="en-GB" dirty="0" smtClean="0"/>
            </a:br>
            <a:r>
              <a:rPr lang="en-GB" dirty="0" smtClean="0"/>
              <a:t>Sector 23 as first priority</a:t>
            </a:r>
            <a:br>
              <a:rPr lang="en-GB" dirty="0" smtClean="0"/>
            </a:br>
            <a:r>
              <a:rPr lang="en-GB" dirty="0" smtClean="0"/>
              <a:t>Sector 78 if part of 81 required is ready </a:t>
            </a:r>
            <a:endParaRPr lang="en-US" dirty="0" smtClean="0"/>
          </a:p>
        </p:txBody>
      </p:sp>
      <p:sp>
        <p:nvSpPr>
          <p:cNvPr id="15" name="Oval 14"/>
          <p:cNvSpPr/>
          <p:nvPr/>
        </p:nvSpPr>
        <p:spPr bwMode="auto">
          <a:xfrm>
            <a:off x="1285852" y="1643050"/>
            <a:ext cx="857256" cy="714380"/>
          </a:xfrm>
          <a:prstGeom prst="ellipse">
            <a:avLst/>
          </a:prstGeom>
          <a:noFill/>
          <a:ln w="25400" cap="sq"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bg2"/>
              </a:solidFill>
              <a:effectLst/>
              <a:latin typeface="Arial" charset="0"/>
            </a:endParaRPr>
          </a:p>
        </p:txBody>
      </p:sp>
      <p:cxnSp>
        <p:nvCxnSpPr>
          <p:cNvPr id="16" name="Straight Arrow Connector 15"/>
          <p:cNvCxnSpPr/>
          <p:nvPr/>
        </p:nvCxnSpPr>
        <p:spPr bwMode="auto">
          <a:xfrm rot="10800000" flipV="1">
            <a:off x="2000232" y="1142984"/>
            <a:ext cx="1357322" cy="571504"/>
          </a:xfrm>
          <a:prstGeom prst="straightConnector1">
            <a:avLst/>
          </a:prstGeom>
          <a:solidFill>
            <a:schemeClr val="accent1"/>
          </a:solidFill>
          <a:ln w="38100" cap="sq" cmpd="sng" algn="ctr">
            <a:solidFill>
              <a:srgbClr val="92D050"/>
            </a:solidFill>
            <a:prstDash val="solid"/>
            <a:round/>
            <a:headEnd type="none" w="med" len="med"/>
            <a:tailEnd type="arrow"/>
          </a:ln>
          <a:effectLst/>
        </p:spPr>
      </p:cxnSp>
      <p:sp>
        <p:nvSpPr>
          <p:cNvPr id="20" name="TextBox 19"/>
          <p:cNvSpPr txBox="1"/>
          <p:nvPr/>
        </p:nvSpPr>
        <p:spPr>
          <a:xfrm>
            <a:off x="2500298" y="785794"/>
            <a:ext cx="2143140" cy="400110"/>
          </a:xfrm>
          <a:prstGeom prst="rect">
            <a:avLst/>
          </a:prstGeom>
          <a:noFill/>
        </p:spPr>
        <p:txBody>
          <a:bodyPr wrap="square" rtlCol="0">
            <a:spAutoFit/>
          </a:bodyPr>
          <a:lstStyle/>
          <a:p>
            <a:r>
              <a:rPr lang="en-US" dirty="0" smtClean="0"/>
              <a:t>Ions in the lines</a:t>
            </a:r>
            <a:endParaRPr lang="en-GB" dirty="0"/>
          </a:p>
        </p:txBody>
      </p:sp>
      <p:sp>
        <p:nvSpPr>
          <p:cNvPr id="21" name="Slide Number Placeholder 20"/>
          <p:cNvSpPr>
            <a:spLocks noGrp="1"/>
          </p:cNvSpPr>
          <p:nvPr>
            <p:ph type="sldNum" sz="quarter" idx="11"/>
          </p:nvPr>
        </p:nvSpPr>
        <p:spPr/>
        <p:txBody>
          <a:bodyPr/>
          <a:lstStyle/>
          <a:p>
            <a:fld id="{20D66058-8582-419F-AA3B-A79C8D77E78A}"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a:stCxn id="7" idx="2"/>
          </p:cNvCxnSpPr>
          <p:nvPr/>
        </p:nvCxnSpPr>
        <p:spPr bwMode="auto">
          <a:xfrm rot="5400000">
            <a:off x="1839496" y="3875489"/>
            <a:ext cx="5500728" cy="35719"/>
          </a:xfrm>
          <a:prstGeom prst="straightConnector1">
            <a:avLst/>
          </a:prstGeom>
          <a:solidFill>
            <a:schemeClr val="accent1"/>
          </a:solidFill>
          <a:ln w="82550" cap="sq" cmpd="sng" algn="ctr">
            <a:solidFill>
              <a:schemeClr val="bg2"/>
            </a:solidFill>
            <a:prstDash val="solid"/>
            <a:round/>
            <a:headEnd type="none" w="med" len="med"/>
            <a:tailEnd type="arrow"/>
          </a:ln>
          <a:effectLst/>
        </p:spPr>
      </p:cxnSp>
      <p:sp>
        <p:nvSpPr>
          <p:cNvPr id="6" name="Title 5"/>
          <p:cNvSpPr>
            <a:spLocks noGrp="1"/>
          </p:cNvSpPr>
          <p:nvPr>
            <p:ph type="title"/>
          </p:nvPr>
        </p:nvSpPr>
        <p:spPr/>
        <p:txBody>
          <a:bodyPr/>
          <a:lstStyle/>
          <a:p>
            <a:r>
              <a:rPr lang="en-US" dirty="0" smtClean="0"/>
              <a:t>Beam commissioning</a:t>
            </a:r>
            <a:endParaRPr lang="en-GB" dirty="0"/>
          </a:p>
        </p:txBody>
      </p:sp>
      <p:sp>
        <p:nvSpPr>
          <p:cNvPr id="5" name="Date Placeholder 4"/>
          <p:cNvSpPr>
            <a:spLocks noGrp="1"/>
          </p:cNvSpPr>
          <p:nvPr>
            <p:ph type="dt" sz="half" idx="12"/>
          </p:nvPr>
        </p:nvSpPr>
        <p:spPr/>
        <p:txBody>
          <a:bodyPr/>
          <a:lstStyle/>
          <a:p>
            <a:r>
              <a:rPr lang="en-US" dirty="0" smtClean="0"/>
              <a:t>7-09-09</a:t>
            </a:r>
            <a:endParaRPr lang="en-US" dirty="0"/>
          </a:p>
        </p:txBody>
      </p:sp>
      <p:sp>
        <p:nvSpPr>
          <p:cNvPr id="7" name="Rectangle 6"/>
          <p:cNvSpPr/>
          <p:nvPr/>
        </p:nvSpPr>
        <p:spPr bwMode="auto">
          <a:xfrm>
            <a:off x="3000364" y="714356"/>
            <a:ext cx="3214710" cy="428628"/>
          </a:xfrm>
          <a:prstGeom prst="rect">
            <a:avLst/>
          </a:prstGeom>
          <a:solidFill>
            <a:srgbClr val="FFFF99"/>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2"/>
                </a:solidFill>
                <a:effectLst/>
                <a:latin typeface="Arial" charset="0"/>
              </a:rPr>
              <a:t>Global machine </a:t>
            </a:r>
            <a:r>
              <a:rPr lang="en-US" dirty="0" smtClean="0"/>
              <a:t>c</a:t>
            </a:r>
            <a:r>
              <a:rPr kumimoji="0" lang="en-US" sz="2000" b="0" i="0" u="none" strike="noStrike" cap="none" normalizeH="0" baseline="0" dirty="0" smtClean="0">
                <a:ln>
                  <a:noFill/>
                </a:ln>
                <a:solidFill>
                  <a:schemeClr val="bg2"/>
                </a:solidFill>
                <a:effectLst/>
                <a:latin typeface="Arial" charset="0"/>
              </a:rPr>
              <a:t>heckout</a:t>
            </a:r>
            <a:endParaRPr kumimoji="0" lang="en-GB" sz="2000" b="0" i="0" u="none" strike="noStrike" cap="none" normalizeH="0" baseline="0" dirty="0" smtClean="0">
              <a:ln>
                <a:noFill/>
              </a:ln>
              <a:solidFill>
                <a:schemeClr val="bg2"/>
              </a:solidFill>
              <a:effectLst/>
              <a:latin typeface="Arial" charset="0"/>
            </a:endParaRPr>
          </a:p>
        </p:txBody>
      </p:sp>
      <p:sp>
        <p:nvSpPr>
          <p:cNvPr id="8" name="Rectangle 7"/>
          <p:cNvSpPr/>
          <p:nvPr/>
        </p:nvSpPr>
        <p:spPr bwMode="auto">
          <a:xfrm>
            <a:off x="2571736" y="1285860"/>
            <a:ext cx="4071966" cy="500066"/>
          </a:xfrm>
          <a:prstGeom prst="rect">
            <a:avLst/>
          </a:prstGeom>
          <a:solidFill>
            <a:schemeClr val="accent2">
              <a:lumMod val="40000"/>
              <a:lumOff val="60000"/>
            </a:schemeClr>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t>Essential 450 GeV commissioning</a:t>
            </a:r>
            <a:endParaRPr kumimoji="0" lang="en-GB" sz="2000" b="0" i="0" u="none" strike="noStrike" cap="none" normalizeH="0" baseline="0" dirty="0" smtClean="0">
              <a:ln>
                <a:noFill/>
              </a:ln>
              <a:solidFill>
                <a:schemeClr val="bg2"/>
              </a:solidFill>
              <a:effectLst/>
              <a:latin typeface="Arial" charset="0"/>
            </a:endParaRPr>
          </a:p>
        </p:txBody>
      </p:sp>
      <p:sp>
        <p:nvSpPr>
          <p:cNvPr id="9" name="Rectangle 8"/>
          <p:cNvSpPr/>
          <p:nvPr/>
        </p:nvSpPr>
        <p:spPr bwMode="auto">
          <a:xfrm>
            <a:off x="642910" y="5429264"/>
            <a:ext cx="3929090" cy="500066"/>
          </a:xfrm>
          <a:prstGeom prst="rect">
            <a:avLst/>
          </a:prstGeom>
          <a:solidFill>
            <a:srgbClr val="FF9999"/>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2"/>
                </a:solidFill>
                <a:effectLst/>
                <a:latin typeface="Arial" charset="0"/>
              </a:rPr>
              <a:t>System/beam</a:t>
            </a:r>
            <a:r>
              <a:rPr kumimoji="0" lang="en-US" sz="2000" b="0" i="0" u="none" strike="noStrike" cap="none" normalizeH="0" dirty="0" smtClean="0">
                <a:ln>
                  <a:noFill/>
                </a:ln>
                <a:solidFill>
                  <a:schemeClr val="bg2"/>
                </a:solidFill>
                <a:effectLst/>
                <a:latin typeface="Arial" charset="0"/>
              </a:rPr>
              <a:t> commissioning</a:t>
            </a:r>
            <a:endParaRPr kumimoji="0" lang="en-GB" sz="2000" b="0" i="0" u="none" strike="noStrike" cap="none" normalizeH="0" baseline="0" dirty="0" smtClean="0">
              <a:ln>
                <a:noFill/>
              </a:ln>
              <a:solidFill>
                <a:schemeClr val="bg2"/>
              </a:solidFill>
              <a:effectLst/>
              <a:latin typeface="Arial" charset="0"/>
            </a:endParaRPr>
          </a:p>
        </p:txBody>
      </p:sp>
      <p:sp>
        <p:nvSpPr>
          <p:cNvPr id="10" name="Rectangle 9"/>
          <p:cNvSpPr/>
          <p:nvPr/>
        </p:nvSpPr>
        <p:spPr bwMode="auto">
          <a:xfrm>
            <a:off x="4572000" y="3643314"/>
            <a:ext cx="4429188" cy="428628"/>
          </a:xfrm>
          <a:prstGeom prst="rect">
            <a:avLst/>
          </a:prstGeom>
          <a:solidFill>
            <a:schemeClr val="accent1"/>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2"/>
                </a:solidFill>
                <a:effectLst/>
                <a:latin typeface="Arial" charset="0"/>
              </a:rPr>
              <a:t>Machine</a:t>
            </a:r>
            <a:r>
              <a:rPr lang="en-US" dirty="0" smtClean="0"/>
              <a:t> protection</a:t>
            </a:r>
            <a:r>
              <a:rPr lang="en-GB" dirty="0" smtClean="0"/>
              <a:t> commissioning 2</a:t>
            </a:r>
            <a:endParaRPr lang="en-US" dirty="0" smtClean="0"/>
          </a:p>
        </p:txBody>
      </p:sp>
      <p:sp>
        <p:nvSpPr>
          <p:cNvPr id="11" name="Rectangle 10"/>
          <p:cNvSpPr/>
          <p:nvPr/>
        </p:nvSpPr>
        <p:spPr bwMode="auto">
          <a:xfrm>
            <a:off x="2928926" y="4286256"/>
            <a:ext cx="3643338" cy="428628"/>
          </a:xfrm>
          <a:prstGeom prst="rect">
            <a:avLst/>
          </a:prstGeom>
          <a:solidFill>
            <a:schemeClr val="accent1"/>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t>3.5 TeV beam &amp; first collisions</a:t>
            </a:r>
            <a:endParaRPr kumimoji="0" lang="en-GB" sz="2000" b="0" i="0" u="none" strike="noStrike" cap="none" normalizeH="0" baseline="0" dirty="0" smtClean="0">
              <a:ln>
                <a:noFill/>
              </a:ln>
              <a:solidFill>
                <a:schemeClr val="bg2"/>
              </a:solidFill>
              <a:effectLst/>
              <a:latin typeface="Arial" charset="0"/>
            </a:endParaRPr>
          </a:p>
        </p:txBody>
      </p:sp>
      <p:sp>
        <p:nvSpPr>
          <p:cNvPr id="12" name="Rectangle 11"/>
          <p:cNvSpPr/>
          <p:nvPr/>
        </p:nvSpPr>
        <p:spPr bwMode="auto">
          <a:xfrm>
            <a:off x="3143240" y="2357430"/>
            <a:ext cx="2857520" cy="357190"/>
          </a:xfrm>
          <a:prstGeom prst="rect">
            <a:avLst/>
          </a:prstGeom>
          <a:solidFill>
            <a:schemeClr val="accent2">
              <a:lumMod val="40000"/>
              <a:lumOff val="60000"/>
            </a:schemeClr>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2"/>
                </a:solidFill>
                <a:effectLst/>
                <a:latin typeface="Arial" charset="0"/>
              </a:rPr>
              <a:t>450 GeV collisions</a:t>
            </a:r>
            <a:endParaRPr kumimoji="0" lang="en-GB" sz="2000" b="0" i="0" u="none" strike="noStrike" cap="none" normalizeH="0" baseline="0" dirty="0" smtClean="0">
              <a:ln>
                <a:noFill/>
              </a:ln>
              <a:solidFill>
                <a:schemeClr val="bg2"/>
              </a:solidFill>
              <a:effectLst/>
              <a:latin typeface="Arial" charset="0"/>
            </a:endParaRPr>
          </a:p>
        </p:txBody>
      </p:sp>
      <p:sp>
        <p:nvSpPr>
          <p:cNvPr id="13" name="Rectangle 12"/>
          <p:cNvSpPr/>
          <p:nvPr/>
        </p:nvSpPr>
        <p:spPr bwMode="auto">
          <a:xfrm>
            <a:off x="2428860" y="3071810"/>
            <a:ext cx="4357718" cy="357190"/>
          </a:xfrm>
          <a:prstGeom prst="rect">
            <a:avLst/>
          </a:prstGeom>
          <a:solidFill>
            <a:schemeClr val="bg2">
              <a:lumMod val="20000"/>
              <a:lumOff val="80000"/>
            </a:schemeClr>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2"/>
                </a:solidFill>
                <a:effectLst/>
                <a:latin typeface="Arial" charset="0"/>
              </a:rPr>
              <a:t>Ramp commissioning</a:t>
            </a:r>
            <a:r>
              <a:rPr lang="en-US" dirty="0" smtClean="0"/>
              <a:t> to 1 TeV</a:t>
            </a:r>
            <a:endParaRPr kumimoji="0" lang="en-GB" sz="2000" b="0" i="0" u="none" strike="noStrike" cap="none" normalizeH="0" baseline="0" dirty="0" smtClean="0">
              <a:ln>
                <a:noFill/>
              </a:ln>
              <a:solidFill>
                <a:schemeClr val="bg2"/>
              </a:solidFill>
              <a:effectLst/>
              <a:latin typeface="Arial" charset="0"/>
            </a:endParaRPr>
          </a:p>
        </p:txBody>
      </p:sp>
      <p:sp>
        <p:nvSpPr>
          <p:cNvPr id="15" name="Rectangle 14"/>
          <p:cNvSpPr/>
          <p:nvPr/>
        </p:nvSpPr>
        <p:spPr bwMode="auto">
          <a:xfrm>
            <a:off x="2071670" y="4929198"/>
            <a:ext cx="5072098" cy="357190"/>
          </a:xfrm>
          <a:prstGeom prst="rect">
            <a:avLst/>
          </a:prstGeom>
          <a:solidFill>
            <a:srgbClr val="FF9999"/>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2"/>
                </a:solidFill>
                <a:effectLst/>
                <a:latin typeface="Arial" charset="0"/>
              </a:rPr>
              <a:t>Full machine</a:t>
            </a:r>
            <a:r>
              <a:rPr kumimoji="0" lang="en-US" sz="2000" b="0" i="0" u="none" strike="noStrike" cap="none" normalizeH="0" dirty="0" smtClean="0">
                <a:ln>
                  <a:noFill/>
                </a:ln>
                <a:solidFill>
                  <a:schemeClr val="bg2"/>
                </a:solidFill>
                <a:effectLst/>
                <a:latin typeface="Arial" charset="0"/>
              </a:rPr>
              <a:t> </a:t>
            </a:r>
            <a:r>
              <a:rPr lang="en-US" dirty="0" smtClean="0"/>
              <a:t>p</a:t>
            </a:r>
            <a:r>
              <a:rPr kumimoji="0" lang="en-US" sz="2000" b="0" i="0" u="none" strike="noStrike" cap="none" normalizeH="0" dirty="0" smtClean="0">
                <a:ln>
                  <a:noFill/>
                </a:ln>
                <a:solidFill>
                  <a:schemeClr val="bg2"/>
                </a:solidFill>
                <a:effectLst/>
                <a:latin typeface="Arial" charset="0"/>
              </a:rPr>
              <a:t>rotection qualification</a:t>
            </a:r>
            <a:endParaRPr kumimoji="0" lang="en-GB" sz="2000" b="0" i="0" u="none" strike="noStrike" cap="none" normalizeH="0" baseline="0" dirty="0" smtClean="0">
              <a:ln>
                <a:noFill/>
              </a:ln>
              <a:solidFill>
                <a:schemeClr val="bg2"/>
              </a:solidFill>
              <a:effectLst/>
              <a:latin typeface="Arial" charset="0"/>
            </a:endParaRPr>
          </a:p>
        </p:txBody>
      </p:sp>
      <p:sp>
        <p:nvSpPr>
          <p:cNvPr id="16" name="Rectangle 15"/>
          <p:cNvSpPr/>
          <p:nvPr/>
        </p:nvSpPr>
        <p:spPr bwMode="auto">
          <a:xfrm>
            <a:off x="4572000" y="5429264"/>
            <a:ext cx="3143272" cy="500066"/>
          </a:xfrm>
          <a:prstGeom prst="rect">
            <a:avLst/>
          </a:prstGeom>
          <a:solidFill>
            <a:srgbClr val="FF9999"/>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2"/>
                </a:solidFill>
                <a:effectLst/>
                <a:latin typeface="Arial" charset="0"/>
              </a:rPr>
              <a:t>Pilot physics</a:t>
            </a:r>
            <a:endParaRPr kumimoji="0" lang="en-GB" sz="2000" b="0" i="0" u="none" strike="noStrike" cap="none" normalizeH="0" baseline="0" dirty="0" smtClean="0">
              <a:ln>
                <a:noFill/>
              </a:ln>
              <a:solidFill>
                <a:schemeClr val="bg2"/>
              </a:solidFill>
              <a:effectLst/>
              <a:latin typeface="Arial" charset="0"/>
            </a:endParaRPr>
          </a:p>
        </p:txBody>
      </p:sp>
      <p:sp>
        <p:nvSpPr>
          <p:cNvPr id="17" name="Rectangle 16"/>
          <p:cNvSpPr/>
          <p:nvPr/>
        </p:nvSpPr>
        <p:spPr bwMode="auto">
          <a:xfrm>
            <a:off x="785786" y="3643314"/>
            <a:ext cx="3786214" cy="428628"/>
          </a:xfrm>
          <a:prstGeom prst="rect">
            <a:avLst/>
          </a:prstGeom>
          <a:solidFill>
            <a:schemeClr val="accent1"/>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2"/>
                </a:solidFill>
                <a:effectLst/>
                <a:latin typeface="Arial" charset="0"/>
              </a:rPr>
              <a:t>System/beam</a:t>
            </a:r>
            <a:r>
              <a:rPr kumimoji="0" lang="en-US" sz="2000" b="0" i="0" u="none" strike="noStrike" cap="none" normalizeH="0" dirty="0" smtClean="0">
                <a:ln>
                  <a:noFill/>
                </a:ln>
                <a:solidFill>
                  <a:schemeClr val="bg2"/>
                </a:solidFill>
                <a:effectLst/>
                <a:latin typeface="Arial" charset="0"/>
              </a:rPr>
              <a:t> commissioning</a:t>
            </a:r>
            <a:endParaRPr kumimoji="0" lang="en-GB" sz="2000" b="0" i="0" u="none" strike="noStrike" cap="none" normalizeH="0" baseline="0" dirty="0" smtClean="0">
              <a:ln>
                <a:noFill/>
              </a:ln>
              <a:solidFill>
                <a:schemeClr val="bg2"/>
              </a:solidFill>
              <a:effectLst/>
              <a:latin typeface="Arial" charset="0"/>
            </a:endParaRPr>
          </a:p>
        </p:txBody>
      </p:sp>
      <p:sp>
        <p:nvSpPr>
          <p:cNvPr id="21" name="Footer Placeholder 20"/>
          <p:cNvSpPr>
            <a:spLocks noGrp="1"/>
          </p:cNvSpPr>
          <p:nvPr>
            <p:ph type="ftr" sz="quarter" idx="10"/>
          </p:nvPr>
        </p:nvSpPr>
        <p:spPr/>
        <p:txBody>
          <a:bodyPr/>
          <a:lstStyle/>
          <a:p>
            <a:r>
              <a:rPr lang="en-US" smtClean="0"/>
              <a:t>LHC status - CMS week</a:t>
            </a:r>
            <a:endParaRPr lang="en-US" dirty="0"/>
          </a:p>
        </p:txBody>
      </p:sp>
      <p:sp>
        <p:nvSpPr>
          <p:cNvPr id="22" name="Rectangle 21"/>
          <p:cNvSpPr/>
          <p:nvPr/>
        </p:nvSpPr>
        <p:spPr bwMode="auto">
          <a:xfrm>
            <a:off x="2500298" y="1857364"/>
            <a:ext cx="4357750" cy="357190"/>
          </a:xfrm>
          <a:prstGeom prst="rect">
            <a:avLst/>
          </a:prstGeom>
          <a:solidFill>
            <a:schemeClr val="accent2">
              <a:lumMod val="40000"/>
              <a:lumOff val="60000"/>
            </a:schemeClr>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2"/>
                </a:solidFill>
                <a:effectLst/>
                <a:latin typeface="Arial" charset="0"/>
              </a:rPr>
              <a:t>Machine</a:t>
            </a:r>
            <a:r>
              <a:rPr lang="en-US" dirty="0" smtClean="0"/>
              <a:t> protection</a:t>
            </a:r>
            <a:r>
              <a:rPr lang="en-GB" dirty="0" smtClean="0"/>
              <a:t> commissioning 1</a:t>
            </a:r>
            <a:endParaRPr lang="en-US" dirty="0" smtClean="0"/>
          </a:p>
        </p:txBody>
      </p:sp>
      <p:graphicFrame>
        <p:nvGraphicFramePr>
          <p:cNvPr id="18" name="Table 17"/>
          <p:cNvGraphicFramePr>
            <a:graphicFrameLocks noGrp="1"/>
          </p:cNvGraphicFramePr>
          <p:nvPr/>
        </p:nvGraphicFramePr>
        <p:xfrm>
          <a:off x="6643701" y="0"/>
          <a:ext cx="2500299" cy="1204144"/>
        </p:xfrm>
        <a:graphic>
          <a:graphicData uri="http://schemas.openxmlformats.org/drawingml/2006/table">
            <a:tbl>
              <a:tblPr firstRow="1" bandRow="1">
                <a:tableStyleId>{5C22544A-7EE6-4342-B048-85BDC9FD1C3A}</a:tableStyleId>
              </a:tblPr>
              <a:tblGrid>
                <a:gridCol w="833433"/>
                <a:gridCol w="784396"/>
                <a:gridCol w="882470"/>
              </a:tblGrid>
              <a:tr h="285752">
                <a:tc>
                  <a:txBody>
                    <a:bodyPr/>
                    <a:lstStyle/>
                    <a:p>
                      <a:pPr algn="ctr"/>
                      <a:r>
                        <a:rPr lang="en-US" sz="1200" dirty="0" smtClean="0"/>
                        <a:t>Energy</a:t>
                      </a:r>
                      <a:endParaRPr lang="en-GB" sz="1200" dirty="0"/>
                    </a:p>
                  </a:txBody>
                  <a:tcPr/>
                </a:tc>
                <a:tc>
                  <a:txBody>
                    <a:bodyPr/>
                    <a:lstStyle/>
                    <a:p>
                      <a:pPr algn="ctr"/>
                      <a:r>
                        <a:rPr lang="en-US" sz="1200" dirty="0" smtClean="0"/>
                        <a:t>Safe</a:t>
                      </a:r>
                      <a:endParaRPr lang="en-GB" sz="1200" dirty="0"/>
                    </a:p>
                  </a:txBody>
                  <a:tcPr/>
                </a:tc>
                <a:tc>
                  <a:txBody>
                    <a:bodyPr/>
                    <a:lstStyle/>
                    <a:p>
                      <a:pPr algn="ctr"/>
                      <a:r>
                        <a:rPr lang="en-US" sz="1200" dirty="0" smtClean="0"/>
                        <a:t>Very Safe</a:t>
                      </a:r>
                      <a:endParaRPr lang="en-GB" sz="1200" dirty="0"/>
                    </a:p>
                  </a:txBody>
                  <a:tcPr/>
                </a:tc>
              </a:tr>
              <a:tr h="301914">
                <a:tc>
                  <a:txBody>
                    <a:bodyPr/>
                    <a:lstStyle/>
                    <a:p>
                      <a:pPr algn="ctr"/>
                      <a:r>
                        <a:rPr lang="en-US" sz="1400" dirty="0" smtClean="0"/>
                        <a:t>450</a:t>
                      </a:r>
                      <a:endParaRPr lang="en-GB" sz="1400" dirty="0"/>
                    </a:p>
                  </a:txBody>
                  <a:tcPr/>
                </a:tc>
                <a:tc>
                  <a:txBody>
                    <a:bodyPr/>
                    <a:lstStyle/>
                    <a:p>
                      <a:pPr algn="ctr"/>
                      <a:r>
                        <a:rPr lang="en-US" sz="1400" dirty="0" smtClean="0"/>
                        <a:t>1 e12</a:t>
                      </a:r>
                      <a:endParaRPr lang="en-GB" sz="1400" dirty="0"/>
                    </a:p>
                  </a:txBody>
                  <a:tcPr/>
                </a:tc>
                <a:tc>
                  <a:txBody>
                    <a:bodyPr/>
                    <a:lstStyle/>
                    <a:p>
                      <a:pPr algn="ctr"/>
                      <a:r>
                        <a:rPr lang="en-US" sz="1400" dirty="0" smtClean="0"/>
                        <a:t>1 e11</a:t>
                      </a:r>
                      <a:endParaRPr lang="en-GB" sz="1400" dirty="0"/>
                    </a:p>
                  </a:txBody>
                  <a:tcPr/>
                </a:tc>
              </a:tr>
              <a:tr h="306796">
                <a:tc>
                  <a:txBody>
                    <a:bodyPr/>
                    <a:lstStyle/>
                    <a:p>
                      <a:pPr algn="ctr"/>
                      <a:r>
                        <a:rPr lang="en-US" sz="1400" dirty="0" smtClean="0"/>
                        <a:t>1</a:t>
                      </a:r>
                      <a:r>
                        <a:rPr lang="en-US" sz="1400" baseline="0" dirty="0" smtClean="0"/>
                        <a:t> TeV</a:t>
                      </a:r>
                      <a:endParaRPr lang="en-GB" sz="1400" dirty="0"/>
                    </a:p>
                  </a:txBody>
                  <a:tcPr/>
                </a:tc>
                <a:tc>
                  <a:txBody>
                    <a:bodyPr/>
                    <a:lstStyle/>
                    <a:p>
                      <a:pPr algn="ctr"/>
                      <a:r>
                        <a:rPr lang="en-US" sz="1400" dirty="0" smtClean="0"/>
                        <a:t>2.5 e11</a:t>
                      </a:r>
                      <a:endParaRPr lang="en-GB" sz="1400" dirty="0"/>
                    </a:p>
                  </a:txBody>
                  <a:tcPr/>
                </a:tc>
                <a:tc>
                  <a:txBody>
                    <a:bodyPr/>
                    <a:lstStyle/>
                    <a:p>
                      <a:pPr algn="ctr"/>
                      <a:r>
                        <a:rPr lang="en-US" sz="1400" dirty="0" smtClean="0"/>
                        <a:t>2.5 e10</a:t>
                      </a:r>
                      <a:endParaRPr lang="en-GB" sz="1400" dirty="0"/>
                    </a:p>
                  </a:txBody>
                  <a:tcPr/>
                </a:tc>
              </a:tr>
              <a:tr h="306796">
                <a:tc>
                  <a:txBody>
                    <a:bodyPr/>
                    <a:lstStyle/>
                    <a:p>
                      <a:pPr algn="ctr"/>
                      <a:r>
                        <a:rPr lang="en-US" sz="1400" dirty="0" smtClean="0"/>
                        <a:t>3.5 TeV</a:t>
                      </a:r>
                      <a:endParaRPr lang="en-GB" sz="1400" dirty="0"/>
                    </a:p>
                  </a:txBody>
                  <a:tcPr/>
                </a:tc>
                <a:tc>
                  <a:txBody>
                    <a:bodyPr/>
                    <a:lstStyle/>
                    <a:p>
                      <a:pPr algn="ctr"/>
                      <a:r>
                        <a:rPr lang="en-US" sz="1400" dirty="0" smtClean="0"/>
                        <a:t>2.4</a:t>
                      </a:r>
                      <a:r>
                        <a:rPr lang="en-US" sz="1400" baseline="0" dirty="0" smtClean="0"/>
                        <a:t> e10</a:t>
                      </a:r>
                      <a:endParaRPr lang="en-GB" sz="1400" dirty="0"/>
                    </a:p>
                  </a:txBody>
                  <a:tcPr/>
                </a:tc>
                <a:tc>
                  <a:txBody>
                    <a:bodyPr/>
                    <a:lstStyle/>
                    <a:p>
                      <a:pPr algn="ctr"/>
                      <a:r>
                        <a:rPr lang="en-US" sz="1400" dirty="0" smtClean="0"/>
                        <a:t>probe</a:t>
                      </a:r>
                      <a:endParaRPr lang="en-GB" sz="1400" dirty="0"/>
                    </a:p>
                  </a:txBody>
                  <a:tcPr/>
                </a:tc>
              </a:tr>
            </a:tbl>
          </a:graphicData>
        </a:graphic>
      </p:graphicFrame>
      <p:sp>
        <p:nvSpPr>
          <p:cNvPr id="20" name="TextBox 19"/>
          <p:cNvSpPr txBox="1"/>
          <p:nvPr/>
        </p:nvSpPr>
        <p:spPr>
          <a:xfrm>
            <a:off x="5429224" y="6215082"/>
            <a:ext cx="3714776" cy="400110"/>
          </a:xfrm>
          <a:prstGeom prst="rect">
            <a:avLst/>
          </a:prstGeom>
          <a:noFill/>
        </p:spPr>
        <p:txBody>
          <a:bodyPr wrap="square" rtlCol="0">
            <a:spAutoFit/>
          </a:bodyPr>
          <a:lstStyle/>
          <a:p>
            <a:r>
              <a:rPr lang="en-US" b="1" dirty="0" smtClean="0">
                <a:solidFill>
                  <a:srgbClr val="FF0000"/>
                </a:solidFill>
              </a:rPr>
              <a:t>One month to first collisions</a:t>
            </a:r>
            <a:endParaRPr lang="en-GB" b="1" dirty="0">
              <a:solidFill>
                <a:srgbClr val="FF0000"/>
              </a:solidFill>
            </a:endParaRPr>
          </a:p>
        </p:txBody>
      </p:sp>
      <p:sp>
        <p:nvSpPr>
          <p:cNvPr id="23" name="Slide Number Placeholder 22"/>
          <p:cNvSpPr>
            <a:spLocks noGrp="1"/>
          </p:cNvSpPr>
          <p:nvPr>
            <p:ph type="sldNum" sz="quarter" idx="11"/>
          </p:nvPr>
        </p:nvSpPr>
        <p:spPr/>
        <p:txBody>
          <a:bodyPr/>
          <a:lstStyle/>
          <a:p>
            <a:fld id="{20D66058-8582-419F-AA3B-A79C8D77E78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450 GeV collisions</a:t>
            </a:r>
            <a:endParaRPr lang="en-GB" dirty="0"/>
          </a:p>
        </p:txBody>
      </p:sp>
      <p:sp>
        <p:nvSpPr>
          <p:cNvPr id="5" name="Content Placeholder 4"/>
          <p:cNvSpPr>
            <a:spLocks noGrp="1"/>
          </p:cNvSpPr>
          <p:nvPr>
            <p:ph idx="1"/>
          </p:nvPr>
        </p:nvSpPr>
        <p:spPr>
          <a:xfrm>
            <a:off x="428596" y="857232"/>
            <a:ext cx="8229600" cy="2089149"/>
          </a:xfrm>
        </p:spPr>
        <p:txBody>
          <a:bodyPr/>
          <a:lstStyle/>
          <a:p>
            <a:r>
              <a:rPr lang="en-US" dirty="0" smtClean="0"/>
              <a:t>Time limited: 3-4 shifts</a:t>
            </a:r>
          </a:p>
          <a:p>
            <a:r>
              <a:rPr lang="en-US" dirty="0" smtClean="0"/>
              <a:t>No squeeze</a:t>
            </a:r>
          </a:p>
          <a:p>
            <a:r>
              <a:rPr lang="en-US" dirty="0" smtClean="0"/>
              <a:t>Low intensity – machine protection commissioning unlikely to be very advanced.</a:t>
            </a:r>
          </a:p>
          <a:p>
            <a:r>
              <a:rPr lang="en-US" dirty="0" smtClean="0"/>
              <a:t>~1 week after first beam</a:t>
            </a:r>
            <a:endParaRPr lang="en-GB" dirty="0"/>
          </a:p>
        </p:txBody>
      </p:sp>
      <p:sp>
        <p:nvSpPr>
          <p:cNvPr id="3" name="Footer Placeholder 2"/>
          <p:cNvSpPr>
            <a:spLocks noGrp="1"/>
          </p:cNvSpPr>
          <p:nvPr>
            <p:ph type="ftr" sz="quarter" idx="10"/>
          </p:nvPr>
        </p:nvSpPr>
        <p:spPr/>
        <p:txBody>
          <a:bodyPr/>
          <a:lstStyle/>
          <a:p>
            <a:r>
              <a:rPr lang="en-US" smtClean="0"/>
              <a:t>LHC status - CMS week</a:t>
            </a:r>
            <a:endParaRPr lang="en-US" dirty="0"/>
          </a:p>
        </p:txBody>
      </p:sp>
      <p:sp>
        <p:nvSpPr>
          <p:cNvPr id="4" name="Date Placeholder 3"/>
          <p:cNvSpPr>
            <a:spLocks noGrp="1"/>
          </p:cNvSpPr>
          <p:nvPr>
            <p:ph type="dt" sz="half" idx="12"/>
          </p:nvPr>
        </p:nvSpPr>
        <p:spPr/>
        <p:txBody>
          <a:bodyPr/>
          <a:lstStyle/>
          <a:p>
            <a:r>
              <a:rPr lang="en-US" dirty="0" smtClean="0"/>
              <a:t>7-09-09</a:t>
            </a:r>
            <a:endParaRPr lang="en-US" dirty="0"/>
          </a:p>
        </p:txBody>
      </p:sp>
      <p:graphicFrame>
        <p:nvGraphicFramePr>
          <p:cNvPr id="7" name="Table 6"/>
          <p:cNvGraphicFramePr>
            <a:graphicFrameLocks noGrp="1"/>
          </p:cNvGraphicFramePr>
          <p:nvPr/>
        </p:nvGraphicFramePr>
        <p:xfrm>
          <a:off x="642910" y="3714752"/>
          <a:ext cx="8143933" cy="2225040"/>
        </p:xfrm>
        <a:graphic>
          <a:graphicData uri="http://schemas.openxmlformats.org/drawingml/2006/table">
            <a:tbl>
              <a:tblPr bandRow="1">
                <a:tableStyleId>{5C22544A-7EE6-4342-B048-85BDC9FD1C3A}</a:tableStyleId>
              </a:tblPr>
              <a:tblGrid>
                <a:gridCol w="3626620"/>
                <a:gridCol w="1211360"/>
                <a:gridCol w="1269969"/>
                <a:gridCol w="2035984"/>
              </a:tblGrid>
              <a:tr h="370840">
                <a:tc>
                  <a:txBody>
                    <a:bodyPr/>
                    <a:lstStyle/>
                    <a:p>
                      <a:r>
                        <a:rPr lang="en-US" dirty="0" smtClean="0"/>
                        <a:t>Number</a:t>
                      </a:r>
                      <a:r>
                        <a:rPr lang="en-US" baseline="0" dirty="0" smtClean="0"/>
                        <a:t> of bunches</a:t>
                      </a:r>
                      <a:endParaRPr lang="en-GB" dirty="0"/>
                    </a:p>
                  </a:txBody>
                  <a:tcPr/>
                </a:tc>
                <a:tc>
                  <a:txBody>
                    <a:bodyPr/>
                    <a:lstStyle/>
                    <a:p>
                      <a:pPr algn="ctr"/>
                      <a:r>
                        <a:rPr lang="en-US" dirty="0" smtClean="0"/>
                        <a:t>1</a:t>
                      </a:r>
                      <a:endParaRPr lang="en-GB" dirty="0"/>
                    </a:p>
                  </a:txBody>
                  <a:tcPr anchor="ctr"/>
                </a:tc>
                <a:tc>
                  <a:txBody>
                    <a:bodyPr/>
                    <a:lstStyle/>
                    <a:p>
                      <a:pPr algn="ctr"/>
                      <a:r>
                        <a:rPr lang="en-US" dirty="0" smtClean="0"/>
                        <a:t>4</a:t>
                      </a:r>
                      <a:endParaRPr lang="en-GB" dirty="0"/>
                    </a:p>
                  </a:txBody>
                  <a:tcPr anchor="ctr"/>
                </a:tc>
                <a:tc>
                  <a:txBody>
                    <a:bodyPr/>
                    <a:lstStyle/>
                    <a:p>
                      <a:pPr algn="ctr"/>
                      <a:r>
                        <a:rPr lang="en-US" dirty="0" smtClean="0"/>
                        <a:t>12</a:t>
                      </a:r>
                      <a:endParaRPr lang="en-GB" dirty="0"/>
                    </a:p>
                  </a:txBody>
                  <a:tcPr anchor="ctr"/>
                </a:tc>
              </a:tr>
              <a:tr h="370840">
                <a:tc>
                  <a:txBody>
                    <a:bodyPr/>
                    <a:lstStyle/>
                    <a:p>
                      <a:r>
                        <a:rPr lang="en-US" dirty="0" smtClean="0"/>
                        <a:t>Particles</a:t>
                      </a:r>
                      <a:r>
                        <a:rPr lang="en-US" baseline="0" dirty="0" smtClean="0"/>
                        <a:t> per bunch</a:t>
                      </a:r>
                      <a:endParaRPr lang="en-GB" dirty="0"/>
                    </a:p>
                  </a:txBody>
                  <a:tcPr/>
                </a:tc>
                <a:tc>
                  <a:txBody>
                    <a:bodyPr/>
                    <a:lstStyle/>
                    <a:p>
                      <a:pPr algn="ctr"/>
                      <a:r>
                        <a:rPr lang="en-US" dirty="0" smtClean="0"/>
                        <a:t>4</a:t>
                      </a:r>
                      <a:endParaRPr lang="en-GB" dirty="0"/>
                    </a:p>
                  </a:txBody>
                  <a:tcPr anchor="ctr"/>
                </a:tc>
                <a:tc>
                  <a:txBody>
                    <a:bodyPr/>
                    <a:lstStyle/>
                    <a:p>
                      <a:pPr algn="ctr"/>
                      <a:r>
                        <a:rPr lang="en-US" dirty="0" smtClean="0"/>
                        <a:t>4</a:t>
                      </a:r>
                      <a:endParaRPr lang="en-GB" dirty="0"/>
                    </a:p>
                  </a:txBody>
                  <a:tcPr anchor="ctr"/>
                </a:tc>
                <a:tc>
                  <a:txBody>
                    <a:bodyPr/>
                    <a:lstStyle/>
                    <a:p>
                      <a:pPr algn="ctr"/>
                      <a:r>
                        <a:rPr lang="en-US" dirty="0" smtClean="0"/>
                        <a:t>4</a:t>
                      </a:r>
                      <a:endParaRPr lang="en-GB" dirty="0"/>
                    </a:p>
                  </a:txBody>
                  <a:tcPr anchor="ctr"/>
                </a:tc>
              </a:tr>
              <a:tr h="370840">
                <a:tc>
                  <a:txBody>
                    <a:bodyPr/>
                    <a:lstStyle/>
                    <a:p>
                      <a:r>
                        <a:rPr lang="en-US" dirty="0" smtClean="0"/>
                        <a:t>Beam intensity</a:t>
                      </a:r>
                      <a:endParaRPr lang="en-GB" dirty="0"/>
                    </a:p>
                  </a:txBody>
                  <a:tcPr/>
                </a:tc>
                <a:tc>
                  <a:txBody>
                    <a:bodyPr/>
                    <a:lstStyle/>
                    <a:p>
                      <a:pPr algn="ctr"/>
                      <a:r>
                        <a:rPr lang="en-US" dirty="0" smtClean="0"/>
                        <a:t>4 x 10</a:t>
                      </a:r>
                      <a:r>
                        <a:rPr lang="en-US" baseline="30000" dirty="0" smtClean="0"/>
                        <a:t>10</a:t>
                      </a:r>
                      <a:endParaRPr lang="en-GB" baseline="30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1.6 x 10</a:t>
                      </a:r>
                      <a:r>
                        <a:rPr lang="en-US" baseline="30000" dirty="0" smtClean="0"/>
                        <a:t>11</a:t>
                      </a:r>
                      <a:endParaRPr lang="en-GB"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4.8 x 10</a:t>
                      </a:r>
                      <a:r>
                        <a:rPr lang="en-US" baseline="30000" dirty="0" smtClean="0"/>
                        <a:t>11</a:t>
                      </a:r>
                      <a:endParaRPr lang="en-GB" baseline="30000" dirty="0" smtClean="0"/>
                    </a:p>
                  </a:txBody>
                  <a:tcPr anchor="ctr"/>
                </a:tc>
              </a:tr>
              <a:tr h="370840">
                <a:tc>
                  <a:txBody>
                    <a:bodyPr/>
                    <a:lstStyle/>
                    <a:p>
                      <a:r>
                        <a:rPr lang="en-US" dirty="0" smtClean="0"/>
                        <a:t>beta* [m]</a:t>
                      </a:r>
                      <a:endParaRPr lang="en-GB" dirty="0"/>
                    </a:p>
                  </a:txBody>
                  <a:tcPr/>
                </a:tc>
                <a:tc>
                  <a:txBody>
                    <a:bodyPr/>
                    <a:lstStyle/>
                    <a:p>
                      <a:pPr algn="ctr"/>
                      <a:r>
                        <a:rPr lang="en-US" dirty="0" smtClean="0"/>
                        <a:t>11</a:t>
                      </a:r>
                      <a:endParaRPr lang="en-GB" dirty="0"/>
                    </a:p>
                  </a:txBody>
                  <a:tcPr anchor="ctr"/>
                </a:tc>
                <a:tc>
                  <a:txBody>
                    <a:bodyPr/>
                    <a:lstStyle/>
                    <a:p>
                      <a:pPr algn="ctr"/>
                      <a:r>
                        <a:rPr lang="en-US" dirty="0" smtClean="0"/>
                        <a:t>11</a:t>
                      </a:r>
                      <a:endParaRPr lang="en-GB" dirty="0"/>
                    </a:p>
                  </a:txBody>
                  <a:tcPr anchor="ctr"/>
                </a:tc>
                <a:tc>
                  <a:txBody>
                    <a:bodyPr/>
                    <a:lstStyle/>
                    <a:p>
                      <a:pPr algn="ctr"/>
                      <a:r>
                        <a:rPr lang="en-US" dirty="0" smtClean="0"/>
                        <a:t>11</a:t>
                      </a:r>
                      <a:endParaRPr lang="en-GB" dirty="0"/>
                    </a:p>
                  </a:txBody>
                  <a:tcPr anchor="ctr"/>
                </a:tc>
              </a:tr>
              <a:tr h="370840">
                <a:tc>
                  <a:txBody>
                    <a:bodyPr/>
                    <a:lstStyle/>
                    <a:p>
                      <a:r>
                        <a:rPr lang="en-US" dirty="0" smtClean="0"/>
                        <a:t>Luminosity [cm</a:t>
                      </a:r>
                      <a:r>
                        <a:rPr lang="en-US" baseline="30000" dirty="0" smtClean="0"/>
                        <a:t>-2</a:t>
                      </a:r>
                      <a:r>
                        <a:rPr lang="en-US" dirty="0" smtClean="0"/>
                        <a:t>s</a:t>
                      </a:r>
                      <a:r>
                        <a:rPr lang="en-US" baseline="30000" dirty="0" smtClean="0"/>
                        <a:t>-1</a:t>
                      </a:r>
                      <a:r>
                        <a:rPr lang="en-US" dirty="0" smtClean="0"/>
                        <a:t>]</a:t>
                      </a:r>
                      <a:endParaRPr lang="en-GB" dirty="0"/>
                    </a:p>
                  </a:txBody>
                  <a:tcPr/>
                </a:tc>
                <a:tc>
                  <a:txBody>
                    <a:bodyPr/>
                    <a:lstStyle/>
                    <a:p>
                      <a:pPr algn="ctr"/>
                      <a:r>
                        <a:rPr lang="en-US" dirty="0" smtClean="0"/>
                        <a:t>1.7 x 10</a:t>
                      </a:r>
                      <a:r>
                        <a:rPr lang="en-US" baseline="30000" dirty="0" smtClean="0"/>
                        <a:t>27</a:t>
                      </a:r>
                      <a:endParaRPr lang="en-GB" baseline="30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6.6 x 10</a:t>
                      </a:r>
                      <a:r>
                        <a:rPr lang="en-US" baseline="30000" dirty="0" smtClean="0"/>
                        <a:t>27</a:t>
                      </a:r>
                      <a:endParaRPr lang="en-GB"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 x 10</a:t>
                      </a:r>
                      <a:r>
                        <a:rPr lang="en-US" baseline="30000" dirty="0" smtClean="0"/>
                        <a:t>28</a:t>
                      </a:r>
                      <a:endParaRPr lang="en-GB" baseline="30000" dirty="0" smtClean="0"/>
                    </a:p>
                  </a:txBody>
                  <a:tcPr anchor="ctr"/>
                </a:tc>
              </a:tr>
              <a:tr h="370840">
                <a:tc>
                  <a:txBody>
                    <a:bodyPr/>
                    <a:lstStyle/>
                    <a:p>
                      <a:r>
                        <a:rPr lang="en-US" dirty="0" smtClean="0"/>
                        <a:t>Integrated</a:t>
                      </a:r>
                      <a:r>
                        <a:rPr lang="en-US" baseline="0" dirty="0" smtClean="0"/>
                        <a:t> </a:t>
                      </a:r>
                      <a:r>
                        <a:rPr lang="en-US" baseline="0" dirty="0" err="1" smtClean="0"/>
                        <a:t>lumi</a:t>
                      </a:r>
                      <a:r>
                        <a:rPr lang="en-US" baseline="0" dirty="0" smtClean="0"/>
                        <a:t>/24 hours [nb</a:t>
                      </a:r>
                      <a:r>
                        <a:rPr lang="en-US" baseline="30000" dirty="0" smtClean="0"/>
                        <a:t>-1</a:t>
                      </a:r>
                      <a:r>
                        <a:rPr lang="en-US" baseline="0" dirty="0" smtClean="0"/>
                        <a:t>]</a:t>
                      </a:r>
                      <a:endParaRPr lang="en-GB" dirty="0"/>
                    </a:p>
                  </a:txBody>
                  <a:tcPr/>
                </a:tc>
                <a:tc>
                  <a:txBody>
                    <a:bodyPr/>
                    <a:lstStyle/>
                    <a:p>
                      <a:pPr algn="ctr"/>
                      <a:r>
                        <a:rPr lang="en-US" dirty="0" smtClean="0"/>
                        <a:t>0.06</a:t>
                      </a:r>
                      <a:endParaRPr lang="en-GB" dirty="0"/>
                    </a:p>
                  </a:txBody>
                  <a:tcPr anchor="ctr"/>
                </a:tc>
                <a:tc>
                  <a:txBody>
                    <a:bodyPr/>
                    <a:lstStyle/>
                    <a:p>
                      <a:pPr algn="ctr"/>
                      <a:r>
                        <a:rPr lang="en-US" dirty="0" smtClean="0"/>
                        <a:t>0.24</a:t>
                      </a:r>
                      <a:endParaRPr lang="en-GB" dirty="0"/>
                    </a:p>
                  </a:txBody>
                  <a:tcPr anchor="ctr"/>
                </a:tc>
                <a:tc>
                  <a:txBody>
                    <a:bodyPr/>
                    <a:lstStyle/>
                    <a:p>
                      <a:pPr algn="ctr"/>
                      <a:r>
                        <a:rPr lang="en-US" dirty="0" smtClean="0"/>
                        <a:t>0.7</a:t>
                      </a:r>
                      <a:endParaRPr lang="en-GB" dirty="0"/>
                    </a:p>
                  </a:txBody>
                  <a:tcPr anchor="ctr"/>
                </a:tc>
              </a:tr>
            </a:tbl>
          </a:graphicData>
        </a:graphic>
      </p:graphicFrame>
      <p:sp>
        <p:nvSpPr>
          <p:cNvPr id="8" name="Slide Number Placeholder 7"/>
          <p:cNvSpPr>
            <a:spLocks noGrp="1"/>
          </p:cNvSpPr>
          <p:nvPr>
            <p:ph type="sldNum" sz="quarter" idx="11"/>
          </p:nvPr>
        </p:nvSpPr>
        <p:spPr/>
        <p:txBody>
          <a:bodyPr/>
          <a:lstStyle/>
          <a:p>
            <a:fld id="{57C3E7D3-E8A8-4E1B-881E-DBC7929F1526}"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LHC 2009</a:t>
            </a:r>
            <a:endParaRPr lang="en-GB" dirty="0"/>
          </a:p>
        </p:txBody>
      </p:sp>
      <p:sp>
        <p:nvSpPr>
          <p:cNvPr id="3" name="Footer Placeholder 2"/>
          <p:cNvSpPr>
            <a:spLocks noGrp="1"/>
          </p:cNvSpPr>
          <p:nvPr>
            <p:ph type="ftr" sz="quarter" idx="10"/>
          </p:nvPr>
        </p:nvSpPr>
        <p:spPr/>
        <p:txBody>
          <a:bodyPr/>
          <a:lstStyle/>
          <a:p>
            <a:r>
              <a:rPr lang="en-US" smtClean="0"/>
              <a:t>LHC status - CMS week</a:t>
            </a:r>
            <a:endParaRPr lang="en-US" dirty="0"/>
          </a:p>
        </p:txBody>
      </p:sp>
      <p:pic>
        <p:nvPicPr>
          <p:cNvPr id="2073" name="Picture 25"/>
          <p:cNvPicPr>
            <a:picLocks noChangeAspect="1" noChangeArrowheads="1"/>
          </p:cNvPicPr>
          <p:nvPr/>
        </p:nvPicPr>
        <p:blipFill>
          <a:blip r:embed="rId2"/>
          <a:srcRect/>
          <a:stretch>
            <a:fillRect/>
          </a:stretch>
        </p:blipFill>
        <p:spPr bwMode="auto">
          <a:xfrm>
            <a:off x="714348" y="1214422"/>
            <a:ext cx="7685087" cy="3476625"/>
          </a:xfrm>
          <a:prstGeom prst="rect">
            <a:avLst/>
          </a:prstGeom>
          <a:noFill/>
          <a:ln w="9525">
            <a:noFill/>
            <a:miter lim="800000"/>
            <a:headEnd/>
            <a:tailEnd/>
          </a:ln>
        </p:spPr>
      </p:pic>
      <p:sp>
        <p:nvSpPr>
          <p:cNvPr id="5" name="Date Placeholder 4"/>
          <p:cNvSpPr>
            <a:spLocks noGrp="1"/>
          </p:cNvSpPr>
          <p:nvPr>
            <p:ph type="dt" sz="half" idx="12"/>
          </p:nvPr>
        </p:nvSpPr>
        <p:spPr/>
        <p:txBody>
          <a:bodyPr/>
          <a:lstStyle/>
          <a:p>
            <a:r>
              <a:rPr lang="en-US" dirty="0" smtClean="0"/>
              <a:t>7-9-09</a:t>
            </a:r>
            <a:endParaRPr lang="en-US" dirty="0"/>
          </a:p>
        </p:txBody>
      </p:sp>
      <p:sp>
        <p:nvSpPr>
          <p:cNvPr id="6" name="TextBox 5"/>
          <p:cNvSpPr txBox="1"/>
          <p:nvPr/>
        </p:nvSpPr>
        <p:spPr>
          <a:xfrm>
            <a:off x="428596" y="5072074"/>
            <a:ext cx="8501122" cy="1323439"/>
          </a:xfrm>
          <a:prstGeom prst="rect">
            <a:avLst/>
          </a:prstGeom>
          <a:noFill/>
          <a:ln>
            <a:solidFill>
              <a:schemeClr val="accent1">
                <a:lumMod val="75000"/>
              </a:schemeClr>
            </a:solidFill>
          </a:ln>
        </p:spPr>
        <p:txBody>
          <a:bodyPr wrap="square" rtlCol="0">
            <a:spAutoFit/>
          </a:bodyPr>
          <a:lstStyle/>
          <a:p>
            <a:pPr algn="l">
              <a:buFont typeface="Arial" pitchFamily="34" charset="0"/>
              <a:buChar char="•"/>
            </a:pPr>
            <a:r>
              <a:rPr lang="en-US" dirty="0" smtClean="0"/>
              <a:t> All dates approximate…</a:t>
            </a:r>
          </a:p>
          <a:p>
            <a:pPr algn="l">
              <a:buFont typeface="Arial" pitchFamily="34" charset="0"/>
              <a:buChar char="•"/>
            </a:pPr>
            <a:r>
              <a:rPr lang="en-US" dirty="0" smtClean="0"/>
              <a:t> Reasonable machine availability assumed</a:t>
            </a:r>
          </a:p>
          <a:p>
            <a:pPr algn="l">
              <a:buFont typeface="Arial" pitchFamily="34" charset="0"/>
              <a:buChar char="•"/>
            </a:pPr>
            <a:r>
              <a:rPr lang="en-US" dirty="0" smtClean="0"/>
              <a:t> Stop LHC with beam ~19</a:t>
            </a:r>
            <a:r>
              <a:rPr lang="en-US" baseline="30000" dirty="0" smtClean="0"/>
              <a:t>th</a:t>
            </a:r>
            <a:r>
              <a:rPr lang="en-US" dirty="0" smtClean="0"/>
              <a:t> December 2009, restart ~ 4</a:t>
            </a:r>
            <a:r>
              <a:rPr lang="en-US" baseline="30000" dirty="0" smtClean="0"/>
              <a:t>th</a:t>
            </a:r>
            <a:r>
              <a:rPr lang="en-US" dirty="0" smtClean="0"/>
              <a:t> January 2010</a:t>
            </a:r>
          </a:p>
        </p:txBody>
      </p:sp>
      <p:sp>
        <p:nvSpPr>
          <p:cNvPr id="7" name="Slide Number Placeholder 6"/>
          <p:cNvSpPr>
            <a:spLocks noGrp="1"/>
          </p:cNvSpPr>
          <p:nvPr>
            <p:ph type="sldNum" sz="quarter" idx="11"/>
          </p:nvPr>
        </p:nvSpPr>
        <p:spPr/>
        <p:txBody>
          <a:bodyPr/>
          <a:lstStyle/>
          <a:p>
            <a:fld id="{20D66058-8582-419F-AA3B-A79C8D77E78A}"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LHC 2010 – very draft</a:t>
            </a:r>
            <a:endParaRPr lang="en-GB" dirty="0"/>
          </a:p>
        </p:txBody>
      </p:sp>
      <p:sp>
        <p:nvSpPr>
          <p:cNvPr id="6" name="TextBox 5"/>
          <p:cNvSpPr txBox="1"/>
          <p:nvPr/>
        </p:nvSpPr>
        <p:spPr>
          <a:xfrm>
            <a:off x="4643438" y="1785926"/>
            <a:ext cx="4357718" cy="3631763"/>
          </a:xfrm>
          <a:prstGeom prst="rect">
            <a:avLst/>
          </a:prstGeom>
          <a:noFill/>
          <a:ln>
            <a:solidFill>
              <a:schemeClr val="accent1"/>
            </a:solidFill>
          </a:ln>
        </p:spPr>
        <p:txBody>
          <a:bodyPr wrap="square" rtlCol="0">
            <a:spAutoFit/>
          </a:bodyPr>
          <a:lstStyle/>
          <a:p>
            <a:pPr algn="l">
              <a:buFont typeface="Arial" pitchFamily="34" charset="0"/>
              <a:buChar char="•"/>
            </a:pPr>
            <a:r>
              <a:rPr lang="en-US" dirty="0" smtClean="0"/>
              <a:t> </a:t>
            </a:r>
            <a:r>
              <a:rPr lang="en-US" b="1" dirty="0" smtClean="0"/>
              <a:t>2009</a:t>
            </a:r>
            <a:r>
              <a:rPr lang="en-US" dirty="0" smtClean="0"/>
              <a:t>:</a:t>
            </a:r>
          </a:p>
          <a:p>
            <a:pPr lvl="1" algn="l">
              <a:buFont typeface="Arial" pitchFamily="34" charset="0"/>
              <a:buChar char="•"/>
            </a:pPr>
            <a:r>
              <a:rPr lang="en-US" dirty="0" smtClean="0"/>
              <a:t> 1 month commissioning</a:t>
            </a:r>
          </a:p>
          <a:p>
            <a:pPr algn="l">
              <a:buFont typeface="Arial" pitchFamily="34" charset="0"/>
              <a:buChar char="•"/>
            </a:pPr>
            <a:r>
              <a:rPr lang="en-US" dirty="0" smtClean="0"/>
              <a:t> </a:t>
            </a:r>
            <a:r>
              <a:rPr lang="en-US" b="1" dirty="0" smtClean="0"/>
              <a:t>2010</a:t>
            </a:r>
            <a:r>
              <a:rPr lang="en-US" dirty="0" smtClean="0"/>
              <a:t>:</a:t>
            </a:r>
          </a:p>
          <a:p>
            <a:pPr lvl="1" algn="l">
              <a:buFont typeface="Arial" pitchFamily="34" charset="0"/>
              <a:buChar char="•"/>
            </a:pPr>
            <a:r>
              <a:rPr lang="en-US" dirty="0" smtClean="0"/>
              <a:t> 1 month pilot &amp; commissioning</a:t>
            </a:r>
          </a:p>
          <a:p>
            <a:pPr lvl="1" algn="l">
              <a:buFont typeface="Arial" pitchFamily="34" charset="0"/>
              <a:buChar char="•"/>
            </a:pPr>
            <a:r>
              <a:rPr lang="en-US" dirty="0" smtClean="0"/>
              <a:t> 3 month 3.5 TeV</a:t>
            </a:r>
          </a:p>
          <a:p>
            <a:pPr lvl="1" algn="l">
              <a:buFont typeface="Arial" pitchFamily="34" charset="0"/>
              <a:buChar char="•"/>
            </a:pPr>
            <a:r>
              <a:rPr lang="en-US" dirty="0" smtClean="0"/>
              <a:t> 1 month step-up</a:t>
            </a:r>
          </a:p>
          <a:p>
            <a:pPr lvl="1" algn="l">
              <a:buFont typeface="Arial" pitchFamily="34" charset="0"/>
              <a:buChar char="•"/>
            </a:pPr>
            <a:r>
              <a:rPr lang="en-US" dirty="0" smtClean="0"/>
              <a:t> 5 month 4 - 5 TeV</a:t>
            </a:r>
          </a:p>
          <a:p>
            <a:pPr lvl="1" algn="l">
              <a:buFont typeface="Arial" pitchFamily="34" charset="0"/>
              <a:buChar char="•"/>
            </a:pPr>
            <a:r>
              <a:rPr lang="en-US" dirty="0" smtClean="0"/>
              <a:t> 1 month ions</a:t>
            </a:r>
            <a:endParaRPr lang="en-GB" dirty="0"/>
          </a:p>
        </p:txBody>
      </p:sp>
      <p:sp>
        <p:nvSpPr>
          <p:cNvPr id="7" name="Date Placeholder 6"/>
          <p:cNvSpPr>
            <a:spLocks noGrp="1"/>
          </p:cNvSpPr>
          <p:nvPr>
            <p:ph type="dt" sz="half" idx="12"/>
          </p:nvPr>
        </p:nvSpPr>
        <p:spPr/>
        <p:txBody>
          <a:bodyPr/>
          <a:lstStyle/>
          <a:p>
            <a:r>
              <a:rPr lang="en-US" smtClean="0"/>
              <a:t>27-08-09</a:t>
            </a:r>
            <a:endParaRPr lang="en-US" dirty="0"/>
          </a:p>
        </p:txBody>
      </p:sp>
      <p:sp>
        <p:nvSpPr>
          <p:cNvPr id="8" name="Slide Number Placeholder 7"/>
          <p:cNvSpPr>
            <a:spLocks noGrp="1"/>
          </p:cNvSpPr>
          <p:nvPr>
            <p:ph type="sldNum" sz="quarter" idx="11"/>
          </p:nvPr>
        </p:nvSpPr>
        <p:spPr/>
        <p:txBody>
          <a:bodyPr/>
          <a:lstStyle/>
          <a:p>
            <a:fld id="{20D66058-8582-419F-AA3B-A79C8D77E78A}" type="slidenum">
              <a:rPr lang="en-US" smtClean="0"/>
              <a:pPr/>
              <a:t>28</a:t>
            </a:fld>
            <a:endParaRPr lang="en-US"/>
          </a:p>
        </p:txBody>
      </p:sp>
      <p:sp>
        <p:nvSpPr>
          <p:cNvPr id="9" name="Footer Placeholder 8"/>
          <p:cNvSpPr>
            <a:spLocks noGrp="1"/>
          </p:cNvSpPr>
          <p:nvPr>
            <p:ph type="ftr" sz="quarter" idx="10"/>
          </p:nvPr>
        </p:nvSpPr>
        <p:spPr/>
        <p:txBody>
          <a:bodyPr/>
          <a:lstStyle/>
          <a:p>
            <a:r>
              <a:rPr lang="en-US" smtClean="0"/>
              <a:t>LHC status - CMS week</a:t>
            </a:r>
            <a:endParaRPr lang="en-US" dirty="0"/>
          </a:p>
        </p:txBody>
      </p:sp>
      <p:pic>
        <p:nvPicPr>
          <p:cNvPr id="32770" name="Picture 2"/>
          <p:cNvPicPr>
            <a:picLocks noChangeAspect="1" noChangeArrowheads="1"/>
          </p:cNvPicPr>
          <p:nvPr/>
        </p:nvPicPr>
        <p:blipFill>
          <a:blip r:embed="rId2"/>
          <a:srcRect/>
          <a:stretch>
            <a:fillRect/>
          </a:stretch>
        </p:blipFill>
        <p:spPr bwMode="auto">
          <a:xfrm>
            <a:off x="0" y="617329"/>
            <a:ext cx="4594842" cy="6240671"/>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GB" dirty="0"/>
          </a:p>
        </p:txBody>
      </p:sp>
      <p:sp>
        <p:nvSpPr>
          <p:cNvPr id="4" name="Content Placeholder 3"/>
          <p:cNvSpPr>
            <a:spLocks noGrp="1"/>
          </p:cNvSpPr>
          <p:nvPr>
            <p:ph idx="1"/>
          </p:nvPr>
        </p:nvSpPr>
        <p:spPr>
          <a:xfrm>
            <a:off x="428596" y="1000108"/>
            <a:ext cx="8229600" cy="5111750"/>
          </a:xfrm>
        </p:spPr>
        <p:txBody>
          <a:bodyPr/>
          <a:lstStyle/>
          <a:p>
            <a:r>
              <a:rPr lang="en-US" dirty="0" smtClean="0"/>
              <a:t>Splices remain an issue</a:t>
            </a:r>
          </a:p>
          <a:p>
            <a:r>
              <a:rPr lang="en-US" dirty="0" smtClean="0"/>
              <a:t>Constraints of 3.5 TeV enumerated</a:t>
            </a:r>
          </a:p>
          <a:p>
            <a:r>
              <a:rPr lang="en-US" dirty="0" smtClean="0"/>
              <a:t>Potential performance shown </a:t>
            </a:r>
          </a:p>
          <a:p>
            <a:pPr lvl="1"/>
            <a:r>
              <a:rPr lang="en-US" dirty="0" smtClean="0"/>
              <a:t>200 – 300 pb</a:t>
            </a:r>
            <a:r>
              <a:rPr lang="en-US" baseline="30000" dirty="0" smtClean="0"/>
              <a:t>-1 </a:t>
            </a:r>
            <a:r>
              <a:rPr lang="en-US" dirty="0" smtClean="0"/>
              <a:t>seem reasonable</a:t>
            </a:r>
            <a:endParaRPr lang="en-US" baseline="30000" dirty="0" smtClean="0"/>
          </a:p>
          <a:p>
            <a:r>
              <a:rPr lang="en-US" dirty="0" smtClean="0"/>
              <a:t>Step up in energy would take ~4 weeks – increase to be decided</a:t>
            </a:r>
            <a:endParaRPr lang="en-GB" dirty="0" smtClean="0"/>
          </a:p>
          <a:p>
            <a:r>
              <a:rPr lang="en-US" dirty="0" smtClean="0"/>
              <a:t>Would start with a flat machine at the higher energy… before bringing on crossing angle and exploiting 50 ns.</a:t>
            </a:r>
          </a:p>
          <a:p>
            <a:endParaRPr lang="en-US" dirty="0" smtClean="0"/>
          </a:p>
          <a:p>
            <a:r>
              <a:rPr lang="en-US" dirty="0" smtClean="0"/>
              <a:t>LHC well into cool-down and on schedule for mid-November start with beam</a:t>
            </a:r>
          </a:p>
          <a:p>
            <a:r>
              <a:rPr lang="en-US" dirty="0" smtClean="0"/>
              <a:t>With a bit of luck, first high energy collisions before Christmas</a:t>
            </a:r>
          </a:p>
          <a:p>
            <a:pPr>
              <a:buNone/>
            </a:pPr>
            <a:endParaRPr lang="en-US" dirty="0" smtClean="0"/>
          </a:p>
          <a:p>
            <a:endParaRPr lang="en-US" dirty="0" smtClean="0"/>
          </a:p>
        </p:txBody>
      </p:sp>
      <p:sp>
        <p:nvSpPr>
          <p:cNvPr id="3" name="Footer Placeholder 2"/>
          <p:cNvSpPr>
            <a:spLocks noGrp="1"/>
          </p:cNvSpPr>
          <p:nvPr>
            <p:ph type="ftr" sz="quarter" idx="10"/>
          </p:nvPr>
        </p:nvSpPr>
        <p:spPr/>
        <p:txBody>
          <a:bodyPr/>
          <a:lstStyle/>
          <a:p>
            <a:r>
              <a:rPr lang="en-US" smtClean="0"/>
              <a:t>LHC status - CMS week</a:t>
            </a:r>
            <a:endParaRPr lang="en-US" dirty="0"/>
          </a:p>
        </p:txBody>
      </p:sp>
      <p:sp>
        <p:nvSpPr>
          <p:cNvPr id="5" name="Date Placeholder 4"/>
          <p:cNvSpPr>
            <a:spLocks noGrp="1"/>
          </p:cNvSpPr>
          <p:nvPr>
            <p:ph type="dt" sz="half" idx="12"/>
          </p:nvPr>
        </p:nvSpPr>
        <p:spPr/>
        <p:txBody>
          <a:bodyPr/>
          <a:lstStyle/>
          <a:p>
            <a:r>
              <a:rPr lang="en-US" dirty="0" smtClean="0"/>
              <a:t>7-9-09</a:t>
            </a:r>
            <a:endParaRPr lang="en-US" dirty="0"/>
          </a:p>
        </p:txBody>
      </p:sp>
      <p:sp>
        <p:nvSpPr>
          <p:cNvPr id="6" name="Slide Number Placeholder 5"/>
          <p:cNvSpPr>
            <a:spLocks noGrp="1"/>
          </p:cNvSpPr>
          <p:nvPr>
            <p:ph type="sldNum" sz="quarter" idx="11"/>
          </p:nvPr>
        </p:nvSpPr>
        <p:spPr/>
        <p:txBody>
          <a:bodyPr/>
          <a:lstStyle/>
          <a:p>
            <a:fld id="{57C3E7D3-E8A8-4E1B-881E-DBC7929F1526}"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Consolidation 1/2</a:t>
            </a:r>
            <a:endParaRPr lang="en-GB" dirty="0"/>
          </a:p>
        </p:txBody>
      </p:sp>
      <p:sp>
        <p:nvSpPr>
          <p:cNvPr id="3" name="Content Placeholder 2"/>
          <p:cNvSpPr>
            <a:spLocks noGrp="1"/>
          </p:cNvSpPr>
          <p:nvPr>
            <p:ph idx="1"/>
          </p:nvPr>
        </p:nvSpPr>
        <p:spPr>
          <a:xfrm>
            <a:off x="357158" y="1196975"/>
            <a:ext cx="8072494" cy="5111750"/>
          </a:xfrm>
        </p:spPr>
        <p:txBody>
          <a:bodyPr/>
          <a:lstStyle/>
          <a:p>
            <a:r>
              <a:rPr lang="en-US" dirty="0" smtClean="0"/>
              <a:t>Besides the major effort required to repair sector 34… </a:t>
            </a:r>
          </a:p>
          <a:p>
            <a:r>
              <a:rPr lang="en-US" dirty="0" smtClean="0"/>
              <a:t>Major upgrade of the quench protection system</a:t>
            </a:r>
          </a:p>
          <a:p>
            <a:pPr lvl="1"/>
            <a:r>
              <a:rPr lang="en-US" dirty="0" smtClean="0"/>
              <a:t>Protection of all main quadrupole and dipole joints (0.3 mV threshold).</a:t>
            </a:r>
          </a:p>
          <a:p>
            <a:pPr lvl="1"/>
            <a:r>
              <a:rPr lang="en-US" dirty="0" smtClean="0"/>
              <a:t>High statistics measurement accuracy to &lt; 1 </a:t>
            </a:r>
            <a:r>
              <a:rPr lang="en-US" dirty="0" err="1" smtClean="0"/>
              <a:t>nΩ</a:t>
            </a:r>
            <a:r>
              <a:rPr lang="en-US" dirty="0" smtClean="0"/>
              <a:t>.</a:t>
            </a:r>
          </a:p>
          <a:p>
            <a:pPr lvl="1"/>
            <a:r>
              <a:rPr lang="en-US" dirty="0" smtClean="0"/>
              <a:t>Installation of &gt; 200 km of cables, production of thousands of electronic boards. &gt;&gt; protection against similar issues in the future.</a:t>
            </a:r>
          </a:p>
          <a:p>
            <a:pPr lvl="1"/>
            <a:endParaRPr lang="en-US" dirty="0" smtClean="0"/>
          </a:p>
          <a:p>
            <a:r>
              <a:rPr lang="en-US" dirty="0" smtClean="0"/>
              <a:t> Massive measurement campaign to identify bad splices</a:t>
            </a:r>
          </a:p>
          <a:p>
            <a:pPr lvl="1"/>
            <a:r>
              <a:rPr lang="en-US" dirty="0" smtClean="0"/>
              <a:t>Calorimetric methods (~ 40 </a:t>
            </a:r>
            <a:r>
              <a:rPr lang="en-US" dirty="0" err="1" smtClean="0"/>
              <a:t>nΩ</a:t>
            </a:r>
            <a:r>
              <a:rPr lang="en-US" dirty="0" smtClean="0"/>
              <a:t>) to identify possible bad cells</a:t>
            </a:r>
          </a:p>
          <a:p>
            <a:pPr lvl="1"/>
            <a:r>
              <a:rPr lang="en-US" dirty="0" smtClean="0"/>
              <a:t>High precision voltage meas. (~ 1 </a:t>
            </a:r>
            <a:r>
              <a:rPr lang="en-US" dirty="0" err="1" smtClean="0"/>
              <a:t>nΩ</a:t>
            </a:r>
            <a:r>
              <a:rPr lang="en-US" dirty="0" smtClean="0"/>
              <a:t>) to identify problematic splices</a:t>
            </a:r>
          </a:p>
          <a:p>
            <a:endParaRPr lang="en-US" dirty="0" smtClean="0"/>
          </a:p>
          <a:p>
            <a:endParaRPr lang="en-GB" dirty="0"/>
          </a:p>
        </p:txBody>
      </p:sp>
      <p:sp>
        <p:nvSpPr>
          <p:cNvPr id="4" name="Footer Placeholder 3"/>
          <p:cNvSpPr>
            <a:spLocks noGrp="1"/>
          </p:cNvSpPr>
          <p:nvPr>
            <p:ph type="ftr" sz="quarter" idx="10"/>
          </p:nvPr>
        </p:nvSpPr>
        <p:spPr/>
        <p:txBody>
          <a:bodyPr/>
          <a:lstStyle/>
          <a:p>
            <a:r>
              <a:rPr lang="en-US" smtClean="0"/>
              <a:t>LHC status - CMS week</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3</a:t>
            </a:fld>
            <a:endParaRPr lang="en-US"/>
          </a:p>
        </p:txBody>
      </p:sp>
      <p:sp>
        <p:nvSpPr>
          <p:cNvPr id="6" name="Date Placeholder 5"/>
          <p:cNvSpPr>
            <a:spLocks noGrp="1"/>
          </p:cNvSpPr>
          <p:nvPr>
            <p:ph type="dt" sz="half" idx="12"/>
          </p:nvPr>
        </p:nvSpPr>
        <p:spPr/>
        <p:txBody>
          <a:bodyPr/>
          <a:lstStyle/>
          <a:p>
            <a:r>
              <a:rPr lang="en-US" smtClean="0"/>
              <a:t>07-09-09</a:t>
            </a:r>
            <a:endParaRPr lang="en-US" dirty="0"/>
          </a:p>
        </p:txBody>
      </p:sp>
      <p:sp>
        <p:nvSpPr>
          <p:cNvPr id="7" name="Rectangle 3"/>
          <p:cNvSpPr>
            <a:spLocks/>
          </p:cNvSpPr>
          <p:nvPr/>
        </p:nvSpPr>
        <p:spPr bwMode="auto">
          <a:xfrm rot="-1800000">
            <a:off x="7375882" y="2178339"/>
            <a:ext cx="1732359" cy="607219"/>
          </a:xfrm>
          <a:prstGeom prst="rect">
            <a:avLst/>
          </a:prstGeom>
          <a:noFill/>
          <a:ln w="25400">
            <a:solidFill>
              <a:srgbClr val="FF0000"/>
            </a:solidFill>
            <a:prstDash val="solid"/>
            <a:miter lim="800000"/>
            <a:headEnd type="none" w="med" len="med"/>
            <a:tailEnd type="none" w="med" len="med"/>
          </a:ln>
        </p:spPr>
        <p:txBody>
          <a:bodyPr lIns="0" tIns="0" rIns="0" bIns="0" anchor="ctr"/>
          <a:lstStyle/>
          <a:p>
            <a:r>
              <a:rPr lang="en-US" sz="1700" b="1" dirty="0">
                <a:solidFill>
                  <a:srgbClr val="FF0000"/>
                </a:solidFill>
                <a:latin typeface="Helvetica" charset="0"/>
                <a:cs typeface="Helvetica" charset="0"/>
                <a:sym typeface="Helvetica" charset="0"/>
              </a:rPr>
              <a:t>Improved active protection</a:t>
            </a:r>
          </a:p>
        </p:txBody>
      </p:sp>
      <p:sp>
        <p:nvSpPr>
          <p:cNvPr id="8" name="Rectangle 4"/>
          <p:cNvSpPr>
            <a:spLocks/>
          </p:cNvSpPr>
          <p:nvPr/>
        </p:nvSpPr>
        <p:spPr bwMode="auto">
          <a:xfrm rot="-1800000">
            <a:off x="7263097" y="5909006"/>
            <a:ext cx="1732359" cy="369999"/>
          </a:xfrm>
          <a:prstGeom prst="rect">
            <a:avLst/>
          </a:prstGeom>
          <a:noFill/>
          <a:ln w="25400">
            <a:solidFill>
              <a:srgbClr val="FF0000"/>
            </a:solidFill>
            <a:prstDash val="solid"/>
            <a:miter lim="800000"/>
            <a:headEnd type="none" w="med" len="med"/>
            <a:tailEnd type="none" w="med" len="med"/>
          </a:ln>
        </p:spPr>
        <p:txBody>
          <a:bodyPr lIns="0" tIns="0" rIns="0" bIns="0" anchor="ctr"/>
          <a:lstStyle/>
          <a:p>
            <a:r>
              <a:rPr lang="en-US" sz="1700" b="1" dirty="0">
                <a:solidFill>
                  <a:srgbClr val="FF0000"/>
                </a:solidFill>
                <a:latin typeface="Helvetica" charset="0"/>
                <a:cs typeface="Helvetica" charset="0"/>
                <a:sym typeface="Helvetica" charset="0"/>
              </a:rPr>
              <a:t>Diagnostics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Consolidation 2/2</a:t>
            </a:r>
            <a:endParaRPr lang="en-GB" dirty="0"/>
          </a:p>
        </p:txBody>
      </p:sp>
      <p:sp>
        <p:nvSpPr>
          <p:cNvPr id="3" name="Content Placeholder 2"/>
          <p:cNvSpPr>
            <a:spLocks noGrp="1"/>
          </p:cNvSpPr>
          <p:nvPr>
            <p:ph idx="1"/>
          </p:nvPr>
        </p:nvSpPr>
        <p:spPr>
          <a:xfrm>
            <a:off x="357158" y="1000108"/>
            <a:ext cx="8229600" cy="5111750"/>
          </a:xfrm>
        </p:spPr>
        <p:txBody>
          <a:bodyPr/>
          <a:lstStyle/>
          <a:p>
            <a:r>
              <a:rPr lang="en-US" dirty="0" smtClean="0"/>
              <a:t>Mitigation of collateral effects in case of problems:</a:t>
            </a:r>
          </a:p>
          <a:p>
            <a:r>
              <a:rPr lang="en-US" dirty="0" smtClean="0"/>
              <a:t>Additional release valves (“DN200”)</a:t>
            </a:r>
          </a:p>
          <a:p>
            <a:pPr lvl="1"/>
            <a:r>
              <a:rPr lang="en-US" dirty="0" smtClean="0"/>
              <a:t>Improvement of the pressure relief system to eventually cope with maximum He flow of 40 kg/s in the arcs (maximum conceivable flow) </a:t>
            </a:r>
          </a:p>
          <a:p>
            <a:pPr lvl="1"/>
            <a:r>
              <a:rPr lang="en-US" dirty="0" smtClean="0"/>
              <a:t> Installation completed in 4 sectors (1-2, 3-4, 5-6, 6-7) </a:t>
            </a:r>
          </a:p>
          <a:p>
            <a:pPr lvl="1"/>
            <a:r>
              <a:rPr lang="en-US" dirty="0" smtClean="0"/>
              <a:t> Also done for Inner triplets, Standalone Magnets and  DFBs:  </a:t>
            </a:r>
          </a:p>
          <a:p>
            <a:r>
              <a:rPr lang="en-US" dirty="0" smtClean="0"/>
              <a:t>Reinforcement of the quadrupole supports </a:t>
            </a:r>
          </a:p>
          <a:p>
            <a:pPr lvl="1"/>
            <a:r>
              <a:rPr lang="en-US" dirty="0" smtClean="0"/>
              <a:t>Arc quadrupoles (total 104 with vacuum barrier)</a:t>
            </a:r>
          </a:p>
          <a:p>
            <a:pPr lvl="1"/>
            <a:r>
              <a:rPr lang="en-US" dirty="0" smtClean="0"/>
              <a:t>Semi-stand alone magnets</a:t>
            </a:r>
          </a:p>
          <a:p>
            <a:pPr lvl="1"/>
            <a:r>
              <a:rPr lang="en-US" dirty="0" smtClean="0"/>
              <a:t>Inner triplet and DFBAs</a:t>
            </a:r>
          </a:p>
          <a:p>
            <a:r>
              <a:rPr lang="en-US" dirty="0" smtClean="0"/>
              <a:t>Energy extraction times lowered</a:t>
            </a:r>
          </a:p>
          <a:p>
            <a:pPr lvl="1"/>
            <a:r>
              <a:rPr lang="en-US" dirty="0" smtClean="0">
                <a:solidFill>
                  <a:srgbClr val="FF0000"/>
                </a:solidFill>
                <a:latin typeface="Helvetica" charset="0"/>
                <a:cs typeface="Helvetica" charset="0"/>
                <a:sym typeface="Helvetica" charset="0"/>
              </a:rPr>
              <a:t>Faster discharge of the energy from circuits</a:t>
            </a:r>
          </a:p>
          <a:p>
            <a:pPr lvl="1"/>
            <a:r>
              <a:rPr lang="en-US" dirty="0" smtClean="0">
                <a:solidFill>
                  <a:srgbClr val="FF0000"/>
                </a:solidFill>
                <a:latin typeface="Helvetica" charset="0"/>
                <a:sym typeface="Helvetica" charset="0"/>
              </a:rPr>
              <a:t>Possible because of lower energy running</a:t>
            </a:r>
            <a:endParaRPr lang="en-US" dirty="0" smtClean="0"/>
          </a:p>
          <a:p>
            <a:endParaRPr lang="en-US" dirty="0" smtClean="0"/>
          </a:p>
          <a:p>
            <a:endParaRPr lang="en-GB" dirty="0"/>
          </a:p>
        </p:txBody>
      </p:sp>
      <p:sp>
        <p:nvSpPr>
          <p:cNvPr id="4" name="Footer Placeholder 3"/>
          <p:cNvSpPr>
            <a:spLocks noGrp="1"/>
          </p:cNvSpPr>
          <p:nvPr>
            <p:ph type="ftr" sz="quarter" idx="10"/>
          </p:nvPr>
        </p:nvSpPr>
        <p:spPr/>
        <p:txBody>
          <a:bodyPr/>
          <a:lstStyle/>
          <a:p>
            <a:r>
              <a:rPr lang="en-US" smtClean="0"/>
              <a:t>LHC status - CMS week</a:t>
            </a:r>
            <a:endParaRPr lang="en-US" dirty="0"/>
          </a:p>
        </p:txBody>
      </p:sp>
      <p:sp>
        <p:nvSpPr>
          <p:cNvPr id="5" name="Date Placeholder 4"/>
          <p:cNvSpPr>
            <a:spLocks noGrp="1"/>
          </p:cNvSpPr>
          <p:nvPr>
            <p:ph type="dt" sz="half" idx="12"/>
          </p:nvPr>
        </p:nvSpPr>
        <p:spPr/>
        <p:txBody>
          <a:bodyPr/>
          <a:lstStyle/>
          <a:p>
            <a:r>
              <a:rPr lang="en-US" dirty="0" smtClean="0"/>
              <a:t>7-9-09</a:t>
            </a:r>
            <a:endParaRPr lang="en-US" dirty="0"/>
          </a:p>
        </p:txBody>
      </p:sp>
      <p:sp>
        <p:nvSpPr>
          <p:cNvPr id="6" name="Rectangle 5"/>
          <p:cNvSpPr>
            <a:spLocks/>
          </p:cNvSpPr>
          <p:nvPr/>
        </p:nvSpPr>
        <p:spPr bwMode="auto">
          <a:xfrm rot="-1800000">
            <a:off x="6822336" y="5535925"/>
            <a:ext cx="1732359" cy="607219"/>
          </a:xfrm>
          <a:prstGeom prst="rect">
            <a:avLst/>
          </a:prstGeom>
          <a:noFill/>
          <a:ln w="25400">
            <a:solidFill>
              <a:srgbClr val="FF0000"/>
            </a:solidFill>
            <a:prstDash val="solid"/>
            <a:miter lim="800000"/>
            <a:headEnd type="none" w="med" len="med"/>
            <a:tailEnd type="none" w="med" len="med"/>
          </a:ln>
        </p:spPr>
        <p:txBody>
          <a:bodyPr lIns="0" tIns="0" rIns="0" bIns="0" anchor="ctr"/>
          <a:lstStyle/>
          <a:p>
            <a:r>
              <a:rPr lang="en-US" sz="1700" b="1" dirty="0">
                <a:solidFill>
                  <a:srgbClr val="FF0000"/>
                </a:solidFill>
                <a:latin typeface="Helvetica" charset="0"/>
                <a:cs typeface="Helvetica" charset="0"/>
                <a:sym typeface="Helvetica" charset="0"/>
              </a:rPr>
              <a:t>Mitigation of damage</a:t>
            </a:r>
          </a:p>
        </p:txBody>
      </p:sp>
      <p:sp>
        <p:nvSpPr>
          <p:cNvPr id="7" name="Slide Number Placeholder 6"/>
          <p:cNvSpPr>
            <a:spLocks noGrp="1"/>
          </p:cNvSpPr>
          <p:nvPr>
            <p:ph type="sldNum" sz="quarter" idx="11"/>
          </p:nvPr>
        </p:nvSpPr>
        <p:spPr/>
        <p:txBody>
          <a:bodyPr/>
          <a:lstStyle/>
          <a:p>
            <a:fld id="{57C3E7D3-E8A8-4E1B-881E-DBC7929F1526}"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splice problem</a:t>
            </a:r>
            <a:endParaRPr lang="en-GB" dirty="0"/>
          </a:p>
        </p:txBody>
      </p:sp>
      <p:sp>
        <p:nvSpPr>
          <p:cNvPr id="3" name="Content Placeholder 2"/>
          <p:cNvSpPr>
            <a:spLocks noGrp="1"/>
          </p:cNvSpPr>
          <p:nvPr>
            <p:ph idx="1"/>
          </p:nvPr>
        </p:nvSpPr>
        <p:spPr/>
        <p:txBody>
          <a:bodyPr/>
          <a:lstStyle/>
          <a:p>
            <a:r>
              <a:rPr lang="en-US" dirty="0" smtClean="0"/>
              <a:t>The </a:t>
            </a:r>
            <a:r>
              <a:rPr lang="en-US" dirty="0" smtClean="0">
                <a:solidFill>
                  <a:srgbClr val="FF0000"/>
                </a:solidFill>
              </a:rPr>
              <a:t>enhanced quality assurance </a:t>
            </a:r>
            <a:r>
              <a:rPr lang="en-US" dirty="0" smtClean="0"/>
              <a:t>introduced during sector 3-4 repair has revealed </a:t>
            </a:r>
            <a:r>
              <a:rPr lang="en-US" dirty="0" smtClean="0">
                <a:solidFill>
                  <a:srgbClr val="FF0000"/>
                </a:solidFill>
              </a:rPr>
              <a:t>new facts</a:t>
            </a:r>
            <a:r>
              <a:rPr lang="en-US" dirty="0" smtClean="0"/>
              <a:t> concerning the copper bus bar in which the superconductor is embedded. </a:t>
            </a:r>
          </a:p>
          <a:p>
            <a:r>
              <a:rPr lang="en-US" dirty="0" smtClean="0"/>
              <a:t>The </a:t>
            </a:r>
            <a:r>
              <a:rPr lang="en-US" dirty="0" smtClean="0">
                <a:solidFill>
                  <a:srgbClr val="FF0000"/>
                </a:solidFill>
              </a:rPr>
              <a:t>process of soldering </a:t>
            </a:r>
            <a:r>
              <a:rPr lang="en-US" dirty="0" smtClean="0"/>
              <a:t>the superconductor in the interconnecting high-current splices can cause discontinuity of the copper part of the bus-bars and voids which prevent contact between the super-conducting cable and the copper.</a:t>
            </a:r>
          </a:p>
          <a:p>
            <a:pPr>
              <a:buNone/>
            </a:pPr>
            <a:r>
              <a:rPr lang="en-US" dirty="0" smtClean="0"/>
              <a:t> </a:t>
            </a:r>
            <a:br>
              <a:rPr lang="en-US" dirty="0" smtClean="0"/>
            </a:br>
            <a:r>
              <a:rPr lang="en-US" dirty="0" smtClean="0"/>
              <a:t>	</a:t>
            </a:r>
            <a:r>
              <a:rPr lang="en-US" dirty="0" smtClean="0">
                <a:solidFill>
                  <a:srgbClr val="FF0000"/>
                </a:solidFill>
              </a:rPr>
              <a:t>Danger occurs only in case of a quench</a:t>
            </a:r>
          </a:p>
          <a:p>
            <a:pPr>
              <a:buNone/>
            </a:pPr>
            <a:endParaRPr lang="en-US" dirty="0" smtClean="0"/>
          </a:p>
          <a:p>
            <a:endParaRPr lang="en-GB" dirty="0"/>
          </a:p>
        </p:txBody>
      </p:sp>
      <p:sp>
        <p:nvSpPr>
          <p:cNvPr id="4" name="Footer Placeholder 3"/>
          <p:cNvSpPr>
            <a:spLocks noGrp="1"/>
          </p:cNvSpPr>
          <p:nvPr>
            <p:ph type="ftr" sz="quarter" idx="10"/>
          </p:nvPr>
        </p:nvSpPr>
        <p:spPr/>
        <p:txBody>
          <a:bodyPr/>
          <a:lstStyle/>
          <a:p>
            <a:r>
              <a:rPr lang="en-US" smtClean="0"/>
              <a:t>LHC status - CMS week</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5</a:t>
            </a:fld>
            <a:endParaRPr lang="en-US"/>
          </a:p>
        </p:txBody>
      </p:sp>
      <p:sp>
        <p:nvSpPr>
          <p:cNvPr id="6" name="Date Placeholder 5"/>
          <p:cNvSpPr>
            <a:spLocks noGrp="1"/>
          </p:cNvSpPr>
          <p:nvPr>
            <p:ph type="dt" sz="half" idx="12"/>
          </p:nvPr>
        </p:nvSpPr>
        <p:spPr/>
        <p:txBody>
          <a:bodyPr/>
          <a:lstStyle/>
          <a:p>
            <a:r>
              <a:rPr lang="en-US" smtClean="0"/>
              <a:t>07-09-09</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Stablizer</a:t>
            </a:r>
            <a:r>
              <a:rPr lang="en-US" dirty="0" smtClean="0"/>
              <a:t> problem</a:t>
            </a:r>
            <a:endParaRPr lang="en-GB" dirty="0"/>
          </a:p>
        </p:txBody>
      </p:sp>
      <p:sp>
        <p:nvSpPr>
          <p:cNvPr id="3" name="Footer Placeholder 2"/>
          <p:cNvSpPr>
            <a:spLocks noGrp="1"/>
          </p:cNvSpPr>
          <p:nvPr>
            <p:ph type="ftr" sz="quarter" idx="10"/>
          </p:nvPr>
        </p:nvSpPr>
        <p:spPr/>
        <p:txBody>
          <a:bodyPr/>
          <a:lstStyle/>
          <a:p>
            <a:r>
              <a:rPr lang="en-US" dirty="0" smtClean="0"/>
              <a:t>LHC status - CMS week</a:t>
            </a:r>
            <a:endParaRPr lang="en-US" dirty="0"/>
          </a:p>
        </p:txBody>
      </p:sp>
      <p:sp>
        <p:nvSpPr>
          <p:cNvPr id="4" name="Date Placeholder 3"/>
          <p:cNvSpPr>
            <a:spLocks noGrp="1"/>
          </p:cNvSpPr>
          <p:nvPr>
            <p:ph type="dt" sz="half" idx="12"/>
          </p:nvPr>
        </p:nvSpPr>
        <p:spPr/>
        <p:txBody>
          <a:bodyPr/>
          <a:lstStyle/>
          <a:p>
            <a:r>
              <a:rPr lang="en-US" dirty="0" smtClean="0"/>
              <a:t>7-9-09</a:t>
            </a:r>
            <a:endParaRPr lang="en-US" dirty="0"/>
          </a:p>
        </p:txBody>
      </p:sp>
      <p:pic>
        <p:nvPicPr>
          <p:cNvPr id="9217" name="Picture 1"/>
          <p:cNvPicPr>
            <a:picLocks noChangeAspect="1" noChangeArrowheads="1"/>
          </p:cNvPicPr>
          <p:nvPr/>
        </p:nvPicPr>
        <p:blipFill>
          <a:blip r:embed="rId2"/>
          <a:srcRect/>
          <a:stretch>
            <a:fillRect/>
          </a:stretch>
        </p:blipFill>
        <p:spPr bwMode="auto">
          <a:xfrm>
            <a:off x="500034" y="857232"/>
            <a:ext cx="8039113" cy="5319059"/>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20D66058-8582-419F-AA3B-A79C8D77E78A}" type="slidenum">
              <a:rPr lang="en-US" smtClean="0"/>
              <a:pPr/>
              <a:t>6</a:t>
            </a:fld>
            <a:endParaRPr lang="en-US"/>
          </a:p>
        </p:txBody>
      </p:sp>
      <p:sp>
        <p:nvSpPr>
          <p:cNvPr id="7" name="Rectangle 13"/>
          <p:cNvSpPr>
            <a:spLocks/>
          </p:cNvSpPr>
          <p:nvPr/>
        </p:nvSpPr>
        <p:spPr bwMode="auto">
          <a:xfrm>
            <a:off x="214282" y="6215082"/>
            <a:ext cx="4339828" cy="437555"/>
          </a:xfrm>
          <a:prstGeom prst="rect">
            <a:avLst/>
          </a:prstGeom>
          <a:noFill/>
          <a:ln w="12700" cap="flat">
            <a:noFill/>
            <a:miter lim="800000"/>
            <a:headEnd type="none" w="med" len="med"/>
            <a:tailEnd type="none" w="med" len="med"/>
          </a:ln>
        </p:spPr>
        <p:txBody>
          <a:bodyPr lIns="0" tIns="0" rIns="40638" bIns="0"/>
          <a:lstStyle/>
          <a:p>
            <a:pPr marL="40182" algn="l"/>
            <a:r>
              <a:rPr lang="en-US" sz="1300" b="1" dirty="0">
                <a:solidFill>
                  <a:schemeClr val="tx1"/>
                </a:solidFill>
                <a:latin typeface="Arial" pitchFamily="34" charset="0"/>
                <a:cs typeface="Arial" pitchFamily="34" charset="0"/>
                <a:sym typeface="Arial" pitchFamily="34" charset="0"/>
              </a:rPr>
              <a:t>Bad electrical contact between wedge and U-profile with the bus on at least 1 side of the joint </a:t>
            </a:r>
          </a:p>
        </p:txBody>
      </p:sp>
      <p:cxnSp>
        <p:nvCxnSpPr>
          <p:cNvPr id="9" name="Straight Arrow Connector 8"/>
          <p:cNvCxnSpPr/>
          <p:nvPr/>
        </p:nvCxnSpPr>
        <p:spPr bwMode="auto">
          <a:xfrm rot="5400000" flipH="1" flipV="1">
            <a:off x="2750331" y="6107925"/>
            <a:ext cx="142876" cy="71438"/>
          </a:xfrm>
          <a:prstGeom prst="straightConnector1">
            <a:avLst/>
          </a:prstGeom>
          <a:solidFill>
            <a:schemeClr val="accent1"/>
          </a:solidFill>
          <a:ln w="12700" cap="sq" cmpd="sng" algn="ctr">
            <a:solidFill>
              <a:schemeClr val="bg2"/>
            </a:solidFill>
            <a:prstDash val="solid"/>
            <a:round/>
            <a:headEnd type="none" w="med" len="med"/>
            <a:tailEnd type="arrow"/>
          </a:ln>
          <a:effectLst/>
        </p:spPr>
      </p:cxnSp>
      <p:sp>
        <p:nvSpPr>
          <p:cNvPr id="10" name="Rectangle 14"/>
          <p:cNvSpPr>
            <a:spLocks/>
          </p:cNvSpPr>
          <p:nvPr/>
        </p:nvSpPr>
        <p:spPr bwMode="auto">
          <a:xfrm>
            <a:off x="6000760" y="6286520"/>
            <a:ext cx="2589609" cy="437555"/>
          </a:xfrm>
          <a:prstGeom prst="rect">
            <a:avLst/>
          </a:prstGeom>
          <a:noFill/>
          <a:ln w="12700" cap="flat">
            <a:noFill/>
            <a:miter lim="800000"/>
            <a:headEnd type="none" w="med" len="med"/>
            <a:tailEnd type="none" w="med" len="med"/>
          </a:ln>
        </p:spPr>
        <p:txBody>
          <a:bodyPr lIns="0" tIns="0" rIns="40638" bIns="0"/>
          <a:lstStyle/>
          <a:p>
            <a:pPr marL="40182" algn="l"/>
            <a:r>
              <a:rPr lang="en-US" sz="1300" b="1" dirty="0">
                <a:solidFill>
                  <a:schemeClr val="tx1"/>
                </a:solidFill>
                <a:latin typeface="Arial" pitchFamily="34" charset="0"/>
                <a:cs typeface="Arial" pitchFamily="34" charset="0"/>
                <a:sym typeface="Arial" pitchFamily="34" charset="0"/>
              </a:rPr>
              <a:t>Bad contact at joint with the U-profile and the wedge</a:t>
            </a:r>
          </a:p>
        </p:txBody>
      </p:sp>
      <p:cxnSp>
        <p:nvCxnSpPr>
          <p:cNvPr id="12" name="Straight Arrow Connector 11"/>
          <p:cNvCxnSpPr/>
          <p:nvPr/>
        </p:nvCxnSpPr>
        <p:spPr bwMode="auto">
          <a:xfrm rot="16200000" flipV="1">
            <a:off x="5965041" y="5750735"/>
            <a:ext cx="571504" cy="500066"/>
          </a:xfrm>
          <a:prstGeom prst="straightConnector1">
            <a:avLst/>
          </a:prstGeom>
          <a:solidFill>
            <a:schemeClr val="accent1"/>
          </a:solidFill>
          <a:ln w="12700" cap="sq" cmpd="sng" algn="ctr">
            <a:solidFill>
              <a:schemeClr val="bg2"/>
            </a:solidFill>
            <a:prstDash val="solid"/>
            <a:round/>
            <a:headEnd type="none" w="med" len="med"/>
            <a:tailEnd type="arrow"/>
          </a:ln>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Splices - summary</a:t>
            </a:r>
            <a:endParaRPr lang="en-GB" dirty="0"/>
          </a:p>
        </p:txBody>
      </p:sp>
      <p:sp>
        <p:nvSpPr>
          <p:cNvPr id="3" name="Content Placeholder 2"/>
          <p:cNvSpPr>
            <a:spLocks noGrp="1"/>
          </p:cNvSpPr>
          <p:nvPr>
            <p:ph idx="1"/>
          </p:nvPr>
        </p:nvSpPr>
        <p:spPr/>
        <p:txBody>
          <a:bodyPr/>
          <a:lstStyle/>
          <a:p>
            <a:r>
              <a:rPr lang="en-US" dirty="0" smtClean="0">
                <a:solidFill>
                  <a:srgbClr val="FF0000"/>
                </a:solidFill>
              </a:rPr>
              <a:t>Bad splices</a:t>
            </a:r>
          </a:p>
          <a:p>
            <a:pPr lvl="1"/>
            <a:r>
              <a:rPr lang="en-US" dirty="0" smtClean="0"/>
              <a:t>Resolution: </a:t>
            </a:r>
            <a:r>
              <a:rPr lang="en-US" dirty="0" err="1" smtClean="0"/>
              <a:t>calorimetry</a:t>
            </a:r>
            <a:r>
              <a:rPr lang="en-US" dirty="0" smtClean="0"/>
              <a:t> → 40 </a:t>
            </a:r>
            <a:r>
              <a:rPr lang="en-US" dirty="0" err="1" smtClean="0"/>
              <a:t>nΩ</a:t>
            </a:r>
            <a:r>
              <a:rPr lang="en-US" dirty="0" smtClean="0"/>
              <a:t>; electric → 1 </a:t>
            </a:r>
            <a:r>
              <a:rPr lang="en-US" dirty="0" err="1" smtClean="0"/>
              <a:t>nΩ</a:t>
            </a:r>
            <a:endParaRPr lang="en-US" dirty="0" smtClean="0"/>
          </a:p>
          <a:p>
            <a:pPr lvl="1"/>
            <a:r>
              <a:rPr lang="en-US" dirty="0" smtClean="0"/>
              <a:t>Two bad cases found in 6 sectors: 50 </a:t>
            </a:r>
            <a:r>
              <a:rPr lang="en-US" dirty="0" err="1" smtClean="0"/>
              <a:t>nΩ</a:t>
            </a:r>
            <a:r>
              <a:rPr lang="en-US" dirty="0" smtClean="0"/>
              <a:t> (1-2) and 100 </a:t>
            </a:r>
            <a:r>
              <a:rPr lang="en-US" dirty="0" err="1" smtClean="0"/>
              <a:t>nΩ</a:t>
            </a:r>
            <a:r>
              <a:rPr lang="en-US" dirty="0" smtClean="0"/>
              <a:t> (6-7); repaired. </a:t>
            </a:r>
          </a:p>
          <a:p>
            <a:pPr lvl="1"/>
            <a:r>
              <a:rPr lang="en-US" dirty="0" smtClean="0">
                <a:solidFill>
                  <a:srgbClr val="FF0000"/>
                </a:solidFill>
              </a:rPr>
              <a:t>Two sectors still to be measured cold </a:t>
            </a:r>
            <a:r>
              <a:rPr lang="en-US" dirty="0" smtClean="0"/>
              <a:t>(4-5, 3-4)</a:t>
            </a:r>
          </a:p>
          <a:p>
            <a:pPr lvl="1"/>
            <a:endParaRPr lang="en-US" sz="1800" dirty="0" smtClean="0"/>
          </a:p>
          <a:p>
            <a:r>
              <a:rPr lang="en-US" dirty="0" smtClean="0">
                <a:solidFill>
                  <a:srgbClr val="FF0000"/>
                </a:solidFill>
              </a:rPr>
              <a:t>Copper stabilizer problem</a:t>
            </a:r>
            <a:endParaRPr lang="en-US" dirty="0" smtClean="0"/>
          </a:p>
          <a:p>
            <a:pPr lvl="1"/>
            <a:r>
              <a:rPr lang="en-US" dirty="0" smtClean="0"/>
              <a:t>Measurements done in 6 sectors, </a:t>
            </a:r>
            <a:r>
              <a:rPr lang="en-US" dirty="0" smtClean="0">
                <a:solidFill>
                  <a:srgbClr val="FF0000"/>
                </a:solidFill>
              </a:rPr>
              <a:t>missing 7-8 and 8-1</a:t>
            </a:r>
          </a:p>
          <a:p>
            <a:pPr lvl="1"/>
            <a:r>
              <a:rPr lang="en-US" dirty="0" smtClean="0"/>
              <a:t>10 dipole (&gt; 35 µΩ) and 10 quadrupole (&gt; 80 µΩ) joints repaired</a:t>
            </a:r>
          </a:p>
          <a:p>
            <a:pPr lvl="1"/>
            <a:r>
              <a:rPr lang="en-US" dirty="0" smtClean="0"/>
              <a:t>Lot of effort has gone into modeling the problem…</a:t>
            </a:r>
          </a:p>
          <a:p>
            <a:endParaRPr lang="en-GB" dirty="0"/>
          </a:p>
        </p:txBody>
      </p:sp>
      <p:sp>
        <p:nvSpPr>
          <p:cNvPr id="4" name="Footer Placeholder 3"/>
          <p:cNvSpPr>
            <a:spLocks noGrp="1"/>
          </p:cNvSpPr>
          <p:nvPr>
            <p:ph type="ftr" sz="quarter" idx="10"/>
          </p:nvPr>
        </p:nvSpPr>
        <p:spPr/>
        <p:txBody>
          <a:bodyPr/>
          <a:lstStyle/>
          <a:p>
            <a:r>
              <a:rPr lang="en-US" smtClean="0"/>
              <a:t>LHC status - CMS week</a:t>
            </a:r>
            <a:endParaRPr lang="en-US" dirty="0"/>
          </a:p>
        </p:txBody>
      </p:sp>
      <p:sp>
        <p:nvSpPr>
          <p:cNvPr id="5" name="Slide Number Placeholder 4"/>
          <p:cNvSpPr>
            <a:spLocks noGrp="1"/>
          </p:cNvSpPr>
          <p:nvPr>
            <p:ph type="sldNum" sz="quarter" idx="11"/>
          </p:nvPr>
        </p:nvSpPr>
        <p:spPr/>
        <p:txBody>
          <a:bodyPr/>
          <a:lstStyle/>
          <a:p>
            <a:fld id="{57C3E7D3-E8A8-4E1B-881E-DBC7929F1526}" type="slidenum">
              <a:rPr lang="en-US" smtClean="0"/>
              <a:pPr/>
              <a:t>7</a:t>
            </a:fld>
            <a:endParaRPr lang="en-US"/>
          </a:p>
        </p:txBody>
      </p:sp>
      <p:sp>
        <p:nvSpPr>
          <p:cNvPr id="6" name="Date Placeholder 5"/>
          <p:cNvSpPr>
            <a:spLocks noGrp="1"/>
          </p:cNvSpPr>
          <p:nvPr>
            <p:ph type="dt" sz="half" idx="12"/>
          </p:nvPr>
        </p:nvSpPr>
        <p:spPr/>
        <p:txBody>
          <a:bodyPr/>
          <a:lstStyle/>
          <a:p>
            <a:r>
              <a:rPr lang="en-US" smtClean="0"/>
              <a:t>07-09-09</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0"/>
          </p:nvPr>
        </p:nvSpPr>
        <p:spPr/>
        <p:txBody>
          <a:bodyPr/>
          <a:lstStyle/>
          <a:p>
            <a:r>
              <a:rPr lang="en-US" smtClean="0"/>
              <a:t>LHC status - CMS week</a:t>
            </a:r>
            <a:endParaRPr lang="en-US"/>
          </a:p>
        </p:txBody>
      </p:sp>
      <p:sp>
        <p:nvSpPr>
          <p:cNvPr id="4" name="Slide Number Placeholder 3"/>
          <p:cNvSpPr>
            <a:spLocks noGrp="1"/>
          </p:cNvSpPr>
          <p:nvPr>
            <p:ph type="sldNum" sz="quarter" idx="11"/>
          </p:nvPr>
        </p:nvSpPr>
        <p:spPr/>
        <p:txBody>
          <a:bodyPr/>
          <a:lstStyle/>
          <a:p>
            <a:fld id="{2769A2BE-D12A-4668-8EC7-181916D5FC9D}" type="slidenum">
              <a:rPr lang="en-US" smtClean="0"/>
              <a:pPr/>
              <a:t>8</a:t>
            </a:fld>
            <a:endParaRPr lang="en-US"/>
          </a:p>
        </p:txBody>
      </p:sp>
      <p:sp>
        <p:nvSpPr>
          <p:cNvPr id="5" name="Date Placeholder 4"/>
          <p:cNvSpPr>
            <a:spLocks noGrp="1"/>
          </p:cNvSpPr>
          <p:nvPr>
            <p:ph type="dt" sz="half" idx="12"/>
          </p:nvPr>
        </p:nvSpPr>
        <p:spPr/>
        <p:txBody>
          <a:bodyPr/>
          <a:lstStyle/>
          <a:p>
            <a:r>
              <a:rPr lang="en-US" smtClean="0"/>
              <a:t>25/8/2009</a:t>
            </a:r>
            <a:endParaRPr lang="en-US"/>
          </a:p>
        </p:txBody>
      </p:sp>
      <p:pic>
        <p:nvPicPr>
          <p:cNvPr id="4098" name="Picture 2"/>
          <p:cNvPicPr>
            <a:picLocks noChangeAspect="1" noChangeArrowheads="1"/>
          </p:cNvPicPr>
          <p:nvPr/>
        </p:nvPicPr>
        <p:blipFill>
          <a:blip r:embed="rId2"/>
          <a:srcRect/>
          <a:stretch>
            <a:fillRect/>
          </a:stretch>
        </p:blipFill>
        <p:spPr bwMode="auto">
          <a:xfrm>
            <a:off x="-1" y="1"/>
            <a:ext cx="9144001" cy="68341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LHC status - CMS week</a:t>
            </a:r>
            <a:endParaRPr lang="en-US"/>
          </a:p>
        </p:txBody>
      </p:sp>
      <p:sp>
        <p:nvSpPr>
          <p:cNvPr id="3" name="Slide Number Placeholder 2"/>
          <p:cNvSpPr>
            <a:spLocks noGrp="1"/>
          </p:cNvSpPr>
          <p:nvPr>
            <p:ph type="sldNum" sz="quarter" idx="11"/>
          </p:nvPr>
        </p:nvSpPr>
        <p:spPr/>
        <p:txBody>
          <a:bodyPr/>
          <a:lstStyle/>
          <a:p>
            <a:fld id="{ED218360-2B44-4652-82A5-015EC6A4CB24}" type="slidenum">
              <a:rPr lang="en-US" smtClean="0"/>
              <a:pPr/>
              <a:t>9</a:t>
            </a:fld>
            <a:endParaRPr lang="en-US"/>
          </a:p>
        </p:txBody>
      </p:sp>
      <p:sp>
        <p:nvSpPr>
          <p:cNvPr id="4" name="Date Placeholder 3"/>
          <p:cNvSpPr>
            <a:spLocks noGrp="1"/>
          </p:cNvSpPr>
          <p:nvPr>
            <p:ph type="dt" sz="half" idx="12"/>
          </p:nvPr>
        </p:nvSpPr>
        <p:spPr/>
        <p:txBody>
          <a:bodyPr/>
          <a:lstStyle/>
          <a:p>
            <a:r>
              <a:rPr lang="en-US" smtClean="0"/>
              <a:t>25/8/2009</a:t>
            </a:r>
            <a:endParaRPr lang="en-US"/>
          </a:p>
        </p:txBody>
      </p:sp>
      <p:pic>
        <p:nvPicPr>
          <p:cNvPr id="5122" name="Picture 2"/>
          <p:cNvPicPr>
            <a:picLocks noChangeAspect="1" noChangeArrowheads="1"/>
          </p:cNvPicPr>
          <p:nvPr/>
        </p:nvPicPr>
        <p:blipFill>
          <a:blip r:embed="rId2"/>
          <a:srcRect/>
          <a:stretch>
            <a:fillRect/>
          </a:stretch>
        </p:blipFill>
        <p:spPr bwMode="auto">
          <a:xfrm>
            <a:off x="0" y="0"/>
            <a:ext cx="9315450" cy="6896100"/>
          </a:xfrm>
          <a:prstGeom prst="rect">
            <a:avLst/>
          </a:prstGeom>
          <a:noFill/>
          <a:ln w="9525">
            <a:noFill/>
            <a:miter lim="800000"/>
            <a:headEnd/>
            <a:tailEnd/>
          </a:ln>
        </p:spPr>
      </p:pic>
      <p:cxnSp>
        <p:nvCxnSpPr>
          <p:cNvPr id="7" name="Straight Arrow Connector 6"/>
          <p:cNvCxnSpPr/>
          <p:nvPr/>
        </p:nvCxnSpPr>
        <p:spPr bwMode="auto">
          <a:xfrm rot="5400000" flipH="1" flipV="1">
            <a:off x="5821371" y="4822041"/>
            <a:ext cx="1786744" cy="794"/>
          </a:xfrm>
          <a:prstGeom prst="straightConnector1">
            <a:avLst/>
          </a:prstGeom>
          <a:solidFill>
            <a:schemeClr val="accent1"/>
          </a:solidFill>
          <a:ln w="38100" cap="sq" cmpd="sng" algn="ctr">
            <a:solidFill>
              <a:schemeClr val="bg2"/>
            </a:solidFill>
            <a:prstDash val="solid"/>
            <a:round/>
            <a:headEnd type="none" w="med" len="med"/>
            <a:tailEnd type="arrow"/>
          </a:ln>
          <a:effectLst/>
        </p:spPr>
      </p:cxnSp>
      <p:cxnSp>
        <p:nvCxnSpPr>
          <p:cNvPr id="12" name="Straight Arrow Connector 11"/>
          <p:cNvCxnSpPr/>
          <p:nvPr/>
        </p:nvCxnSpPr>
        <p:spPr bwMode="auto">
          <a:xfrm rot="5400000">
            <a:off x="4107653" y="4393413"/>
            <a:ext cx="2500330" cy="1588"/>
          </a:xfrm>
          <a:prstGeom prst="straightConnector1">
            <a:avLst/>
          </a:prstGeom>
          <a:solidFill>
            <a:schemeClr val="accent1"/>
          </a:solidFill>
          <a:ln w="34925" cap="sq" cmpd="sng" algn="ctr">
            <a:solidFill>
              <a:schemeClr val="bg2"/>
            </a:solidFill>
            <a:prstDash val="solid"/>
            <a:round/>
            <a:headEnd type="none" w="med" len="med"/>
            <a:tailEnd type="arrow"/>
          </a:ln>
          <a:effectLst/>
        </p:spPr>
      </p:cxn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23355</TotalTime>
  <Words>2309</Words>
  <Application>Microsoft Office PowerPoint</Application>
  <PresentationFormat>On-screen Show (4:3)</PresentationFormat>
  <Paragraphs>564</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Pixel</vt:lpstr>
      <vt:lpstr>Equation</vt:lpstr>
      <vt:lpstr>LHC status &amp; 2009/2010 operations</vt:lpstr>
      <vt:lpstr>Contents</vt:lpstr>
      <vt:lpstr>Consolidation 1/2</vt:lpstr>
      <vt:lpstr>Consolidation 2/2</vt:lpstr>
      <vt:lpstr>Additional splice problem</vt:lpstr>
      <vt:lpstr>Stablizer problem</vt:lpstr>
      <vt:lpstr>Splices - summary</vt:lpstr>
      <vt:lpstr>Slide 8</vt:lpstr>
      <vt:lpstr>Slide 9</vt:lpstr>
      <vt:lpstr>Initial operating energy of the LHC</vt:lpstr>
      <vt:lpstr>Higher than 3.5 TeV? </vt:lpstr>
      <vt:lpstr>Higher than 3.5 TeV?</vt:lpstr>
      <vt:lpstr>3.5 TeV running - recall</vt:lpstr>
      <vt:lpstr>3.5 TeV limits</vt:lpstr>
      <vt:lpstr>Operation - assumptions</vt:lpstr>
      <vt:lpstr>Plugging in the numbers – 3.5 TeV</vt:lpstr>
      <vt:lpstr>Possible evolution </vt:lpstr>
      <vt:lpstr>Step up in energy </vt:lpstr>
      <vt:lpstr>Plugging in the numbers with a step in energy</vt:lpstr>
      <vt:lpstr>Caveats</vt:lpstr>
      <vt:lpstr>LHC status - today</vt:lpstr>
      <vt:lpstr>Slide 22</vt:lpstr>
      <vt:lpstr>Hardware commissioning - NB</vt:lpstr>
      <vt:lpstr>2009 - injectors</vt:lpstr>
      <vt:lpstr>Beam commissioning</vt:lpstr>
      <vt:lpstr>450 GeV collisions</vt:lpstr>
      <vt:lpstr>LHC 2009</vt:lpstr>
      <vt:lpstr>LHC 2010 – very draft</vt:lpstr>
      <vt:lpstr>Conclusions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Lamont</cp:lastModifiedBy>
  <cp:revision>1303</cp:revision>
  <dcterms:created xsi:type="dcterms:W3CDTF">2006-02-06T12:33:58Z</dcterms:created>
  <dcterms:modified xsi:type="dcterms:W3CDTF">2009-09-14T15:35:02Z</dcterms:modified>
</cp:coreProperties>
</file>