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32"/>
  </p:notesMasterIdLst>
  <p:sldIdLst>
    <p:sldId id="618" r:id="rId2"/>
    <p:sldId id="633" r:id="rId3"/>
    <p:sldId id="627" r:id="rId4"/>
    <p:sldId id="623" r:id="rId5"/>
    <p:sldId id="624" r:id="rId6"/>
    <p:sldId id="625" r:id="rId7"/>
    <p:sldId id="626" r:id="rId8"/>
    <p:sldId id="622" r:id="rId9"/>
    <p:sldId id="636" r:id="rId10"/>
    <p:sldId id="649" r:id="rId11"/>
    <p:sldId id="631" r:id="rId12"/>
    <p:sldId id="641" r:id="rId13"/>
    <p:sldId id="629" r:id="rId14"/>
    <p:sldId id="651" r:id="rId15"/>
    <p:sldId id="643" r:id="rId16"/>
    <p:sldId id="644" r:id="rId17"/>
    <p:sldId id="645" r:id="rId18"/>
    <p:sldId id="646" r:id="rId19"/>
    <p:sldId id="650" r:id="rId20"/>
    <p:sldId id="655" r:id="rId21"/>
    <p:sldId id="632" r:id="rId22"/>
    <p:sldId id="652" r:id="rId23"/>
    <p:sldId id="647" r:id="rId24"/>
    <p:sldId id="637" r:id="rId25"/>
    <p:sldId id="656" r:id="rId26"/>
    <p:sldId id="638" r:id="rId27"/>
    <p:sldId id="639" r:id="rId28"/>
    <p:sldId id="640" r:id="rId29"/>
    <p:sldId id="653" r:id="rId30"/>
    <p:sldId id="654" r:id="rId3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CCCC"/>
    <a:srgbClr val="9FCAFF"/>
    <a:srgbClr val="DDDDDD"/>
    <a:srgbClr val="99FFCC"/>
    <a:srgbClr val="3399FF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5262" autoAdjust="0"/>
  </p:normalViewPr>
  <p:slideViewPr>
    <p:cSldViewPr>
      <p:cViewPr>
        <p:scale>
          <a:sx n="100" d="100"/>
          <a:sy n="100" d="100"/>
        </p:scale>
        <p:origin x="264" y="-132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amontm\Local%20Settings\Temp\RB%20quench%20data%20on%20www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3247183309129612"/>
          <c:y val="6.5491264428605714E-2"/>
          <c:w val="0.74151916327932788"/>
          <c:h val="0.76826290964325883"/>
        </c:manualLayout>
      </c:layout>
      <c:scatterChart>
        <c:scatterStyle val="smoothMarker"/>
        <c:ser>
          <c:idx val="0"/>
          <c:order val="0"/>
          <c:tx>
            <c:v>S45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Sheet1!$S$21:$S$23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Sheet1!$H$21:$H$23</c:f>
              <c:numCache>
                <c:formatCode>0</c:formatCode>
                <c:ptCount val="3"/>
                <c:pt idx="0">
                  <c:v>9789</c:v>
                </c:pt>
                <c:pt idx="1">
                  <c:v>9859.2000000000007</c:v>
                </c:pt>
                <c:pt idx="2">
                  <c:v>10273.700000000001</c:v>
                </c:pt>
              </c:numCache>
            </c:numRef>
          </c:yVal>
        </c:ser>
        <c:axId val="81808768"/>
        <c:axId val="81893248"/>
      </c:scatterChart>
      <c:scatterChart>
        <c:scatterStyle val="lineMarker"/>
        <c:ser>
          <c:idx val="1"/>
          <c:order val="1"/>
          <c:tx>
            <c:v>S56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Sheet1!$S$25:$S$55</c:f>
              <c:numCache>
                <c:formatCode>General</c:formatCode>
                <c:ptCount val="31"/>
                <c:pt idx="0">
                  <c:v>0.92</c:v>
                </c:pt>
                <c:pt idx="1">
                  <c:v>1.08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5.92</c:v>
                </c:pt>
                <c:pt idx="7">
                  <c:v>6.08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14.92</c:v>
                </c:pt>
                <c:pt idx="17">
                  <c:v>15.08</c:v>
                </c:pt>
                <c:pt idx="18">
                  <c:v>16</c:v>
                </c:pt>
                <c:pt idx="19">
                  <c:v>17</c:v>
                </c:pt>
              </c:numCache>
            </c:numRef>
          </c:xVal>
          <c:yVal>
            <c:numRef>
              <c:f>Sheet1!$K$25:$K$55</c:f>
              <c:numCache>
                <c:formatCode>0.000</c:formatCode>
                <c:ptCount val="31"/>
                <c:pt idx="0">
                  <c:v>5.9326755888216942</c:v>
                </c:pt>
                <c:pt idx="1">
                  <c:v>5.9326755888216942</c:v>
                </c:pt>
                <c:pt idx="2">
                  <c:v>6.0619524799165818</c:v>
                </c:pt>
                <c:pt idx="3">
                  <c:v>6.1378350380349866</c:v>
                </c:pt>
                <c:pt idx="4">
                  <c:v>6.2463099690122492</c:v>
                </c:pt>
                <c:pt idx="5">
                  <c:v>6.3079736937474706</c:v>
                </c:pt>
                <c:pt idx="6">
                  <c:v>6.3441136202814468</c:v>
                </c:pt>
                <c:pt idx="7">
                  <c:v>6.3441136202814468</c:v>
                </c:pt>
                <c:pt idx="8">
                  <c:v>6.3650701176907685</c:v>
                </c:pt>
                <c:pt idx="9">
                  <c:v>6.3894909592104563</c:v>
                </c:pt>
                <c:pt idx="10">
                  <c:v>6.4134737701541908</c:v>
                </c:pt>
                <c:pt idx="11">
                  <c:v>6.4412073325160479</c:v>
                </c:pt>
                <c:pt idx="12">
                  <c:v>6.4570936497898916</c:v>
                </c:pt>
                <c:pt idx="13">
                  <c:v>6.3474090755257828</c:v>
                </c:pt>
                <c:pt idx="14">
                  <c:v>6.4617147541992246</c:v>
                </c:pt>
                <c:pt idx="15">
                  <c:v>6.467364265052491</c:v>
                </c:pt>
                <c:pt idx="16">
                  <c:v>6.4859355398905496</c:v>
                </c:pt>
                <c:pt idx="17">
                  <c:v>6.4859355398905496</c:v>
                </c:pt>
                <c:pt idx="18">
                  <c:v>6.4913147558610254</c:v>
                </c:pt>
                <c:pt idx="19">
                  <c:v>6.4977922041928098</c:v>
                </c:pt>
              </c:numCache>
            </c:numRef>
          </c:yVal>
        </c:ser>
        <c:axId val="87451904"/>
        <c:axId val="88189952"/>
      </c:scatterChart>
      <c:valAx>
        <c:axId val="818087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Quench number</a:t>
                </a:r>
              </a:p>
            </c:rich>
          </c:tx>
          <c:layout>
            <c:manualLayout>
              <c:xMode val="edge"/>
              <c:yMode val="edge"/>
              <c:x val="0.42811019381866461"/>
              <c:y val="0.9118398487342735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1893248"/>
        <c:crosses val="autoZero"/>
        <c:crossBetween val="midCat"/>
      </c:valAx>
      <c:valAx>
        <c:axId val="81893248"/>
        <c:scaling>
          <c:orientation val="minMax"/>
          <c:max val="12000"/>
          <c:min val="900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Quench current [A]</a:t>
                </a:r>
              </a:p>
            </c:rich>
          </c:tx>
          <c:layout>
            <c:manualLayout>
              <c:xMode val="edge"/>
              <c:yMode val="edge"/>
              <c:x val="8.077544426494351E-3"/>
              <c:y val="0.33249423167192271"/>
            </c:manualLayout>
          </c:layout>
          <c:spPr>
            <a:noFill/>
            <a:ln w="25400">
              <a:noFill/>
            </a:ln>
          </c:spPr>
        </c:title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1808768"/>
        <c:crosses val="autoZero"/>
        <c:crossBetween val="midCat"/>
      </c:valAx>
      <c:valAx>
        <c:axId val="87451904"/>
        <c:scaling>
          <c:orientation val="minMax"/>
        </c:scaling>
        <c:delete val="1"/>
        <c:axPos val="b"/>
        <c:numFmt formatCode="General" sourceLinked="1"/>
        <c:tickLblPos val="nextTo"/>
        <c:crossAx val="88189952"/>
        <c:crosses val="autoZero"/>
        <c:crossBetween val="midCat"/>
      </c:valAx>
      <c:valAx>
        <c:axId val="88189952"/>
        <c:scaling>
          <c:orientation val="minMax"/>
          <c:max val="7.0739999999999998"/>
          <c:min val="5.34"/>
        </c:scaling>
        <c:axPos val="r"/>
        <c:title>
          <c:tx>
            <c:rich>
              <a:bodyPr/>
              <a:lstStyle/>
              <a:p>
                <a:pPr>
                  <a:defRPr sz="8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Corresponding energy [TeV]</a:t>
                </a:r>
              </a:p>
            </c:rich>
          </c:tx>
          <c:layout>
            <c:manualLayout>
              <c:xMode val="edge"/>
              <c:yMode val="edge"/>
              <c:x val="0.9596129562964566"/>
              <c:y val="0.26196499996694389"/>
            </c:manualLayout>
          </c:layout>
          <c:spPr>
            <a:noFill/>
            <a:ln w="25400">
              <a:noFill/>
            </a:ln>
          </c:spPr>
        </c:title>
        <c:numFmt formatCode="0.000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7451904"/>
        <c:crosses val="max"/>
        <c:crossBetween val="midCat"/>
      </c:valAx>
      <c:spPr>
        <a:solidFill>
          <a:srgbClr val="FFFFCC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4087271401252561"/>
          <c:y val="9.0680100755667528E-2"/>
          <c:w val="0.10016155088852996"/>
          <c:h val="0.108312607019840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6FEE80-43E6-404A-8FA1-93CBDB2D4B5B}" type="slidenum">
              <a:rPr lang="fr-FR"/>
              <a:pPr/>
              <a:t>3</a:t>
            </a:fld>
            <a:endParaRPr lang="fr-FR"/>
          </a:p>
        </p:txBody>
      </p:sp>
      <p:sp>
        <p:nvSpPr>
          <p:cNvPr id="397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C0277-CCFD-4DDD-825E-396495C201D6}" type="slidenum">
              <a:rPr lang="en-US"/>
              <a:pPr/>
              <a:t>19</a:t>
            </a:fld>
            <a:endParaRPr lang="en-US"/>
          </a:p>
        </p:txBody>
      </p:sp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4836" tIns="47417" rIns="94836" bIns="4741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02E2E-ED30-4022-94C9-D7299B5D2F83}" type="slidenum">
              <a:rPr lang="en-US"/>
              <a:pPr/>
              <a:t>27</a:t>
            </a:fld>
            <a:endParaRPr lang="en-US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835ABC-B033-479D-889E-3EBA55DE98F0}" type="datetime3">
              <a:rPr lang="en-US" smtClean="0"/>
              <a:pPr/>
              <a:t>26 May 2008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DA7C3ED-10EC-41A5-8879-6ED1AFB05DAE}" type="datetime3">
              <a:rPr lang="en-US" smtClean="0"/>
              <a:pPr/>
              <a:t>26 May 2008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DF6C86C-CEFD-4562-8D3F-E4AD974385DE}" type="datetime3">
              <a:rPr lang="en-US" smtClean="0"/>
              <a:pPr/>
              <a:t>26 May 2008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02C414FD-8505-44BD-B00C-900A7BB6BD64}" type="datetime3">
              <a:rPr lang="en-US" smtClean="0"/>
              <a:pPr/>
              <a:t>26 May 2008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841FD175-A374-40BE-99FF-AECCF7CEA54F}" type="datetime3">
              <a:rPr lang="en-US" smtClean="0"/>
              <a:pPr/>
              <a:t>26 May 2008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E6A2726-8B34-4F87-B80C-BB7009E964A0}" type="datetime3">
              <a:rPr lang="en-US" smtClean="0"/>
              <a:pPr>
                <a:defRPr/>
              </a:pPr>
              <a:t>26 May 2008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LHC status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7EF3DC3D-A488-4790-88BA-8E6C1AF45100}" type="datetimeFigureOut">
              <a:rPr lang="en-US" smtClean="0"/>
              <a:pPr/>
              <a:t>5/26/2008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6D1229E4-7C1B-4499-92B8-B498D809C3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chemeClr val="bg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6" name="Rectangle 55"/>
          <p:cNvSpPr/>
          <p:nvPr userDrawn="1"/>
        </p:nvSpPr>
        <p:spPr>
          <a:xfrm>
            <a:off x="304800" y="0"/>
            <a:ext cx="49509" cy="6858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8229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29050"/>
            <a:ext cx="8229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LHC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C27AE93-7BA1-4047-A53B-A8F8B63C97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18/01/2008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78D2BF1-1A0A-45E3-8117-0AC0D09A3337}" type="datetime3">
              <a:rPr lang="en-US" smtClean="0"/>
              <a:pPr/>
              <a:t>26 May 2008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4BCEC8D-BC24-430F-9BE5-E4537EE5C2F2}" type="datetime3">
              <a:rPr lang="en-US" smtClean="0"/>
              <a:pPr/>
              <a:t>26 May 2008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D7E272D-4F9F-4EF1-B535-5DCB4A027E25}" type="datetime3">
              <a:rPr lang="en-US" smtClean="0"/>
              <a:pPr/>
              <a:t>26 May 2008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3886F46-3700-4F33-B98D-644928A1C0F6}" type="datetime3">
              <a:rPr lang="en-US" smtClean="0"/>
              <a:pPr/>
              <a:t>26 May 2008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7BC324C-273D-4E4C-8980-31236D30680F}" type="datetime3">
              <a:rPr lang="en-US" smtClean="0"/>
              <a:pPr/>
              <a:t>26 May 2008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6005E32-92F0-4AE1-B40E-DEF2CAF8DDEB}" type="datetime3">
              <a:rPr lang="en-US" smtClean="0"/>
              <a:pPr/>
              <a:t>26 May 2008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8497C2A-20C8-4C43-809C-73237CF1EEB0}" type="datetime3">
              <a:rPr lang="en-US" smtClean="0"/>
              <a:pPr/>
              <a:t>26 May 2008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6540C0D-9E2F-49B5-8AB1-442E95D1BD3B}" type="datetime3">
              <a:rPr lang="en-US" smtClean="0"/>
              <a:pPr/>
              <a:t>26 May 2008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5D356966-2690-4B51-88A5-46E3EAD66721}" type="datetime3">
              <a:rPr lang="en-US" smtClean="0"/>
              <a:pPr/>
              <a:t>26 May 2008</a:t>
            </a:fld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Status of LHC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Mike </a:t>
            </a:r>
            <a:r>
              <a:rPr lang="en-US" dirty="0" smtClean="0"/>
              <a:t>Lamont</a:t>
            </a:r>
          </a:p>
          <a:p>
            <a:r>
              <a:rPr lang="en-US" dirty="0" smtClean="0"/>
              <a:t>4th HERA and the LHC </a:t>
            </a:r>
            <a:r>
              <a:rPr lang="en-US" dirty="0" smtClean="0"/>
              <a:t>workshop</a:t>
            </a:r>
          </a:p>
          <a:p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r>
              <a:rPr lang="en-US" dirty="0" smtClean="0"/>
              <a:t> May 2008</a:t>
            </a:r>
          </a:p>
          <a:p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Powering Groups of Circuits (PGC)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7BC324C-273D-4E4C-8980-31236D30680F}" type="datetime3">
              <a:rPr lang="en-US" smtClean="0"/>
              <a:pPr/>
              <a:t>26 May 2008</a:t>
            </a:fld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868" y="714147"/>
            <a:ext cx="7753350" cy="5260975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1428750" y="952500"/>
            <a:ext cx="6905625" cy="409575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00892" y="6357958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Antonio </a:t>
            </a:r>
            <a:r>
              <a:rPr lang="en-US" sz="1600" dirty="0" err="1" smtClean="0"/>
              <a:t>Vergara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HWC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27ED7-E218-4887-B885-6131837B135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6005E32-92F0-4AE1-B40E-DEF2CAF8DDEB}" type="datetime3">
              <a:rPr lang="en-US" smtClean="0"/>
              <a:pPr/>
              <a:t>26 May 2008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5099320" cy="319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714356"/>
            <a:ext cx="57864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In general things are going very well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Rattling through tests very efficiently 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0992" y="3799156"/>
            <a:ext cx="5053008" cy="305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4282" y="5000636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TeV Ramp 56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72198" y="3357562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TeV Squeeze IR5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en-US" dirty="0" smtClean="0"/>
              <a:t>on-conformities, issues…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000372"/>
            <a:ext cx="8229600" cy="3500462"/>
          </a:xfrm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 smtClean="0"/>
              <a:t>Individual system tests of the QPS system show a damaged quench heater in one MB magnet:</a:t>
            </a:r>
          </a:p>
          <a:p>
            <a:pPr lvl="1"/>
            <a:r>
              <a:rPr lang="en-US" dirty="0" smtClean="0"/>
              <a:t>Studies are carried out by MPP to confirm usage of the LF heaters instead of the damaged HF ones</a:t>
            </a:r>
          </a:p>
          <a:p>
            <a:r>
              <a:rPr lang="en-US" sz="2000" dirty="0" smtClean="0"/>
              <a:t>Some valves of the cooling water circuits in UA83 need to be replaced. A three day intervention has been needed from Monday till Wednesday.</a:t>
            </a:r>
          </a:p>
          <a:p>
            <a:r>
              <a:rPr lang="en-US" sz="2000" dirty="0" smtClean="0"/>
              <a:t>Quench detected in RQ5 at very low current in the first powering maybe due to high resistance in the bus-bars. Needs to be warmed up for fix.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78D2BF1-1A0A-45E3-8117-0AC0D09A3337}" type="datetime3">
              <a:rPr lang="en-US" smtClean="0"/>
              <a:pPr/>
              <a:t>26 May 2008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0166" y="1071546"/>
            <a:ext cx="60007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Numerous small problems requiring resolution</a:t>
            </a: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No show stoppers for the moment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2571744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 sector 78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5786" y="0"/>
            <a:ext cx="8229600" cy="523875"/>
          </a:xfrm>
        </p:spPr>
        <p:txBody>
          <a:bodyPr/>
          <a:lstStyle/>
          <a:p>
            <a:r>
              <a:rPr lang="en-US" dirty="0" smtClean="0"/>
              <a:t>Sector 56 – dipole quench training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6000768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      </a:t>
            </a:r>
            <a:endParaRPr lang="en-US" sz="1600" dirty="0"/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071538" y="1071546"/>
          <a:ext cx="6948516" cy="4605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00760" y="578645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Arjan</a:t>
            </a:r>
            <a:r>
              <a:rPr lang="en-US" sz="1800" dirty="0" smtClean="0"/>
              <a:t> </a:t>
            </a:r>
            <a:r>
              <a:rPr lang="en-US" sz="1800" dirty="0" err="1" smtClean="0"/>
              <a:t>Verweij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819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7D0BC1-6598-4501-84E3-D1613BEB0C06}" type="slidenum">
              <a:rPr lang="en-US"/>
              <a:pPr/>
              <a:t>14</a:t>
            </a:fld>
            <a:endParaRPr lang="en-US"/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/>
              <a:t>18/01/2008</a:t>
            </a:r>
          </a:p>
        </p:txBody>
      </p:sp>
      <p:pic>
        <p:nvPicPr>
          <p:cNvPr id="8197" name="Picture 4" descr="lep-lhc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300663"/>
            <a:ext cx="1712913" cy="126365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  <p:pic>
        <p:nvPicPr>
          <p:cNvPr id="8294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276475"/>
            <a:ext cx="1108075" cy="115093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  <p:pic>
        <p:nvPicPr>
          <p:cNvPr id="82944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2636838"/>
            <a:ext cx="1368425" cy="11176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  <p:pic>
        <p:nvPicPr>
          <p:cNvPr id="82944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2133600"/>
            <a:ext cx="1371600" cy="16414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  <p:pic>
        <p:nvPicPr>
          <p:cNvPr id="82944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2588" y="5300663"/>
            <a:ext cx="1393825" cy="106838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  <p:pic>
        <p:nvPicPr>
          <p:cNvPr id="82945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48625" y="4076700"/>
            <a:ext cx="1095375" cy="97155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  <p:sp>
        <p:nvSpPr>
          <p:cNvPr id="829451" name="Rectangle 11"/>
          <p:cNvSpPr>
            <a:spLocks noChangeArrowheads="1"/>
          </p:cNvSpPr>
          <p:nvPr/>
        </p:nvSpPr>
        <p:spPr bwMode="auto">
          <a:xfrm>
            <a:off x="1357290" y="214290"/>
            <a:ext cx="6165850" cy="1323439"/>
          </a:xfrm>
          <a:prstGeom prst="rect">
            <a:avLst/>
          </a:prstGeom>
          <a:solidFill>
            <a:schemeClr val="bg2"/>
          </a:solidFill>
          <a:ln w="12700" cap="sq" algn="ctr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 essentially independent sectors </a:t>
            </a:r>
          </a:p>
          <a:p>
            <a:pPr lvl="1" algn="ctr"/>
            <a:r>
              <a:rPr lang="en-US" dirty="0">
                <a:solidFill>
                  <a:schemeClr val="bg1"/>
                </a:solidFill>
              </a:rPr>
              <a:t>3.3 km of dipoles/quadrupoles++ mostly at 1.9 </a:t>
            </a:r>
            <a:r>
              <a:rPr lang="en-US" dirty="0" smtClean="0">
                <a:solidFill>
                  <a:schemeClr val="bg1"/>
                </a:solidFill>
              </a:rPr>
              <a:t>K</a:t>
            </a:r>
          </a:p>
          <a:p>
            <a:pPr lvl="1" algn="ctr"/>
            <a:r>
              <a:rPr lang="en-US" dirty="0" smtClean="0">
                <a:solidFill>
                  <a:schemeClr val="bg1"/>
                </a:solidFill>
              </a:rPr>
              <a:t>plus…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76" y="4286256"/>
            <a:ext cx="642942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and more instrumentation than you can wave a stick at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5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tests – beam dump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7BC324C-273D-4E4C-8980-31236D30680F}" type="datetime3">
              <a:rPr lang="en-US" smtClean="0"/>
              <a:pPr/>
              <a:t>26 May 2008</a:t>
            </a:fld>
            <a:endParaRPr lang="en-US" dirty="0"/>
          </a:p>
        </p:txBody>
      </p:sp>
      <p:pic>
        <p:nvPicPr>
          <p:cNvPr id="6" name="Picture 4" descr="IPOC-explorer"/>
          <p:cNvPicPr>
            <a:picLocks noChangeAspect="1" noChangeArrowheads="1"/>
          </p:cNvPicPr>
          <p:nvPr/>
        </p:nvPicPr>
        <p:blipFill>
          <a:blip r:embed="rId2" cstate="print"/>
          <a:srcRect b="18947"/>
          <a:stretch>
            <a:fillRect/>
          </a:stretch>
        </p:blipFill>
        <p:spPr bwMode="auto">
          <a:xfrm>
            <a:off x="1142976" y="2571744"/>
            <a:ext cx="672441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00100" y="1000108"/>
            <a:ext cx="64294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Both beam dump firing – controls and software tested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Reliability runs in progress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tests - collimators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7BC324C-273D-4E4C-8980-31236D30680F}" type="datetime3">
              <a:rPr lang="en-US" smtClean="0"/>
              <a:pPr/>
              <a:t>26 May 2008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448526" cy="584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E1C827-A8F5-492D-977C-BD1AB2AFD57F}" type="slidenum">
              <a:rPr lang="en-US"/>
              <a:pPr/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Integration tests – Injection </a:t>
            </a:r>
            <a:endParaRPr lang="en-US" sz="2800" dirty="0"/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5472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/>
              <a:t>P</a:t>
            </a:r>
            <a:r>
              <a:rPr lang="en-US" sz="2200" dirty="0" smtClean="0"/>
              <a:t>ulsing </a:t>
            </a:r>
            <a:r>
              <a:rPr lang="en-US" sz="2200" dirty="0" smtClean="0"/>
              <a:t>nominal voltage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C</a:t>
            </a:r>
            <a:r>
              <a:rPr lang="en-US" sz="2200" dirty="0" smtClean="0"/>
              <a:t>ontrol</a:t>
            </a:r>
            <a:r>
              <a:rPr lang="en-US" sz="2200" dirty="0"/>
              <a:t>, monitoring, logging, settings, </a:t>
            </a:r>
            <a:r>
              <a:rPr lang="en-US" sz="2200" dirty="0" smtClean="0"/>
              <a:t>FD, OASIS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B</a:t>
            </a:r>
            <a:r>
              <a:rPr lang="en-US" sz="2200" dirty="0" smtClean="0"/>
              <a:t>asic </a:t>
            </a:r>
            <a:r>
              <a:rPr lang="en-US" sz="2200" dirty="0" smtClean="0"/>
              <a:t>injection sequence ring1/ring2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Timing events etc.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Pre-pulses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Abort Gap Keeper</a:t>
            </a: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Advanced injection sequence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7" name="Picture 5" descr="OASISVIEWER_14-Dec-07-11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786190"/>
            <a:ext cx="2977517" cy="279863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86190"/>
            <a:ext cx="5391159" cy="280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Integration tests – experiment communication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18/01/2008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32088"/>
            <a:ext cx="7500958" cy="6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1BB742-D3B5-47B1-BEB2-5C72579CB4FC}" type="slidenum">
              <a:rPr lang="en-US"/>
              <a:pPr/>
              <a:t>19</a:t>
            </a:fld>
            <a:endParaRPr lang="en-US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graphicFrame>
        <p:nvGraphicFramePr>
          <p:cNvPr id="834562" name="Object 2"/>
          <p:cNvGraphicFramePr>
            <a:graphicFrameLocks noChangeAspect="1"/>
          </p:cNvGraphicFramePr>
          <p:nvPr/>
        </p:nvGraphicFramePr>
        <p:xfrm>
          <a:off x="0" y="476250"/>
          <a:ext cx="8945563" cy="5853113"/>
        </p:xfrm>
        <a:graphic>
          <a:graphicData uri="http://schemas.openxmlformats.org/presentationml/2006/ole">
            <p:oleObj spid="_x0000_s1026" name="Drawing" r:id="rId4" imgW="11520000" imgH="7106400" progId="">
              <p:embed/>
            </p:oleObj>
          </a:graphicData>
        </a:graphic>
      </p:graphicFrame>
      <p:sp>
        <p:nvSpPr>
          <p:cNvPr id="834565" name="Text Box 5"/>
          <p:cNvSpPr txBox="1">
            <a:spLocks noChangeArrowheads="1"/>
          </p:cNvSpPr>
          <p:nvPr/>
        </p:nvSpPr>
        <p:spPr bwMode="auto">
          <a:xfrm>
            <a:off x="2505075" y="54737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Helvetica" pitchFamily="34" charset="0"/>
              </a:rPr>
              <a:t>TI 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834566" name="Text Box 6"/>
          <p:cNvSpPr txBox="1">
            <a:spLocks noChangeArrowheads="1"/>
          </p:cNvSpPr>
          <p:nvPr/>
        </p:nvSpPr>
        <p:spPr bwMode="auto">
          <a:xfrm>
            <a:off x="6611938" y="259715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Helvetica" pitchFamily="34" charset="0"/>
              </a:rPr>
              <a:t>TI 8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834568" name="Line 8"/>
          <p:cNvSpPr>
            <a:spLocks noChangeShapeType="1"/>
          </p:cNvSpPr>
          <p:nvPr/>
        </p:nvSpPr>
        <p:spPr bwMode="auto">
          <a:xfrm>
            <a:off x="8362950" y="1762125"/>
            <a:ext cx="228600" cy="7620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4569" name="Line 9"/>
          <p:cNvSpPr>
            <a:spLocks noChangeShapeType="1"/>
          </p:cNvSpPr>
          <p:nvPr/>
        </p:nvSpPr>
        <p:spPr bwMode="auto">
          <a:xfrm flipH="1">
            <a:off x="5821363" y="2493963"/>
            <a:ext cx="76200" cy="15240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4570" name="Text Box 10"/>
          <p:cNvSpPr txBox="1">
            <a:spLocks noChangeArrowheads="1"/>
          </p:cNvSpPr>
          <p:nvPr/>
        </p:nvSpPr>
        <p:spPr bwMode="auto">
          <a:xfrm>
            <a:off x="3705225" y="3378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Helvetica" pitchFamily="34" charset="0"/>
              </a:rPr>
              <a:t>SPS</a:t>
            </a:r>
          </a:p>
        </p:txBody>
      </p:sp>
      <p:sp>
        <p:nvSpPr>
          <p:cNvPr id="834571" name="Text Box 11"/>
          <p:cNvSpPr txBox="1">
            <a:spLocks noChangeArrowheads="1"/>
          </p:cNvSpPr>
          <p:nvPr/>
        </p:nvSpPr>
        <p:spPr bwMode="auto">
          <a:xfrm>
            <a:off x="7219950" y="3400425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Helvetica" pitchFamily="34" charset="0"/>
              </a:rPr>
              <a:t>LHC</a:t>
            </a:r>
          </a:p>
        </p:txBody>
      </p:sp>
      <p:sp>
        <p:nvSpPr>
          <p:cNvPr id="834572" name="Line 12"/>
          <p:cNvSpPr>
            <a:spLocks noChangeShapeType="1"/>
          </p:cNvSpPr>
          <p:nvPr/>
        </p:nvSpPr>
        <p:spPr bwMode="auto">
          <a:xfrm>
            <a:off x="7850188" y="1566863"/>
            <a:ext cx="520700" cy="193675"/>
          </a:xfrm>
          <a:prstGeom prst="line">
            <a:avLst/>
          </a:prstGeom>
          <a:noFill/>
          <a:ln w="635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834573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0825" y="628650"/>
            <a:ext cx="1171575" cy="996950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34574" name="Oval 14"/>
          <p:cNvSpPr>
            <a:spLocks noChangeArrowheads="1"/>
          </p:cNvSpPr>
          <p:nvPr/>
        </p:nvSpPr>
        <p:spPr bwMode="auto">
          <a:xfrm rot="-600000">
            <a:off x="2943225" y="5800725"/>
            <a:ext cx="150813" cy="936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34575" name="Line 15"/>
          <p:cNvSpPr>
            <a:spLocks noChangeShapeType="1"/>
          </p:cNvSpPr>
          <p:nvPr/>
        </p:nvSpPr>
        <p:spPr bwMode="auto">
          <a:xfrm rot="480000">
            <a:off x="3295650" y="5686425"/>
            <a:ext cx="95250" cy="20955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4576" name="Text Box 16"/>
          <p:cNvSpPr txBox="1">
            <a:spLocks noChangeArrowheads="1"/>
          </p:cNvSpPr>
          <p:nvPr/>
        </p:nvSpPr>
        <p:spPr bwMode="auto">
          <a:xfrm>
            <a:off x="161925" y="428307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  <a:latin typeface="Helvetica" pitchFamily="34" charset="0"/>
              </a:rPr>
              <a:t>IR2</a:t>
            </a:r>
            <a:endParaRPr lang="en-US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34577" name="Text Box 17"/>
          <p:cNvSpPr txBox="1">
            <a:spLocks noChangeArrowheads="1"/>
          </p:cNvSpPr>
          <p:nvPr/>
        </p:nvSpPr>
        <p:spPr bwMode="auto">
          <a:xfrm>
            <a:off x="7896225" y="84455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  <a:latin typeface="Helvetica" pitchFamily="34" charset="0"/>
              </a:rPr>
              <a:t>IR8</a:t>
            </a:r>
            <a:endParaRPr lang="en-US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34578" name="Oval 18"/>
          <p:cNvSpPr>
            <a:spLocks noChangeArrowheads="1"/>
          </p:cNvSpPr>
          <p:nvPr/>
        </p:nvSpPr>
        <p:spPr bwMode="auto">
          <a:xfrm>
            <a:off x="8334375" y="1104900"/>
            <a:ext cx="609600" cy="6477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34580" name="Text Box 20"/>
          <p:cNvSpPr txBox="1">
            <a:spLocks noChangeArrowheads="1"/>
          </p:cNvSpPr>
          <p:nvPr/>
        </p:nvSpPr>
        <p:spPr bwMode="auto">
          <a:xfrm>
            <a:off x="827088" y="0"/>
            <a:ext cx="689451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3200" b="1" dirty="0">
                <a:solidFill>
                  <a:srgbClr val="003399"/>
                </a:solidFill>
                <a:cs typeface="Arial" charset="0"/>
              </a:rPr>
              <a:t>LHC transfer lines</a:t>
            </a:r>
          </a:p>
        </p:txBody>
      </p:sp>
      <p:sp>
        <p:nvSpPr>
          <p:cNvPr id="834582" name="Text Box 22"/>
          <p:cNvSpPr txBox="1">
            <a:spLocks noChangeArrowheads="1"/>
          </p:cNvSpPr>
          <p:nvPr/>
        </p:nvSpPr>
        <p:spPr bwMode="auto">
          <a:xfrm>
            <a:off x="152400" y="5791200"/>
            <a:ext cx="1673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33CC33"/>
                </a:solidFill>
                <a:latin typeface="Helvetica" pitchFamily="34" charset="0"/>
              </a:rPr>
              <a:t>TI 2 beam test</a:t>
            </a:r>
            <a:r>
              <a:rPr lang="en-US" sz="1600" b="1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en-US" sz="1600" b="1">
                <a:solidFill>
                  <a:srgbClr val="33CC33"/>
                </a:solidFill>
                <a:latin typeface="Helvetica" pitchFamily="34" charset="0"/>
              </a:rPr>
              <a:t>28./29.10.07</a:t>
            </a:r>
            <a:endParaRPr lang="en-US" sz="24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34583" name="Line 23"/>
          <p:cNvSpPr>
            <a:spLocks noChangeShapeType="1"/>
          </p:cNvSpPr>
          <p:nvPr/>
        </p:nvSpPr>
        <p:spPr bwMode="auto">
          <a:xfrm rot="480000" flipH="1">
            <a:off x="990600" y="5105400"/>
            <a:ext cx="76200" cy="22860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4584" name="Line 24"/>
          <p:cNvSpPr>
            <a:spLocks noChangeShapeType="1"/>
          </p:cNvSpPr>
          <p:nvPr/>
        </p:nvSpPr>
        <p:spPr bwMode="auto">
          <a:xfrm flipV="1">
            <a:off x="838200" y="5334000"/>
            <a:ext cx="152400" cy="381000"/>
          </a:xfrm>
          <a:prstGeom prst="line">
            <a:avLst/>
          </a:prstGeom>
          <a:noFill/>
          <a:ln w="635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4585" name="Text Box 25"/>
          <p:cNvSpPr txBox="1">
            <a:spLocks noChangeArrowheads="1"/>
          </p:cNvSpPr>
          <p:nvPr/>
        </p:nvSpPr>
        <p:spPr bwMode="auto">
          <a:xfrm>
            <a:off x="2667000" y="58674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PMI2</a:t>
            </a:r>
          </a:p>
        </p:txBody>
      </p:sp>
      <p:sp>
        <p:nvSpPr>
          <p:cNvPr id="834586" name="Line 26"/>
          <p:cNvSpPr>
            <a:spLocks noChangeShapeType="1"/>
          </p:cNvSpPr>
          <p:nvPr/>
        </p:nvSpPr>
        <p:spPr bwMode="auto">
          <a:xfrm>
            <a:off x="1905000" y="4343400"/>
            <a:ext cx="228600" cy="1295400"/>
          </a:xfrm>
          <a:prstGeom prst="line">
            <a:avLst/>
          </a:prstGeom>
          <a:noFill/>
          <a:ln w="6350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834588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3276600"/>
            <a:ext cx="1109663" cy="971550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34589" name="Text Box 29"/>
          <p:cNvSpPr txBox="1">
            <a:spLocks noChangeArrowheads="1"/>
          </p:cNvSpPr>
          <p:nvPr/>
        </p:nvSpPr>
        <p:spPr bwMode="auto">
          <a:xfrm>
            <a:off x="600075" y="6572250"/>
            <a:ext cx="17716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/>
              <a:t>Courtesy of V. Mertens</a:t>
            </a:r>
          </a:p>
        </p:txBody>
      </p:sp>
      <p:sp>
        <p:nvSpPr>
          <p:cNvPr id="834590" name="Text Box 30"/>
          <p:cNvSpPr txBox="1">
            <a:spLocks noChangeArrowheads="1"/>
          </p:cNvSpPr>
          <p:nvPr/>
        </p:nvSpPr>
        <p:spPr bwMode="auto">
          <a:xfrm>
            <a:off x="5214942" y="6143644"/>
            <a:ext cx="3786214" cy="400110"/>
          </a:xfrm>
          <a:prstGeom prst="rect">
            <a:avLst/>
          </a:prstGeom>
          <a:solidFill>
            <a:schemeClr val="bg1"/>
          </a:solidFill>
          <a:ln w="12700" cap="sq" algn="ctr">
            <a:solidFill>
              <a:schemeClr val="bg2"/>
            </a:solidFill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+ Nominal LHC beam in SPS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43372" y="857232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Saturday </a:t>
            </a:r>
            <a:endParaRPr lang="en-US" dirty="0"/>
          </a:p>
        </p:txBody>
      </p:sp>
      <p:sp>
        <p:nvSpPr>
          <p:cNvPr id="32" name="Right Arrow 31"/>
          <p:cNvSpPr/>
          <p:nvPr/>
        </p:nvSpPr>
        <p:spPr bwMode="auto">
          <a:xfrm>
            <a:off x="6072198" y="1071546"/>
            <a:ext cx="357190" cy="142876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Cool-down</a:t>
            </a:r>
          </a:p>
          <a:p>
            <a:r>
              <a:rPr lang="en-US" dirty="0" smtClean="0"/>
              <a:t>Hardware commissioning</a:t>
            </a:r>
          </a:p>
          <a:p>
            <a:r>
              <a:rPr lang="en-US" dirty="0" smtClean="0"/>
              <a:t>MB quench </a:t>
            </a:r>
            <a:r>
              <a:rPr lang="en-US" dirty="0" smtClean="0"/>
              <a:t>tests</a:t>
            </a:r>
          </a:p>
          <a:p>
            <a:r>
              <a:rPr lang="en-US" dirty="0" smtClean="0"/>
              <a:t>Integration tests</a:t>
            </a:r>
            <a:endParaRPr lang="en-US" dirty="0" smtClean="0"/>
          </a:p>
          <a:p>
            <a:r>
              <a:rPr lang="en-US" dirty="0" smtClean="0"/>
              <a:t>Schedule</a:t>
            </a:r>
            <a:endParaRPr lang="en-US" dirty="0" smtClean="0"/>
          </a:p>
          <a:p>
            <a:r>
              <a:rPr lang="en-US" dirty="0" smtClean="0"/>
              <a:t>Baseline beam </a:t>
            </a:r>
            <a:r>
              <a:rPr lang="en-US" dirty="0" smtClean="0"/>
              <a:t>commissioning</a:t>
            </a:r>
          </a:p>
          <a:p>
            <a:r>
              <a:rPr lang="en-US" dirty="0" smtClean="0"/>
              <a:t>Conclusions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78D2BF1-1A0A-45E3-8117-0AC0D09A3337}" type="datetime3">
              <a:rPr lang="en-US" smtClean="0"/>
              <a:pPr/>
              <a:t>26 May 2008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 TI8 first time - again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27ED7-E218-4887-B885-6131837B135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6005E32-92F0-4AE1-B40E-DEF2CAF8DDEB}" type="datetime3">
              <a:rPr lang="en-US" smtClean="0"/>
              <a:pPr/>
              <a:t>26 May 2008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6176924" cy="552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 bwMode="auto">
          <a:xfrm flipH="1">
            <a:off x="6429388" y="5000636"/>
            <a:ext cx="571504" cy="794802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5206" y="507207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screen in TI8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/>
              <a:t>General Coordination Schedule ‐ wk.10 (update wk. 19)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27ED7-E218-4887-B885-6131837B135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6005E32-92F0-4AE1-B40E-DEF2CAF8DDEB}" type="datetime3">
              <a:rPr lang="en-US" smtClean="0"/>
              <a:pPr/>
              <a:t>26 May 2008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657812" cy="545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 bwMode="auto">
          <a:xfrm>
            <a:off x="0" y="2857496"/>
            <a:ext cx="428596" cy="142876"/>
          </a:xfrm>
          <a:prstGeom prst="rightArrow">
            <a:avLst/>
          </a:prstGeom>
          <a:solidFill>
            <a:srgbClr val="FF0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714356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ZapfDingbats"/>
              </a:rPr>
              <a:t>+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14546" y="714356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ZapfDingbats"/>
              </a:rPr>
              <a:t>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43240" y="714356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ZapfDingbats"/>
              </a:rPr>
              <a:t>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86314" y="714356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ZapfDingbats"/>
              </a:rPr>
              <a:t>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43570" y="714356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ZapfDingbats"/>
              </a:rPr>
              <a:t>-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43702" y="714356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ZapfDingbats"/>
              </a:rPr>
              <a:t>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15272" y="714356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ZapfDingbats"/>
              </a:rPr>
              <a:t>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-24"/>
            <a:ext cx="7686700" cy="642942"/>
          </a:xfrm>
        </p:spPr>
        <p:txBody>
          <a:bodyPr>
            <a:normAutofit/>
          </a:bodyPr>
          <a:lstStyle/>
          <a:p>
            <a:r>
              <a:rPr lang="en-US" dirty="0" smtClean="0"/>
              <a:t>Short term planning </a:t>
            </a:r>
            <a:endParaRPr lang="en-US" dirty="0"/>
          </a:p>
        </p:txBody>
      </p:sp>
      <p:sp>
        <p:nvSpPr>
          <p:cNvPr id="1027" name="Rectangle 3" descr="Wide upward diagonal"/>
          <p:cNvSpPr>
            <a:spLocks noChangeArrowheads="1"/>
          </p:cNvSpPr>
          <p:nvPr/>
        </p:nvSpPr>
        <p:spPr bwMode="auto">
          <a:xfrm>
            <a:off x="285720" y="5857892"/>
            <a:ext cx="1476000" cy="360000"/>
          </a:xfrm>
          <a:prstGeom prst="rect">
            <a:avLst/>
          </a:prstGeom>
          <a:pattFill prst="wdUpDiag">
            <a:fgClr>
              <a:srgbClr val="548DD4">
                <a:alpha val="57001"/>
              </a:srgbClr>
            </a:fgClr>
            <a:bgClr>
              <a:srgbClr val="FFFFFF">
                <a:alpha val="57001"/>
              </a:srgbClr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CH" sz="1400" b="1" dirty="0" err="1" smtClean="0"/>
              <a:t>Cryo</a:t>
            </a:r>
            <a:r>
              <a:rPr lang="fr-CH" sz="1400" b="1" dirty="0" smtClean="0"/>
              <a:t> </a:t>
            </a:r>
            <a:r>
              <a:rPr lang="fr-CH" sz="1400" b="1" dirty="0" err="1" smtClean="0"/>
              <a:t>intrum</a:t>
            </a:r>
            <a:r>
              <a:rPr lang="fr-CH" sz="1400" b="1" dirty="0" smtClean="0"/>
              <a:t>.</a:t>
            </a:r>
            <a:endParaRPr lang="en-US" sz="1400" b="1" dirty="0"/>
          </a:p>
        </p:txBody>
      </p:sp>
      <p:sp>
        <p:nvSpPr>
          <p:cNvPr id="1028" name="Rectangle 4" descr="Solid diamond"/>
          <p:cNvSpPr>
            <a:spLocks noChangeArrowheads="1"/>
          </p:cNvSpPr>
          <p:nvPr/>
        </p:nvSpPr>
        <p:spPr bwMode="auto">
          <a:xfrm>
            <a:off x="1928794" y="5857892"/>
            <a:ext cx="1928826" cy="360000"/>
          </a:xfrm>
          <a:prstGeom prst="rect">
            <a:avLst/>
          </a:prstGeom>
          <a:pattFill prst="solidDmnd">
            <a:fgClr>
              <a:srgbClr val="548DD4">
                <a:alpha val="57001"/>
              </a:srgbClr>
            </a:fgClr>
            <a:bgClr>
              <a:srgbClr val="FFFFFF">
                <a:alpha val="57001"/>
              </a:srgbClr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CH" sz="1400" b="1" dirty="0" smtClean="0"/>
              <a:t>LSS </a:t>
            </a:r>
            <a:r>
              <a:rPr lang="fr-CH" sz="1400" b="1" dirty="0" err="1" smtClean="0"/>
              <a:t>level</a:t>
            </a:r>
            <a:r>
              <a:rPr lang="fr-CH" sz="1400" b="1" dirty="0" smtClean="0"/>
              <a:t> gauges</a:t>
            </a:r>
            <a:endParaRPr lang="en-US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85925"/>
            <a:ext cx="91440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86116" y="92867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Week 22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57158" y="5143512"/>
            <a:ext cx="8358246" cy="1588"/>
          </a:xfrm>
          <a:prstGeom prst="line">
            <a:avLst/>
          </a:prstGeom>
          <a:solidFill>
            <a:schemeClr val="accent1"/>
          </a:solidFill>
          <a:ln w="508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929454" y="6286520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r>
              <a:rPr lang="en-US" dirty="0" smtClean="0"/>
              <a:t>aty </a:t>
            </a:r>
            <a:r>
              <a:rPr lang="en-US" dirty="0" err="1" smtClean="0"/>
              <a:t>Foraz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-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78D2BF1-1A0A-45E3-8117-0AC0D09A3337}" type="datetime3">
              <a:rPr lang="en-US" smtClean="0"/>
              <a:pPr/>
              <a:t>26 May 2008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4282" y="1285860"/>
          <a:ext cx="8501122" cy="419768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71852"/>
                <a:gridCol w="6229270"/>
              </a:tblGrid>
              <a:tr h="391252">
                <a:tc>
                  <a:txBody>
                    <a:bodyPr/>
                    <a:lstStyle/>
                    <a:p>
                      <a:r>
                        <a:rPr lang="en-US" dirty="0" smtClean="0"/>
                        <a:t>24/25 May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TI8 – close </a:t>
                      </a:r>
                      <a:r>
                        <a:rPr lang="en-US" dirty="0" smtClean="0"/>
                        <a:t>78/81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and </a:t>
                      </a:r>
                      <a:r>
                        <a:rPr lang="en-US" dirty="0" smtClean="0"/>
                        <a:t>LHCb</a:t>
                      </a:r>
                    </a:p>
                  </a:txBody>
                  <a:tcPr/>
                </a:tc>
              </a:tr>
              <a:tr h="391252">
                <a:tc>
                  <a:txBody>
                    <a:bodyPr/>
                    <a:lstStyle/>
                    <a:p>
                      <a:r>
                        <a:rPr lang="en-US" dirty="0" smtClean="0"/>
                        <a:t>14/15 June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TI2 - close 12/23 and Alice</a:t>
                      </a:r>
                      <a:endParaRPr lang="en-US" dirty="0"/>
                    </a:p>
                  </a:txBody>
                  <a:tcPr/>
                </a:tc>
              </a:tr>
              <a:tr h="469318">
                <a:tc>
                  <a:txBody>
                    <a:bodyPr/>
                    <a:lstStyle/>
                    <a:p>
                      <a:r>
                        <a:rPr lang="en-US" dirty="0" smtClean="0"/>
                        <a:t>Early</a:t>
                      </a:r>
                      <a:r>
                        <a:rPr lang="en-US" baseline="0" dirty="0" smtClean="0"/>
                        <a:t> July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LHC is expected to be cooled down. </a:t>
                      </a:r>
                      <a:endParaRPr lang="en-US" dirty="0"/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r>
                        <a:rPr lang="en-US" dirty="0" smtClean="0"/>
                        <a:t>Middle July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experimental caverns will be closed after the caverns and tunnel have been patrolled. From then on the controlled access system will be fully activated.</a:t>
                      </a:r>
                      <a:endParaRPr lang="en-US" dirty="0"/>
                    </a:p>
                  </a:txBody>
                  <a:tcPr/>
                </a:tc>
              </a:tr>
              <a:tr h="391252">
                <a:tc>
                  <a:txBody>
                    <a:bodyPr/>
                    <a:lstStyle/>
                    <a:p>
                      <a:r>
                        <a:rPr lang="en-US" dirty="0" smtClean="0"/>
                        <a:t>Last</a:t>
                      </a:r>
                      <a:r>
                        <a:rPr lang="en-US" baseline="0" dirty="0" smtClean="0"/>
                        <a:t> two </a:t>
                      </a:r>
                      <a:r>
                        <a:rPr lang="en-US" baseline="0" dirty="0" smtClean="0"/>
                        <a:t>weeks July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 Powering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tests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- Machine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checkout: vacuum, access, machine protection, system tests etc</a:t>
                      </a:r>
                      <a:endParaRPr lang="en-US" dirty="0"/>
                    </a:p>
                  </a:txBody>
                  <a:tcPr/>
                </a:tc>
              </a:tr>
              <a:tr h="3912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1252">
                <a:tc>
                  <a:txBody>
                    <a:bodyPr/>
                    <a:lstStyle/>
                    <a:p>
                      <a:r>
                        <a:rPr lang="en-US" dirty="0" smtClean="0"/>
                        <a:t>End July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 particles injected, commissioning with beams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will </a:t>
                      </a:r>
                      <a:r>
                        <a:rPr lang="en-US" dirty="0" smtClean="0"/>
                        <a:t>start…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9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A81E1-64FC-412A-8DE0-3DC5E7935E2E}" type="slidenum">
              <a:rPr lang="en-US"/>
              <a:pPr/>
              <a:t>24</a:t>
            </a:fld>
            <a:endParaRPr lang="en-US"/>
          </a:p>
        </p:txBody>
      </p:sp>
      <p:sp>
        <p:nvSpPr>
          <p:cNvPr id="92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 Commissioning to 7 TeV Collisions</a:t>
            </a:r>
          </a:p>
        </p:txBody>
      </p:sp>
      <p:graphicFrame>
        <p:nvGraphicFramePr>
          <p:cNvPr id="675961" name="Group 121"/>
          <p:cNvGraphicFramePr>
            <a:graphicFrameLocks noGrp="1"/>
          </p:cNvGraphicFramePr>
          <p:nvPr>
            <p:ph idx="1"/>
          </p:nvPr>
        </p:nvGraphicFramePr>
        <p:xfrm>
          <a:off x="179388" y="692150"/>
          <a:ext cx="8172450" cy="5543550"/>
        </p:xfrm>
        <a:graphic>
          <a:graphicData uri="http://schemas.openxmlformats.org/drawingml/2006/table">
            <a:tbl>
              <a:tblPr/>
              <a:tblGrid>
                <a:gridCol w="619125"/>
                <a:gridCol w="4514850"/>
                <a:gridCol w="1231900"/>
                <a:gridCol w="18065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Rings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Total [days]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Injection and first turn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4 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Circulating beam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450 GeV - initial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450 GeV - detailed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450 GeV - two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beams plus collisions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Ramp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7 TeV measurements plus exp. magnets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7 TeV - setup for physics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Physics un-squeezed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TOTAL TO FIRST COLLISIONS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Commission squeeze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Increase Intensity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Set-up physics - partially squeezed.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571500" marR="0" lvl="0" indent="-571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0" lvl="0" indent="-571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Pilot physics run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6838" marR="96838" marT="47625" marB="476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conditions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283CE-86ED-4A5A-9952-48D6A180EE0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41FD175-A374-40BE-99FF-AECCF7CEA54F}" type="datetime3">
              <a:rPr lang="en-US" smtClean="0"/>
              <a:pPr/>
              <a:t>26 May 2008</a:t>
            </a:fld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14414" y="1714488"/>
            <a:ext cx="6572296" cy="31670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dirty="0" smtClean="0">
                <a:solidFill>
                  <a:schemeClr val="bg2"/>
                </a:solidFill>
              </a:rPr>
              <a:t>Energy: </a:t>
            </a:r>
            <a:r>
              <a:rPr lang="en-US" dirty="0" smtClean="0">
                <a:solidFill>
                  <a:srgbClr val="FF0000"/>
                </a:solidFill>
              </a:rPr>
              <a:t>5 TeV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dirty="0" smtClean="0">
                <a:solidFill>
                  <a:schemeClr val="bg2"/>
                </a:solidFill>
              </a:rPr>
              <a:t>Initial </a:t>
            </a:r>
            <a:r>
              <a:rPr lang="en-US" dirty="0">
                <a:solidFill>
                  <a:schemeClr val="bg2"/>
                </a:solidFill>
              </a:rPr>
              <a:t>optics: 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l-GR" sz="1800" dirty="0">
                <a:solidFill>
                  <a:srgbClr val="0000FF"/>
                </a:solidFill>
                <a:cs typeface="Arial" charset="0"/>
              </a:rPr>
              <a:t>β</a:t>
            </a:r>
            <a:r>
              <a:rPr lang="en-US" sz="1800" dirty="0">
                <a:solidFill>
                  <a:srgbClr val="0000FF"/>
                </a:solidFill>
                <a:cs typeface="Arial" charset="0"/>
              </a:rPr>
              <a:t>*= 11 m in IR 1 &amp; 5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l-GR" sz="1800" dirty="0">
                <a:solidFill>
                  <a:srgbClr val="0000FF"/>
                </a:solidFill>
                <a:cs typeface="Arial" charset="0"/>
              </a:rPr>
              <a:t>β</a:t>
            </a:r>
            <a:r>
              <a:rPr lang="en-US" sz="1800" dirty="0">
                <a:solidFill>
                  <a:srgbClr val="0000FF"/>
                </a:solidFill>
                <a:cs typeface="Arial" charset="0"/>
              </a:rPr>
              <a:t>*= 10 m in IR 2 &amp; 8</a:t>
            </a:r>
            <a:endParaRPr lang="en-US" sz="1800" dirty="0">
              <a:solidFill>
                <a:srgbClr val="0000FF"/>
              </a:solidFill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dirty="0">
                <a:solidFill>
                  <a:schemeClr val="bg2"/>
                </a:solidFill>
              </a:rPr>
              <a:t>Crossing angles off 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800" dirty="0">
                <a:solidFill>
                  <a:srgbClr val="0000FF"/>
                </a:solidFill>
              </a:rPr>
              <a:t>Low bunch intensity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800" dirty="0">
                <a:solidFill>
                  <a:srgbClr val="0000FF"/>
                </a:solidFill>
              </a:rPr>
              <a:t>1, 12, 43, 156 bunches per beam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800" dirty="0">
                <a:solidFill>
                  <a:srgbClr val="0000FF"/>
                </a:solidFill>
              </a:rPr>
              <a:t>No parasitic encounters - no long range beam-beam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1800" dirty="0">
                <a:solidFill>
                  <a:srgbClr val="0000FF"/>
                </a:solidFill>
              </a:rPr>
              <a:t>Larger aperture in </a:t>
            </a:r>
            <a:r>
              <a:rPr lang="en-US" sz="1800" dirty="0" err="1">
                <a:solidFill>
                  <a:srgbClr val="0000FF"/>
                </a:solidFill>
              </a:rPr>
              <a:t>IRs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DA591A-35B3-4B44-BB51-51C0A0BEBCA7}" type="slidenum">
              <a:rPr lang="en-US"/>
              <a:pPr/>
              <a:t>26</a:t>
            </a:fld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 A: First Collisions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Approx 30 days of beam time to establish first collisions</a:t>
            </a:r>
          </a:p>
          <a:p>
            <a:pPr lvl="1"/>
            <a:r>
              <a:rPr lang="en-US" dirty="0"/>
              <a:t>Un-squeezed</a:t>
            </a:r>
          </a:p>
          <a:p>
            <a:pPr lvl="1"/>
            <a:r>
              <a:rPr lang="en-US" dirty="0"/>
              <a:t>Low intensity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Approx 2 months elapsed time</a:t>
            </a:r>
          </a:p>
          <a:p>
            <a:pPr lvl="1"/>
            <a:r>
              <a:rPr lang="en-US" dirty="0"/>
              <a:t>Given reasonably optimistic machine availability</a:t>
            </a:r>
          </a:p>
          <a:p>
            <a:pPr lvl="1"/>
            <a:endParaRPr lang="en-US" dirty="0"/>
          </a:p>
          <a:p>
            <a:r>
              <a:rPr lang="en-US" dirty="0"/>
              <a:t>Continued commissioning thereafter</a:t>
            </a:r>
          </a:p>
          <a:p>
            <a:pPr lvl="1"/>
            <a:r>
              <a:rPr lang="en-US" dirty="0"/>
              <a:t>Increased intensity</a:t>
            </a:r>
          </a:p>
          <a:p>
            <a:pPr lvl="1"/>
            <a:r>
              <a:rPr lang="en-US" dirty="0"/>
              <a:t>Squeeze</a:t>
            </a:r>
          </a:p>
          <a:p>
            <a:endParaRPr lang="en-US" dirty="0"/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5435600" y="5445125"/>
            <a:ext cx="3240088" cy="9556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RHIC 2000:</a:t>
            </a:r>
            <a:br>
              <a:rPr lang="en-US" sz="1400" b="1"/>
            </a:br>
            <a:r>
              <a:rPr lang="en-US" sz="1400" b="1"/>
              <a:t>- First beam April 3</a:t>
            </a:r>
            <a:r>
              <a:rPr lang="en-US" sz="1400" b="1" baseline="30000"/>
              <a:t>rd</a:t>
            </a:r>
            <a:r>
              <a:rPr lang="en-US" sz="1400" b="1"/>
              <a:t/>
            </a:r>
            <a:br>
              <a:rPr lang="en-US" sz="1400" b="1"/>
            </a:br>
            <a:r>
              <a:rPr lang="en-US" sz="1400" b="1"/>
              <a:t>- First successful ramp: June 1</a:t>
            </a:r>
            <a:r>
              <a:rPr lang="en-US" sz="1400" b="1" baseline="30000"/>
              <a:t>st</a:t>
            </a:r>
            <a:r>
              <a:rPr lang="en-US" sz="1400" b="1"/>
              <a:t/>
            </a:r>
            <a:br>
              <a:rPr lang="en-US" sz="1400" b="1"/>
            </a:br>
            <a:r>
              <a:rPr lang="en-US" sz="1400" b="1"/>
              <a:t>- First collisions June 12</a:t>
            </a:r>
            <a:r>
              <a:rPr lang="en-US" sz="1400" b="1" baseline="30000"/>
              <a:t>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7E872-19DE-45F5-B91D-585BB42A7E34}" type="slidenum">
              <a:rPr lang="en-US"/>
              <a:pPr/>
              <a:t>27</a:t>
            </a:fld>
            <a:endParaRPr lang="en-US"/>
          </a:p>
        </p:txBody>
      </p:sp>
      <p:sp>
        <p:nvSpPr>
          <p:cNvPr id="63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 A - Luminosities</a:t>
            </a:r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5175"/>
            <a:ext cx="8153400" cy="2590800"/>
          </a:xfrm>
        </p:spPr>
        <p:txBody>
          <a:bodyPr/>
          <a:lstStyle/>
          <a:p>
            <a:r>
              <a:rPr lang="en-US"/>
              <a:t>1 to N to 43 to 156 bunches per beam </a:t>
            </a:r>
          </a:p>
          <a:p>
            <a:r>
              <a:rPr lang="en-US"/>
              <a:t>N bunches displaced in one beam for LHCb</a:t>
            </a:r>
          </a:p>
          <a:p>
            <a:r>
              <a:rPr lang="en-US"/>
              <a:t>Pushing gradually one or all of:</a:t>
            </a:r>
          </a:p>
          <a:p>
            <a:pPr lvl="1"/>
            <a:r>
              <a:rPr lang="en-US"/>
              <a:t>Bunches per beam </a:t>
            </a:r>
          </a:p>
          <a:p>
            <a:pPr lvl="1"/>
            <a:r>
              <a:rPr lang="en-US"/>
              <a:t>Squeeze</a:t>
            </a:r>
          </a:p>
          <a:p>
            <a:pPr lvl="1"/>
            <a:r>
              <a:rPr lang="en-US"/>
              <a:t>Bunch intensity</a:t>
            </a:r>
          </a:p>
        </p:txBody>
      </p:sp>
      <p:graphicFrame>
        <p:nvGraphicFramePr>
          <p:cNvPr id="695358" name="Group 62"/>
          <p:cNvGraphicFramePr>
            <a:graphicFrameLocks noGrp="1"/>
          </p:cNvGraphicFramePr>
          <p:nvPr>
            <p:ph sz="half" idx="2"/>
          </p:nvPr>
        </p:nvGraphicFramePr>
        <p:xfrm>
          <a:off x="533400" y="3352800"/>
          <a:ext cx="7467600" cy="3169920"/>
        </p:xfrm>
        <a:graphic>
          <a:graphicData uri="http://schemas.openxmlformats.org/drawingml/2006/table">
            <a:tbl>
              <a:tblPr/>
              <a:tblGrid>
                <a:gridCol w="1493838"/>
                <a:gridCol w="1493837"/>
                <a:gridCol w="1492250"/>
                <a:gridCol w="1493838"/>
                <a:gridCol w="1493837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Bunches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*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Luminosity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Event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 x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~10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43 x 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3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sym typeface="Mathematica1" pitchFamily="2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6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sym typeface="Mathematica1" pitchFamily="2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43 x 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3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sym typeface="Mathematica1" pitchFamily="2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1.7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sym typeface="Mathematica1" pitchFamily="2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0.21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43 x 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sym typeface="Mathematica1" pitchFamily="2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6.1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sym typeface="Mathematica1" pitchFamily="2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0.76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156 x 156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sym typeface="Mathematica1" pitchFamily="2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1.1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sym typeface="Mathematica1" pitchFamily="2" charset="2"/>
                        </a:rPr>
                        <a:t>x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0.38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156 x 156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9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sym typeface="Mathematica1" pitchFamily="2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5.6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sym typeface="Mathematica1" pitchFamily="2" charset="2"/>
                        </a:rPr>
                        <a:t>x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156 x 156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9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sym typeface="Mathematica1" pitchFamily="2" charset="2"/>
                        </a:rPr>
                        <a:t>x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1.1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sym typeface="Mathematica1" pitchFamily="2" charset="2"/>
                        </a:rPr>
                        <a:t>x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5356" name="Text Box 60"/>
          <p:cNvSpPr txBox="1">
            <a:spLocks noChangeArrowheads="1"/>
          </p:cNvSpPr>
          <p:nvPr/>
        </p:nvSpPr>
        <p:spPr bwMode="auto">
          <a:xfrm>
            <a:off x="6516688" y="2852738"/>
            <a:ext cx="1511300" cy="409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IP 1 &amp;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D00EB-9647-4D76-91A8-96067C22BC35}" type="slidenum">
              <a:rPr lang="en-US"/>
              <a:pPr/>
              <a:t>28</a:t>
            </a:fld>
            <a:endParaRPr lang="en-US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Pilot physics – the first month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3240088"/>
          </a:xfrm>
        </p:spPr>
        <p:txBody>
          <a:bodyPr/>
          <a:lstStyle/>
          <a:p>
            <a:r>
              <a:rPr lang="en-US" dirty="0"/>
              <a:t>Interleaved physics and commissioning</a:t>
            </a:r>
          </a:p>
          <a:p>
            <a:r>
              <a:rPr lang="en-US" dirty="0"/>
              <a:t>Push number of bunches, intensity, squeeze…</a:t>
            </a:r>
          </a:p>
          <a:p>
            <a:pPr lvl="1"/>
            <a:r>
              <a:rPr lang="en-US" dirty="0"/>
              <a:t>156 x 156</a:t>
            </a:r>
          </a:p>
          <a:p>
            <a:pPr lvl="1"/>
            <a:r>
              <a:rPr lang="en-US" dirty="0"/>
              <a:t>3 x 10</a:t>
            </a:r>
            <a:r>
              <a:rPr lang="en-US" baseline="30000" dirty="0"/>
              <a:t>10</a:t>
            </a:r>
            <a:r>
              <a:rPr lang="en-US" dirty="0"/>
              <a:t> protons per bunch</a:t>
            </a:r>
          </a:p>
          <a:p>
            <a:pPr lvl="1"/>
            <a:r>
              <a:rPr lang="el-GR" dirty="0">
                <a:cs typeface="Arial" charset="0"/>
              </a:rPr>
              <a:t>β</a:t>
            </a:r>
            <a:r>
              <a:rPr lang="en-US" dirty="0"/>
              <a:t>* = 2 m.</a:t>
            </a:r>
          </a:p>
          <a:p>
            <a:r>
              <a:rPr lang="en-US" dirty="0"/>
              <a:t>Peak luminosity: </a:t>
            </a:r>
            <a:r>
              <a:rPr lang="en-US" dirty="0">
                <a:solidFill>
                  <a:srgbClr val="FF0000"/>
                </a:solidFill>
              </a:rPr>
              <a:t>~1.2 x 10</a:t>
            </a:r>
            <a:r>
              <a:rPr lang="en-US" baseline="30000" dirty="0">
                <a:solidFill>
                  <a:srgbClr val="FF0000"/>
                </a:solidFill>
              </a:rPr>
              <a:t>31</a:t>
            </a:r>
          </a:p>
          <a:p>
            <a:r>
              <a:rPr lang="en-US" dirty="0"/>
              <a:t>Integrated: </a:t>
            </a:r>
            <a:r>
              <a:rPr lang="en-US" dirty="0">
                <a:solidFill>
                  <a:srgbClr val="FF0000"/>
                </a:solidFill>
              </a:rPr>
              <a:t>few pb</a:t>
            </a:r>
            <a:r>
              <a:rPr lang="en-US" baseline="30000" dirty="0">
                <a:solidFill>
                  <a:srgbClr val="FF0000"/>
                </a:solidFill>
              </a:rPr>
              <a:t>-1</a:t>
            </a:r>
          </a:p>
          <a:p>
            <a:endParaRPr lang="en-US" dirty="0"/>
          </a:p>
        </p:txBody>
      </p:sp>
      <p:sp>
        <p:nvSpPr>
          <p:cNvPr id="801796" name="Text Box 4"/>
          <p:cNvSpPr txBox="1">
            <a:spLocks noChangeArrowheads="1"/>
          </p:cNvSpPr>
          <p:nvPr/>
        </p:nvSpPr>
        <p:spPr bwMode="auto">
          <a:xfrm>
            <a:off x="1285852" y="4714884"/>
            <a:ext cx="6500858" cy="1019175"/>
          </a:xfrm>
          <a:prstGeom prst="rect">
            <a:avLst/>
          </a:prstGeom>
          <a:noFill/>
          <a:ln w="12700" cap="sq" algn="ctr">
            <a:solidFill>
              <a:schemeClr val="bg2"/>
            </a:solidFill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Pushing the bunch intensities with 156x156</a:t>
            </a:r>
            <a:br>
              <a:rPr lang="en-US" b="1" dirty="0">
                <a:solidFill>
                  <a:schemeClr val="bg2"/>
                </a:solidFill>
              </a:rPr>
            </a:br>
            <a:r>
              <a:rPr lang="en-US" b="1" dirty="0">
                <a:solidFill>
                  <a:schemeClr val="bg2"/>
                </a:solidFill>
              </a:rPr>
              <a:t> with reasonable operational efficiency </a:t>
            </a:r>
            <a:br>
              <a:rPr lang="en-US" b="1" dirty="0">
                <a:solidFill>
                  <a:schemeClr val="bg2"/>
                </a:solidFill>
              </a:rPr>
            </a:br>
            <a:r>
              <a:rPr lang="en-US" b="1" dirty="0">
                <a:solidFill>
                  <a:schemeClr val="bg2"/>
                </a:solidFill>
              </a:rPr>
              <a:t>another month would see </a:t>
            </a:r>
            <a:r>
              <a:rPr lang="en-US" b="1" dirty="0" smtClean="0">
                <a:solidFill>
                  <a:schemeClr val="bg2"/>
                </a:solidFill>
              </a:rPr>
              <a:t>30 - 40 </a:t>
            </a:r>
            <a:r>
              <a:rPr lang="en-US" b="1" dirty="0">
                <a:solidFill>
                  <a:schemeClr val="bg2"/>
                </a:solidFill>
              </a:rPr>
              <a:t>pb</a:t>
            </a:r>
            <a:r>
              <a:rPr lang="en-US" b="1" baseline="30000" dirty="0">
                <a:solidFill>
                  <a:schemeClr val="bg2"/>
                </a:solidFill>
              </a:rPr>
              <a:t>-1</a:t>
            </a:r>
          </a:p>
        </p:txBody>
      </p:sp>
      <p:sp>
        <p:nvSpPr>
          <p:cNvPr id="801798" name="Text Box 6"/>
          <p:cNvSpPr txBox="1">
            <a:spLocks noChangeArrowheads="1"/>
          </p:cNvSpPr>
          <p:nvPr/>
        </p:nvSpPr>
        <p:spPr bwMode="auto">
          <a:xfrm>
            <a:off x="1547813" y="6021388"/>
            <a:ext cx="5832475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Cool-down going very well</a:t>
            </a:r>
          </a:p>
          <a:p>
            <a:pPr lvl="1"/>
            <a:r>
              <a:rPr lang="en-US" dirty="0" smtClean="0"/>
              <a:t>7/8 sectors either cold or cooling</a:t>
            </a:r>
          </a:p>
          <a:p>
            <a:pPr lvl="1"/>
            <a:r>
              <a:rPr lang="en-US" dirty="0" smtClean="0"/>
              <a:t>Last one starts this week</a:t>
            </a:r>
          </a:p>
          <a:p>
            <a:pPr lvl="1"/>
            <a:r>
              <a:rPr lang="en-US" dirty="0" smtClean="0"/>
              <a:t>Aiming for whole machine cold – </a:t>
            </a:r>
            <a:r>
              <a:rPr lang="en-US" dirty="0" smtClean="0"/>
              <a:t>first half </a:t>
            </a:r>
            <a:r>
              <a:rPr lang="en-US" dirty="0" smtClean="0"/>
              <a:t>July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Hardware commissioning</a:t>
            </a:r>
          </a:p>
          <a:p>
            <a:pPr lvl="1"/>
            <a:r>
              <a:rPr lang="en-US" dirty="0" smtClean="0"/>
              <a:t>Well oiled machine – very good progress</a:t>
            </a:r>
          </a:p>
          <a:p>
            <a:pPr lvl="1"/>
            <a:r>
              <a:rPr lang="en-US" dirty="0" smtClean="0"/>
              <a:t>Lots of things to follow-up, but mostly in shadow of on-going cool-down. No show stoppers at the moment.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Integration tests</a:t>
            </a:r>
          </a:p>
          <a:p>
            <a:pPr lvl="1"/>
            <a:r>
              <a:rPr lang="en-US" dirty="0" smtClean="0"/>
              <a:t>Ongoing for systems other than cold magnets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78D2BF1-1A0A-45E3-8117-0AC0D09A3337}" type="datetime3">
              <a:rPr lang="en-US" smtClean="0"/>
              <a:pPr/>
              <a:t>26 May 2008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LHC </a:t>
            </a:r>
            <a:r>
              <a:rPr lang="fr-FR" dirty="0" err="1" smtClean="0"/>
              <a:t>Status</a:t>
            </a:r>
            <a:endParaRPr lang="fr-FR" dirty="0"/>
          </a:p>
        </p:txBody>
      </p:sp>
      <p:pic>
        <p:nvPicPr>
          <p:cNvPr id="396330" name="Picture 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400" y="52388"/>
            <a:ext cx="93091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6292" name="Text Box 4"/>
          <p:cNvSpPr txBox="1">
            <a:spLocks noChangeArrowheads="1"/>
          </p:cNvSpPr>
          <p:nvPr/>
        </p:nvSpPr>
        <p:spPr bwMode="auto">
          <a:xfrm>
            <a:off x="1054100" y="7207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Arial Narrow" charset="0"/>
              </a:rPr>
              <a:t>1</a:t>
            </a:r>
          </a:p>
        </p:txBody>
      </p:sp>
      <p:sp>
        <p:nvSpPr>
          <p:cNvPr id="396293" name="Text Box 5"/>
          <p:cNvSpPr txBox="1">
            <a:spLocks noChangeArrowheads="1"/>
          </p:cNvSpPr>
          <p:nvPr/>
        </p:nvSpPr>
        <p:spPr bwMode="auto">
          <a:xfrm>
            <a:off x="3568700" y="7207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sp>
        <p:nvSpPr>
          <p:cNvPr id="396294" name="Text Box 6"/>
          <p:cNvSpPr txBox="1">
            <a:spLocks noChangeArrowheads="1"/>
          </p:cNvSpPr>
          <p:nvPr/>
        </p:nvSpPr>
        <p:spPr bwMode="auto">
          <a:xfrm>
            <a:off x="6299200" y="7207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Arial Narrow" charset="0"/>
              </a:rPr>
              <a:t>4</a:t>
            </a:r>
          </a:p>
        </p:txBody>
      </p:sp>
      <p:sp>
        <p:nvSpPr>
          <p:cNvPr id="396295" name="Text Box 7"/>
          <p:cNvSpPr txBox="1">
            <a:spLocks noChangeArrowheads="1"/>
          </p:cNvSpPr>
          <p:nvPr/>
        </p:nvSpPr>
        <p:spPr bwMode="auto">
          <a:xfrm>
            <a:off x="4178300" y="7207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Arial Narrow" charset="0"/>
              </a:rPr>
              <a:t>3</a:t>
            </a:r>
          </a:p>
        </p:txBody>
      </p:sp>
      <p:sp>
        <p:nvSpPr>
          <p:cNvPr id="396297" name="Text Box 9"/>
          <p:cNvSpPr txBox="1">
            <a:spLocks noChangeArrowheads="1"/>
          </p:cNvSpPr>
          <p:nvPr/>
        </p:nvSpPr>
        <p:spPr bwMode="auto">
          <a:xfrm>
            <a:off x="6604000" y="7207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Arial Narrow" charset="0"/>
              </a:rPr>
              <a:t>5</a:t>
            </a:r>
          </a:p>
        </p:txBody>
      </p:sp>
      <p:sp>
        <p:nvSpPr>
          <p:cNvPr id="396298" name="Text Box 10"/>
          <p:cNvSpPr txBox="1">
            <a:spLocks noChangeArrowheads="1"/>
          </p:cNvSpPr>
          <p:nvPr/>
        </p:nvSpPr>
        <p:spPr bwMode="auto">
          <a:xfrm>
            <a:off x="1428728" y="714356"/>
            <a:ext cx="208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solidFill>
                  <a:schemeClr val="accent2"/>
                </a:solidFill>
                <a:latin typeface="Arial Narrow" charset="0"/>
              </a:rPr>
              <a:t>Sectors cooling</a:t>
            </a:r>
          </a:p>
        </p:txBody>
      </p:sp>
      <p:sp>
        <p:nvSpPr>
          <p:cNvPr id="396305" name="Text Box 17"/>
          <p:cNvSpPr txBox="1">
            <a:spLocks noChangeArrowheads="1"/>
          </p:cNvSpPr>
          <p:nvPr/>
        </p:nvSpPr>
        <p:spPr bwMode="auto">
          <a:xfrm>
            <a:off x="2184400" y="3443288"/>
            <a:ext cx="205740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>
                <a:latin typeface="Arial Narrow" charset="0"/>
              </a:rPr>
              <a:t>Christmas and water maintenance shut-down</a:t>
            </a:r>
          </a:p>
        </p:txBody>
      </p:sp>
      <p:sp>
        <p:nvSpPr>
          <p:cNvPr id="396307" name="Text Box 19"/>
          <p:cNvSpPr txBox="1">
            <a:spLocks noChangeArrowheads="1"/>
          </p:cNvSpPr>
          <p:nvPr/>
        </p:nvSpPr>
        <p:spPr bwMode="auto">
          <a:xfrm>
            <a:off x="2222500" y="1676400"/>
            <a:ext cx="205740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>
                <a:latin typeface="Arial Narrow" charset="0"/>
              </a:rPr>
              <a:t>Short in connection cryostats and repairs</a:t>
            </a:r>
          </a:p>
        </p:txBody>
      </p:sp>
      <p:sp>
        <p:nvSpPr>
          <p:cNvPr id="396308" name="Line 20"/>
          <p:cNvSpPr>
            <a:spLocks noChangeShapeType="1"/>
          </p:cNvSpPr>
          <p:nvPr/>
        </p:nvSpPr>
        <p:spPr bwMode="auto">
          <a:xfrm flipV="1">
            <a:off x="3340100" y="1447800"/>
            <a:ext cx="446088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6309" name="Line 21"/>
          <p:cNvSpPr>
            <a:spLocks noChangeShapeType="1"/>
          </p:cNvSpPr>
          <p:nvPr/>
        </p:nvSpPr>
        <p:spPr bwMode="auto">
          <a:xfrm>
            <a:off x="4127500" y="1981200"/>
            <a:ext cx="431800" cy="15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6316" name="Text Box 28"/>
          <p:cNvSpPr txBox="1">
            <a:spLocks noChangeArrowheads="1"/>
          </p:cNvSpPr>
          <p:nvPr/>
        </p:nvSpPr>
        <p:spPr bwMode="auto">
          <a:xfrm>
            <a:off x="7213600" y="7207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Arial Narrow" charset="0"/>
              </a:rPr>
              <a:t>6</a:t>
            </a:r>
          </a:p>
        </p:txBody>
      </p:sp>
      <p:sp>
        <p:nvSpPr>
          <p:cNvPr id="396319" name="Text Box 31"/>
          <p:cNvSpPr txBox="1">
            <a:spLocks noChangeArrowheads="1"/>
          </p:cNvSpPr>
          <p:nvPr/>
        </p:nvSpPr>
        <p:spPr bwMode="auto">
          <a:xfrm>
            <a:off x="6354763" y="2609850"/>
            <a:ext cx="706437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>
                <a:latin typeface="Arial Narrow" charset="0"/>
              </a:rPr>
              <a:t>Open Days</a:t>
            </a:r>
          </a:p>
        </p:txBody>
      </p:sp>
      <p:sp>
        <p:nvSpPr>
          <p:cNvPr id="396321" name="Text Box 33"/>
          <p:cNvSpPr txBox="1">
            <a:spLocks noChangeArrowheads="1"/>
          </p:cNvSpPr>
          <p:nvPr/>
        </p:nvSpPr>
        <p:spPr bwMode="auto">
          <a:xfrm>
            <a:off x="8089900" y="708025"/>
            <a:ext cx="82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Arial Narrow" charset="0"/>
              </a:rPr>
              <a:t>‘’7,8’’</a:t>
            </a:r>
          </a:p>
        </p:txBody>
      </p:sp>
      <p:sp>
        <p:nvSpPr>
          <p:cNvPr id="396310" name="Text Box 22"/>
          <p:cNvSpPr txBox="1">
            <a:spLocks noChangeArrowheads="1"/>
          </p:cNvSpPr>
          <p:nvPr/>
        </p:nvSpPr>
        <p:spPr bwMode="auto">
          <a:xfrm>
            <a:off x="785786" y="5857892"/>
            <a:ext cx="7561263" cy="400110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charset="0"/>
              </a:rPr>
              <a:t>Powering activities + Cooling sectors + Preparation for cool-down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86612" y="645789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Serge </a:t>
            </a:r>
            <a:r>
              <a:rPr lang="en-US" dirty="0" err="1" smtClean="0"/>
              <a:t>Claudet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2/2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Close machine middle of July</a:t>
            </a:r>
          </a:p>
          <a:p>
            <a:pPr lvl="1"/>
            <a:r>
              <a:rPr lang="en-US" dirty="0" smtClean="0"/>
              <a:t>Followed by ~2-3 weeks</a:t>
            </a:r>
          </a:p>
          <a:p>
            <a:pPr lvl="2"/>
            <a:r>
              <a:rPr lang="en-US" dirty="0" smtClean="0"/>
              <a:t>powering tests of last sector</a:t>
            </a:r>
          </a:p>
          <a:p>
            <a:pPr lvl="2"/>
            <a:r>
              <a:rPr lang="en-US" dirty="0" smtClean="0"/>
              <a:t>in parallel with machine checkout</a:t>
            </a:r>
          </a:p>
          <a:p>
            <a:pPr lvl="1"/>
            <a:r>
              <a:rPr lang="en-US" dirty="0" smtClean="0"/>
              <a:t>Beam end July, early August</a:t>
            </a:r>
          </a:p>
          <a:p>
            <a:pPr lvl="1"/>
            <a:r>
              <a:rPr lang="en-US" dirty="0" smtClean="0"/>
              <a:t>1 -2 months for first collisions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78D2BF1-1A0A-45E3-8117-0AC0D09A3337}" type="datetime3">
              <a:rPr lang="en-US" smtClean="0"/>
              <a:pPr/>
              <a:t>26 May 2008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14546" y="4714884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DON’T PANIC!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&amp; 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283CE-86ED-4A5A-9952-48D6A180E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41FD175-A374-40BE-99FF-AECCF7CEA54F}" type="datetime3">
              <a:rPr lang="en-US" smtClean="0"/>
              <a:pPr/>
              <a:t>26 May 2008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858022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5720" y="4286256"/>
            <a:ext cx="3643338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Started cool-down last week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4286256"/>
            <a:ext cx="3429024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Final stages of cool-down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34 &amp; 45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7BC324C-273D-4E4C-8980-31236D30680F}" type="datetime3">
              <a:rPr lang="en-US" smtClean="0"/>
              <a:pPr/>
              <a:t>26 May 2008</a:t>
            </a:fld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877902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4286256"/>
            <a:ext cx="3571900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Cool-down in progress</a:t>
            </a:r>
            <a:br>
              <a:rPr lang="en-US" dirty="0" smtClean="0"/>
            </a:br>
            <a:r>
              <a:rPr lang="en-US" dirty="0" smtClean="0"/>
              <a:t>Arc </a:t>
            </a:r>
            <a:r>
              <a:rPr lang="en-US" dirty="0" smtClean="0"/>
              <a:t>&lt; 80 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86380" y="4357694"/>
            <a:ext cx="357190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Re-cool-down starts this </a:t>
            </a:r>
            <a:r>
              <a:rPr lang="en-US" dirty="0" smtClean="0"/>
              <a:t>week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56 &amp; 67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7BC324C-273D-4E4C-8980-31236D30680F}" type="datetime3">
              <a:rPr lang="en-US" smtClean="0"/>
              <a:pPr/>
              <a:t>26 May 2008</a:t>
            </a:fld>
            <a:endParaRPr lang="en-US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54199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own Arrow 6"/>
          <p:cNvSpPr/>
          <p:nvPr/>
        </p:nvSpPr>
        <p:spPr bwMode="auto">
          <a:xfrm>
            <a:off x="1357290" y="1785926"/>
            <a:ext cx="142876" cy="285752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428736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Quench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4286256"/>
            <a:ext cx="3571900" cy="86177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ARC &lt; 2 K</a:t>
            </a:r>
          </a:p>
          <a:p>
            <a:r>
              <a:rPr lang="en-US" dirty="0" smtClean="0"/>
              <a:t>Quench tests in progress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00628" y="4357694"/>
            <a:ext cx="3929090" cy="14773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Cool-down in progress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avg</a:t>
            </a:r>
            <a:r>
              <a:rPr lang="en-US" dirty="0" smtClean="0"/>
              <a:t> ≈ 25 </a:t>
            </a:r>
            <a:r>
              <a:rPr lang="en-US" dirty="0" smtClean="0"/>
              <a:t>K</a:t>
            </a:r>
          </a:p>
          <a:p>
            <a:pPr lvl="0"/>
            <a:r>
              <a:rPr lang="en-US" dirty="0" smtClean="0"/>
              <a:t>Progress a little slow – one week’s delay for turbine upgrade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78 &amp; 81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7BC324C-273D-4E4C-8980-31236D30680F}" type="datetime3">
              <a:rPr lang="en-US" smtClean="0"/>
              <a:pPr/>
              <a:t>26 May 2008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874761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20" y="4357694"/>
            <a:ext cx="3571900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Arc &lt; 2 K</a:t>
            </a:r>
            <a:br>
              <a:rPr lang="en-US" dirty="0" smtClean="0"/>
            </a:br>
            <a:r>
              <a:rPr lang="en-US" dirty="0" smtClean="0"/>
              <a:t>Power tests nearly finished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4357694"/>
            <a:ext cx="3714776" cy="163121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Arc &lt; 2 K</a:t>
            </a:r>
          </a:p>
          <a:p>
            <a:r>
              <a:rPr lang="en-US" dirty="0" smtClean="0"/>
              <a:t>Quench Protection tests this week.</a:t>
            </a:r>
          </a:p>
          <a:p>
            <a:r>
              <a:rPr lang="en-US" dirty="0" smtClean="0"/>
              <a:t>Powering tests next week.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7B3884-DEBF-4616-A395-CFC803F785EA}" type="slidenum">
              <a:rPr lang="en-US"/>
              <a:pPr/>
              <a:t>8</a:t>
            </a:fld>
            <a:endParaRPr lang="en-US"/>
          </a:p>
        </p:txBody>
      </p:sp>
      <p:sp>
        <p:nvSpPr>
          <p:cNvPr id="34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25/10/2007</a:t>
            </a:r>
          </a:p>
        </p:txBody>
      </p:sp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LHC </a:t>
            </a:r>
            <a:r>
              <a:rPr lang="en-US" dirty="0" smtClean="0"/>
              <a:t>Cool-down Status</a:t>
            </a:r>
            <a:endParaRPr lang="en-US" sz="3200" dirty="0"/>
          </a:p>
        </p:txBody>
      </p:sp>
      <p:graphicFrame>
        <p:nvGraphicFramePr>
          <p:cNvPr id="716862" name="Group 62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713786" cy="4633608"/>
        </p:xfrm>
        <a:graphic>
          <a:graphicData uri="http://schemas.openxmlformats.org/drawingml/2006/table">
            <a:tbl>
              <a:tblPr/>
              <a:tblGrid>
                <a:gridCol w="689947"/>
                <a:gridCol w="689947"/>
                <a:gridCol w="7333892"/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1-2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Started cool-down 22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nd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May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2-3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 to 1.9 K this week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3-4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Cool-down started 23 April 08  Sector at 80 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4-5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Re-cool down to start this week (week 22)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5-6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ARC &lt; 2K  - powering tests finished, quench tests in progress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6-7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Cool-down started 31 Mar 08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avg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 ≈ 25 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7-8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ARC &lt; 2K Powering tests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8-1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ARC &lt; 2K QPS tests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LHC status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A64EB0-3F5B-4B3D-926D-065ABFCDFF4E}" type="slidenum">
              <a:rPr lang="en-US"/>
              <a:pPr/>
              <a:t>9</a:t>
            </a:fld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18/01/2008</a:t>
            </a:r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Hardware Commissioning (HWC)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686800" cy="3962400"/>
          </a:xfrm>
        </p:spPr>
        <p:txBody>
          <a:bodyPr/>
          <a:lstStyle/>
          <a:p>
            <a:r>
              <a:rPr lang="en-GB"/>
              <a:t>Commissioning of continuous arc cryostat &amp; LSS cryostats (insertion quadrupoles…, inner triplet, etc.)</a:t>
            </a:r>
          </a:p>
          <a:p>
            <a:pPr lvl="1"/>
            <a:r>
              <a:rPr lang="en-GB" b="1"/>
              <a:t>Cryogenics, Vacuum, QPS, PIC, Powering</a:t>
            </a:r>
            <a:r>
              <a:rPr lang="en-GB"/>
              <a:t>:</a:t>
            </a:r>
          </a:p>
          <a:p>
            <a:pPr lvl="2"/>
            <a:r>
              <a:rPr lang="en-US">
                <a:solidFill>
                  <a:schemeClr val="bg2"/>
                </a:solidFill>
              </a:rPr>
              <a:t>Electrical Quality Assurance, </a:t>
            </a:r>
          </a:p>
          <a:p>
            <a:pPr lvl="2"/>
            <a:r>
              <a:rPr lang="en-US">
                <a:solidFill>
                  <a:schemeClr val="bg2"/>
                </a:solidFill>
              </a:rPr>
              <a:t>Tests prior to powering, </a:t>
            </a:r>
          </a:p>
          <a:p>
            <a:pPr lvl="2"/>
            <a:r>
              <a:rPr lang="en-US" b="1">
                <a:solidFill>
                  <a:schemeClr val="bg2"/>
                </a:solidFill>
              </a:rPr>
              <a:t>Powering (QPS, PC, MPS) of all circuits one by one</a:t>
            </a:r>
            <a:r>
              <a:rPr lang="en-US">
                <a:solidFill>
                  <a:schemeClr val="bg2"/>
                </a:solidFill>
              </a:rPr>
              <a:t>, </a:t>
            </a:r>
          </a:p>
          <a:p>
            <a:pPr lvl="3"/>
            <a:r>
              <a:rPr lang="en-US" sz="1800">
                <a:solidFill>
                  <a:schemeClr val="bg2"/>
                </a:solidFill>
              </a:rPr>
              <a:t>Magnets, busbars, DFBs, services, UPS, AUG, controls…</a:t>
            </a:r>
          </a:p>
          <a:p>
            <a:pPr lvl="2"/>
            <a:r>
              <a:rPr lang="en-US" b="1">
                <a:solidFill>
                  <a:schemeClr val="bg2"/>
                </a:solidFill>
              </a:rPr>
              <a:t>Powering of all the circuits of a sector together</a:t>
            </a:r>
          </a:p>
          <a:p>
            <a:pPr lvl="2"/>
            <a:r>
              <a:rPr lang="en-US">
                <a:solidFill>
                  <a:schemeClr val="bg2"/>
                </a:solidFill>
              </a:rPr>
              <a:t>Power converters: protection, calibration, ramp tests performed</a:t>
            </a:r>
          </a:p>
          <a:p>
            <a:pPr lvl="2"/>
            <a:r>
              <a:rPr lang="en-US">
                <a:solidFill>
                  <a:schemeClr val="bg2"/>
                </a:solidFill>
              </a:rPr>
              <a:t>Interlocks, compatibility tests, protection tests</a:t>
            </a:r>
            <a:endParaRPr lang="en-GB">
              <a:solidFill>
                <a:schemeClr val="bg2"/>
              </a:solidFill>
            </a:endParaRPr>
          </a:p>
        </p:txBody>
      </p:sp>
      <p:sp>
        <p:nvSpPr>
          <p:cNvPr id="733190" name="Text Box 6"/>
          <p:cNvSpPr txBox="1">
            <a:spLocks noChangeArrowheads="1"/>
          </p:cNvSpPr>
          <p:nvPr/>
        </p:nvSpPr>
        <p:spPr bwMode="auto">
          <a:xfrm>
            <a:off x="611188" y="5013325"/>
            <a:ext cx="7632700" cy="866775"/>
          </a:xfrm>
          <a:prstGeom prst="rect">
            <a:avLst/>
          </a:prstGeom>
          <a:noFill/>
          <a:ln w="12700" cap="sq" algn="ctr">
            <a:solidFill>
              <a:srgbClr val="FF0000"/>
            </a:solidFill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Stored magnetic energy up to 1.29 GJ per sector.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[154 dipoles per sector powered in series: ~11700 A at 7 TeV]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20577</TotalTime>
  <Words>1308</Words>
  <Application>Microsoft Office PowerPoint</Application>
  <PresentationFormat>On-screen Show (4:3)</PresentationFormat>
  <Paragraphs>388</Paragraphs>
  <Slides>30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Pixel</vt:lpstr>
      <vt:lpstr>Drawing</vt:lpstr>
      <vt:lpstr>Status of LHC</vt:lpstr>
      <vt:lpstr>Contents</vt:lpstr>
      <vt:lpstr>Slide 3</vt:lpstr>
      <vt:lpstr>12 &amp; 23</vt:lpstr>
      <vt:lpstr>34 &amp; 45</vt:lpstr>
      <vt:lpstr>56 &amp; 67</vt:lpstr>
      <vt:lpstr>78 &amp; 81</vt:lpstr>
      <vt:lpstr>LHC Cool-down Status</vt:lpstr>
      <vt:lpstr>Hardware Commissioning (HWC)</vt:lpstr>
      <vt:lpstr>Powering Groups of Circuits (PGC)</vt:lpstr>
      <vt:lpstr>HWC</vt:lpstr>
      <vt:lpstr>Non-conformities, issues…</vt:lpstr>
      <vt:lpstr>Sector 56 – dipole quench training</vt:lpstr>
      <vt:lpstr>Slide 14</vt:lpstr>
      <vt:lpstr>Integration tests – beam dump</vt:lpstr>
      <vt:lpstr>Integration tests - collimators</vt:lpstr>
      <vt:lpstr>Integration tests – Injection </vt:lpstr>
      <vt:lpstr>Integration tests – experiment communication</vt:lpstr>
      <vt:lpstr>Slide 19</vt:lpstr>
      <vt:lpstr>Down TI8 first time - again</vt:lpstr>
      <vt:lpstr>General Coordination Schedule ‐ wk.10 (update wk. 19)</vt:lpstr>
      <vt:lpstr>Short term planning </vt:lpstr>
      <vt:lpstr>Planning - overview</vt:lpstr>
      <vt:lpstr>Beam Commissioning to 7 TeV Collisions</vt:lpstr>
      <vt:lpstr>Initial conditions</vt:lpstr>
      <vt:lpstr>Stage A: First Collisions</vt:lpstr>
      <vt:lpstr>Stage A - Luminosities</vt:lpstr>
      <vt:lpstr>Pilot physics – the first month</vt:lpstr>
      <vt:lpstr>Conclusions 1/2</vt:lpstr>
      <vt:lpstr>Conclusions 2/2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Lamont</cp:lastModifiedBy>
  <cp:revision>1208</cp:revision>
  <dcterms:created xsi:type="dcterms:W3CDTF">2006-02-06T12:33:58Z</dcterms:created>
  <dcterms:modified xsi:type="dcterms:W3CDTF">2008-05-26T11:36:57Z</dcterms:modified>
</cp:coreProperties>
</file>