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26"/>
  </p:notesMasterIdLst>
  <p:sldIdLst>
    <p:sldId id="740" r:id="rId2"/>
    <p:sldId id="741" r:id="rId3"/>
    <p:sldId id="742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  <p:sldId id="754" r:id="rId16"/>
    <p:sldId id="755" r:id="rId17"/>
    <p:sldId id="756" r:id="rId18"/>
    <p:sldId id="757" r:id="rId19"/>
    <p:sldId id="758" r:id="rId20"/>
    <p:sldId id="759" r:id="rId21"/>
    <p:sldId id="760" r:id="rId22"/>
    <p:sldId id="761" r:id="rId23"/>
    <p:sldId id="762" r:id="rId24"/>
    <p:sldId id="763" r:id="rId25"/>
  </p:sldIdLst>
  <p:sldSz cx="9144000" cy="6858000" type="screen4x3"/>
  <p:notesSz cx="6718300" cy="98552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FFCCCC"/>
    <a:srgbClr val="9FCAFF"/>
    <a:srgbClr val="DDDDDD"/>
    <a:srgbClr val="99FFCC"/>
    <a:srgbClr val="3399FF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5262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482" y="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39775"/>
            <a:ext cx="492760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830" y="4681220"/>
            <a:ext cx="5374640" cy="443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482" y="9360730"/>
            <a:ext cx="2911263" cy="49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3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AA8FB8-BB8E-4665-91DD-E9983D708AD6}" type="slidenum">
              <a:rPr lang="fr-FR"/>
              <a:pPr/>
              <a:t>2</a:t>
            </a:fld>
            <a:endParaRPr lang="fr-FR"/>
          </a:p>
        </p:txBody>
      </p:sp>
      <p:sp>
        <p:nvSpPr>
          <p:cNvPr id="798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895350" y="739775"/>
            <a:ext cx="4927600" cy="3695700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246" y="4680785"/>
            <a:ext cx="4927809" cy="443476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E6E6FD-B21A-4AF6-B00D-B1A0566136F8}" type="slidenum">
              <a:rPr lang="fr-FR"/>
              <a:pPr/>
              <a:t>3</a:t>
            </a:fld>
            <a:endParaRPr lang="fr-FR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02E8C3-46C8-411F-AEE6-A63341C8EDE3}" type="slidenum">
              <a:rPr lang="fr-FR"/>
              <a:pPr/>
              <a:t>11</a:t>
            </a:fld>
            <a:endParaRPr lang="fr-FR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DEB6E-59E4-418A-BC35-A5D41D2FE0C5}" type="slidenum">
              <a:rPr lang="en-US"/>
              <a:pPr/>
              <a:t>19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3-10-08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GB" smtClean="0"/>
              <a:t>EPPOG October 08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3-10-08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fld id="{6D1229E4-7C1B-4499-92B8-B498D809C3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 userDrawn="1"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6" name="Rectangle 55"/>
          <p:cNvSpPr/>
          <p:nvPr userDrawn="1"/>
        </p:nvSpPr>
        <p:spPr>
          <a:xfrm>
            <a:off x="304800" y="0"/>
            <a:ext cx="49509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3-10-08</a:t>
            </a:r>
            <a:endParaRPr lang="en-US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12" Type="http://schemas.openxmlformats.org/officeDocument/2006/relationships/image" Target="../media/image30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logbook.cern.ch/eLogbook/attach_viewer.jsp?attach_id=1025570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LHC -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5111750"/>
          </a:xfrm>
        </p:spPr>
        <p:txBody>
          <a:bodyPr/>
          <a:lstStyle/>
          <a:p>
            <a:r>
              <a:rPr lang="en-US" dirty="0" smtClean="0"/>
              <a:t>Is COLD</a:t>
            </a:r>
          </a:p>
          <a:p>
            <a:pPr lvl="1"/>
            <a:r>
              <a:rPr lang="en-US" dirty="0" smtClean="0"/>
              <a:t>22. August - all sectors simultaneously at 1.8K;</a:t>
            </a:r>
          </a:p>
          <a:p>
            <a:pPr lvl="1"/>
            <a:r>
              <a:rPr lang="en-US" dirty="0" smtClean="0"/>
              <a:t>30. August first cryogenics OK for complete machine</a:t>
            </a:r>
          </a:p>
          <a:p>
            <a:r>
              <a:rPr lang="en-US" dirty="0" smtClean="0"/>
              <a:t>Is almost fully commissioned</a:t>
            </a:r>
          </a:p>
          <a:p>
            <a:pPr lvl="1"/>
            <a:r>
              <a:rPr lang="en-US" dirty="0" smtClean="0"/>
              <a:t>Powering of complete arcs &amp; arcs together</a:t>
            </a:r>
          </a:p>
          <a:p>
            <a:pPr lvl="1"/>
            <a:r>
              <a:rPr lang="en-US" dirty="0" smtClean="0"/>
              <a:t>7/8 sectors up to 5.5 TeV (sector 56 to 6.5 TeV)</a:t>
            </a:r>
          </a:p>
          <a:p>
            <a:pPr lvl="1"/>
            <a:r>
              <a:rPr lang="en-US" dirty="0" smtClean="0"/>
              <a:t>Robust performance</a:t>
            </a:r>
          </a:p>
          <a:p>
            <a:pPr lvl="1"/>
            <a:r>
              <a:rPr lang="en-US" dirty="0" smtClean="0"/>
              <a:t>Tunnel closure – 5</a:t>
            </a:r>
            <a:r>
              <a:rPr lang="en-US" baseline="30000" dirty="0" smtClean="0"/>
              <a:t>th</a:t>
            </a:r>
            <a:r>
              <a:rPr lang="en-US" dirty="0" smtClean="0"/>
              <a:t> September – LHC enters operation phase</a:t>
            </a:r>
          </a:p>
          <a:p>
            <a:r>
              <a:rPr lang="en-US" dirty="0" smtClean="0"/>
              <a:t>Becomes clear that it is the intersect of a number of huge systems that must all work more-or-less perfectly</a:t>
            </a:r>
          </a:p>
          <a:p>
            <a:r>
              <a:rPr lang="en-US" dirty="0" smtClean="0"/>
              <a:t>It worked</a:t>
            </a:r>
          </a:p>
          <a:p>
            <a:pPr lvl="1"/>
            <a:r>
              <a:rPr lang="en-US" dirty="0" smtClean="0"/>
              <a:t>Injection tests</a:t>
            </a:r>
          </a:p>
          <a:p>
            <a:pPr lvl="1"/>
            <a:r>
              <a:rPr lang="en-US" dirty="0" smtClean="0"/>
              <a:t>First commissioning with beam</a:t>
            </a:r>
          </a:p>
          <a:p>
            <a:r>
              <a:rPr lang="en-US" dirty="0" smtClean="0"/>
              <a:t>Euston, we have a 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6578" y="214290"/>
            <a:ext cx="2214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Mike Lamont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beam to dump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857232"/>
            <a:ext cx="6667505" cy="266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643314"/>
            <a:ext cx="26003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75" y="642918"/>
            <a:ext cx="8709025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19" name="Text Box 9"/>
          <p:cNvSpPr txBox="1">
            <a:spLocks noChangeArrowheads="1"/>
          </p:cNvSpPr>
          <p:nvPr/>
        </p:nvSpPr>
        <p:spPr bwMode="auto">
          <a:xfrm>
            <a:off x="3416300" y="2706668"/>
            <a:ext cx="749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800080"/>
                </a:solidFill>
                <a:latin typeface="Arial Narrow" pitchFamily="-108" charset="0"/>
              </a:rPr>
              <a:t>Air leak</a:t>
            </a:r>
          </a:p>
        </p:txBody>
      </p:sp>
      <p:sp>
        <p:nvSpPr>
          <p:cNvPr id="111620" name="Text Box 11"/>
          <p:cNvSpPr txBox="1">
            <a:spLocks noChangeArrowheads="1"/>
          </p:cNvSpPr>
          <p:nvPr/>
        </p:nvSpPr>
        <p:spPr bwMode="auto">
          <a:xfrm>
            <a:off x="2286000" y="2720956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latin typeface="Arial Narrow" pitchFamily="-108" charset="0"/>
              </a:rPr>
              <a:t>Oil leak</a:t>
            </a:r>
          </a:p>
        </p:txBody>
      </p:sp>
      <p:sp>
        <p:nvSpPr>
          <p:cNvPr id="111621" name="Text Box 12"/>
          <p:cNvSpPr txBox="1">
            <a:spLocks noChangeArrowheads="1"/>
          </p:cNvSpPr>
          <p:nvPr/>
        </p:nvSpPr>
        <p:spPr bwMode="auto">
          <a:xfrm>
            <a:off x="806450" y="5948343"/>
            <a:ext cx="7040563" cy="4762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 Narrow" pitchFamily="-108" charset="0"/>
              </a:rPr>
              <a:t>LHC Beams around the ring for the 1st time !</a:t>
            </a: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1117600" y="2214543"/>
            <a:ext cx="106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8000"/>
                </a:solidFill>
                <a:latin typeface="Arial Narrow" pitchFamily="-108" charset="0"/>
              </a:rPr>
              <a:t>UX85 Ph1 works</a:t>
            </a:r>
          </a:p>
        </p:txBody>
      </p:sp>
      <p:sp>
        <p:nvSpPr>
          <p:cNvPr id="111623" name="Text Box 14"/>
          <p:cNvSpPr txBox="1">
            <a:spLocks noChangeArrowheads="1"/>
          </p:cNvSpPr>
          <p:nvPr/>
        </p:nvSpPr>
        <p:spPr bwMode="auto">
          <a:xfrm>
            <a:off x="3790950" y="3325793"/>
            <a:ext cx="749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Arial Narrow" pitchFamily="-108" charset="0"/>
              </a:rPr>
              <a:t>Tu</a:t>
            </a:r>
          </a:p>
        </p:txBody>
      </p:sp>
      <p:sp>
        <p:nvSpPr>
          <p:cNvPr id="111624" name="Text Box 15"/>
          <p:cNvSpPr txBox="1">
            <a:spLocks noChangeArrowheads="1"/>
          </p:cNvSpPr>
          <p:nvPr/>
        </p:nvSpPr>
        <p:spPr bwMode="auto">
          <a:xfrm>
            <a:off x="4165600" y="3401993"/>
            <a:ext cx="124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rgbClr val="0080FF"/>
                </a:solidFill>
                <a:latin typeface="Arial Narrow" pitchFamily="-108" charset="0"/>
              </a:rPr>
              <a:t>Air   CC</a:t>
            </a:r>
          </a:p>
        </p:txBody>
      </p:sp>
      <p:sp>
        <p:nvSpPr>
          <p:cNvPr id="111625" name="Line 16"/>
          <p:cNvSpPr>
            <a:spLocks noChangeShapeType="1"/>
          </p:cNvSpPr>
          <p:nvPr/>
        </p:nvSpPr>
        <p:spPr bwMode="auto">
          <a:xfrm flipH="1">
            <a:off x="6350000" y="4446568"/>
            <a:ext cx="228600" cy="142875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Text Box 18"/>
          <p:cNvSpPr txBox="1">
            <a:spLocks noChangeArrowheads="1"/>
          </p:cNvSpPr>
          <p:nvPr/>
        </p:nvSpPr>
        <p:spPr bwMode="auto">
          <a:xfrm>
            <a:off x="4876800" y="2840018"/>
            <a:ext cx="939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F0080"/>
                </a:solidFill>
                <a:latin typeface="Arial Narrow" pitchFamily="-108" charset="0"/>
              </a:rPr>
              <a:t>Oil filters</a:t>
            </a:r>
          </a:p>
        </p:txBody>
      </p:sp>
      <p:sp>
        <p:nvSpPr>
          <p:cNvPr id="111627" name="Text Box 19"/>
          <p:cNvSpPr txBox="1">
            <a:spLocks noChangeArrowheads="1"/>
          </p:cNvSpPr>
          <p:nvPr/>
        </p:nvSpPr>
        <p:spPr bwMode="auto">
          <a:xfrm>
            <a:off x="5829300" y="2593956"/>
            <a:ext cx="134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008000"/>
                </a:solidFill>
                <a:latin typeface="Arial Narrow" pitchFamily="-108" charset="0"/>
              </a:rPr>
              <a:t>Transfo   1,2       3,4</a:t>
            </a:r>
          </a:p>
        </p:txBody>
      </p:sp>
      <p:sp>
        <p:nvSpPr>
          <p:cNvPr id="111628" name="Text Box 20"/>
          <p:cNvSpPr txBox="1">
            <a:spLocks noChangeArrowheads="1"/>
          </p:cNvSpPr>
          <p:nvPr/>
        </p:nvSpPr>
        <p:spPr bwMode="auto">
          <a:xfrm>
            <a:off x="6705600" y="3462318"/>
            <a:ext cx="93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800040"/>
                </a:solidFill>
                <a:latin typeface="Arial Narrow" pitchFamily="-108" charset="0"/>
              </a:rPr>
              <a:t>24V</a:t>
            </a:r>
          </a:p>
        </p:txBody>
      </p:sp>
      <p:sp>
        <p:nvSpPr>
          <p:cNvPr id="478230" name="AutoShape 22"/>
          <p:cNvSpPr>
            <a:spLocks noChangeArrowheads="1"/>
          </p:cNvSpPr>
          <p:nvPr/>
        </p:nvSpPr>
        <p:spPr bwMode="auto">
          <a:xfrm>
            <a:off x="6985000" y="3859193"/>
            <a:ext cx="190500" cy="371475"/>
          </a:xfrm>
          <a:prstGeom prst="rtTriangle">
            <a:avLst/>
          </a:prstGeom>
          <a:solidFill>
            <a:srgbClr val="008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1634" name="TextBox 19"/>
          <p:cNvSpPr txBox="1">
            <a:spLocks noChangeArrowheads="1"/>
          </p:cNvSpPr>
          <p:nvPr/>
        </p:nvSpPr>
        <p:spPr bwMode="auto">
          <a:xfrm>
            <a:off x="5143504" y="6488668"/>
            <a:ext cx="3155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S. </a:t>
            </a:r>
            <a:r>
              <a:rPr lang="en-US" sz="1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Claudet18</a:t>
            </a:r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. September’08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2844" y="142852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intersect of a number of huge systems….</a:t>
            </a:r>
            <a:endParaRPr lang="en-US" sz="28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7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82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5" descr="CCC 10 September 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714356"/>
            <a:ext cx="8715404" cy="5801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1472" y="214290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…which all worked nicely on the 10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test 5 - piece of cake!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7119934" cy="470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8889" y="4714884"/>
            <a:ext cx="5155111" cy="1792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572140"/>
            <a:ext cx="2849931" cy="10167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4" descr="show_image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9713" y="838200"/>
            <a:ext cx="5094287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685800"/>
            <a:ext cx="5105400" cy="528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</a:pPr>
            <a:endParaRPr lang="en-US" sz="2000">
              <a:solidFill>
                <a:schemeClr val="tx1"/>
              </a:solidFill>
              <a:cs typeface="Times New Roman" pitchFamily="-108" charset="0"/>
            </a:endParaRPr>
          </a:p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>
                <a:solidFill>
                  <a:schemeClr val="tx1"/>
                </a:solidFill>
                <a:cs typeface="Times New Roman" pitchFamily="-108" charset="0"/>
              </a:rPr>
              <a:t>10. September: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Established 1. Turn for Beam 1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Established 1. Turn for Beam 2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Established circulating beam for Beam2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1800">
              <a:solidFill>
                <a:srgbClr val="0066FF"/>
              </a:solidFill>
              <a:cs typeface="Times New Roman" pitchFamily="-108" charset="0"/>
            </a:endParaRPr>
          </a:p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>
                <a:solidFill>
                  <a:schemeClr val="tx1"/>
                </a:solidFill>
                <a:cs typeface="Times New Roman" pitchFamily="-108" charset="0"/>
              </a:rPr>
              <a:t>Following days: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RF capture Beam 2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</a:pPr>
            <a:endParaRPr lang="en-US" sz="2000">
              <a:solidFill>
                <a:schemeClr val="tx1"/>
              </a:solidFill>
              <a:cs typeface="Times New Roman" pitchFamily="-108" charset="0"/>
            </a:endParaRPr>
          </a:p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>
                <a:solidFill>
                  <a:schemeClr val="tx1"/>
                </a:solidFill>
                <a:cs typeface="Times New Roman" pitchFamily="-108" charset="0"/>
              </a:rPr>
              <a:t>First beam measurements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Orbit correction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Tune &amp; coupling measurement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-108" charset="2"/>
              <a:buChar char="n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Optics verification via kick-response</a:t>
            </a:r>
          </a:p>
          <a:p>
            <a:pPr marL="1022350" lvl="2" indent="-350838" algn="l" eaLnBrk="1" hangingPunct="1">
              <a:spcBef>
                <a:spcPct val="20000"/>
              </a:spcBef>
              <a:buClr>
                <a:srgbClr val="CC9900"/>
              </a:buClr>
              <a:buSzPct val="65000"/>
            </a:pPr>
            <a:r>
              <a:rPr lang="en-US" sz="1800">
                <a:solidFill>
                  <a:srgbClr val="0066FF"/>
                </a:solidFill>
                <a:cs typeface="Times New Roman" pitchFamily="-108" charset="0"/>
              </a:rPr>
              <a:t>      </a:t>
            </a:r>
            <a:endParaRPr lang="en-US" sz="2000">
              <a:solidFill>
                <a:schemeClr val="tx1"/>
              </a:solidFill>
              <a:cs typeface="Times New Roman" pitchFamily="-10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4672013" y="990600"/>
            <a:ext cx="4267200" cy="4038600"/>
            <a:chOff x="4192992" y="304800"/>
            <a:chExt cx="5559425" cy="5011738"/>
          </a:xfrm>
        </p:grpSpPr>
        <p:sp>
          <p:nvSpPr>
            <p:cNvPr id="94216" name="Oval 5"/>
            <p:cNvSpPr>
              <a:spLocks noChangeArrowheads="1"/>
            </p:cNvSpPr>
            <p:nvPr/>
          </p:nvSpPr>
          <p:spPr bwMode="auto">
            <a:xfrm rot="4020000">
              <a:off x="5132792" y="4876800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17" name="Oval 6"/>
            <p:cNvSpPr>
              <a:spLocks noChangeArrowheads="1"/>
            </p:cNvSpPr>
            <p:nvPr/>
          </p:nvSpPr>
          <p:spPr bwMode="auto">
            <a:xfrm rot="4020000">
              <a:off x="5178830" y="4981575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18" name="Oval 7"/>
            <p:cNvSpPr>
              <a:spLocks noChangeArrowheads="1"/>
            </p:cNvSpPr>
            <p:nvPr/>
          </p:nvSpPr>
          <p:spPr bwMode="auto">
            <a:xfrm rot="4020000">
              <a:off x="5223280" y="5072063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19" name="Oval 8"/>
            <p:cNvSpPr>
              <a:spLocks noChangeArrowheads="1"/>
            </p:cNvSpPr>
            <p:nvPr/>
          </p:nvSpPr>
          <p:spPr bwMode="auto">
            <a:xfrm rot="4020000">
              <a:off x="5269317" y="5164138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0" name="Oval 9"/>
            <p:cNvSpPr>
              <a:spLocks noChangeArrowheads="1"/>
            </p:cNvSpPr>
            <p:nvPr/>
          </p:nvSpPr>
          <p:spPr bwMode="auto">
            <a:xfrm rot="5400000">
              <a:off x="4520017" y="3276600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1" name="Oval 10"/>
            <p:cNvSpPr>
              <a:spLocks noChangeArrowheads="1"/>
            </p:cNvSpPr>
            <p:nvPr/>
          </p:nvSpPr>
          <p:spPr bwMode="auto">
            <a:xfrm rot="8100000">
              <a:off x="5086755" y="1654175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2" name="Oval 11"/>
            <p:cNvSpPr>
              <a:spLocks noChangeArrowheads="1"/>
            </p:cNvSpPr>
            <p:nvPr/>
          </p:nvSpPr>
          <p:spPr bwMode="auto">
            <a:xfrm rot="3300000">
              <a:off x="9371417" y="2514600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3" name="Oval 12"/>
            <p:cNvSpPr>
              <a:spLocks noChangeArrowheads="1"/>
            </p:cNvSpPr>
            <p:nvPr/>
          </p:nvSpPr>
          <p:spPr bwMode="auto">
            <a:xfrm rot="3300000">
              <a:off x="9600017" y="2819400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4" name="Oval 13"/>
            <p:cNvSpPr>
              <a:spLocks noChangeArrowheads="1"/>
            </p:cNvSpPr>
            <p:nvPr/>
          </p:nvSpPr>
          <p:spPr bwMode="auto">
            <a:xfrm rot="3300000">
              <a:off x="9295217" y="2438400"/>
              <a:ext cx="76200" cy="228600"/>
            </a:xfrm>
            <a:prstGeom prst="ellipse">
              <a:avLst/>
            </a:prstGeom>
            <a:solidFill>
              <a:srgbClr val="99CC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5" name="Oval 16"/>
            <p:cNvSpPr>
              <a:spLocks noChangeArrowheads="1"/>
            </p:cNvSpPr>
            <p:nvPr/>
          </p:nvSpPr>
          <p:spPr bwMode="auto">
            <a:xfrm rot="5400000">
              <a:off x="4269192" y="327660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6" name="Oval 17"/>
            <p:cNvSpPr>
              <a:spLocks noChangeArrowheads="1"/>
            </p:cNvSpPr>
            <p:nvPr/>
          </p:nvSpPr>
          <p:spPr bwMode="auto">
            <a:xfrm rot="-3900000">
              <a:off x="8383992" y="487680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7" name="Oval 18"/>
            <p:cNvSpPr>
              <a:spLocks noChangeArrowheads="1"/>
            </p:cNvSpPr>
            <p:nvPr/>
          </p:nvSpPr>
          <p:spPr bwMode="auto">
            <a:xfrm rot="8100000">
              <a:off x="4904192" y="1489075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8" name="Oval 19"/>
            <p:cNvSpPr>
              <a:spLocks noChangeArrowheads="1"/>
            </p:cNvSpPr>
            <p:nvPr/>
          </p:nvSpPr>
          <p:spPr bwMode="auto">
            <a:xfrm rot="5400000">
              <a:off x="8993592" y="327660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29" name="Oval 20"/>
            <p:cNvSpPr>
              <a:spLocks noChangeArrowheads="1"/>
            </p:cNvSpPr>
            <p:nvPr/>
          </p:nvSpPr>
          <p:spPr bwMode="auto">
            <a:xfrm rot="3300000">
              <a:off x="7545792" y="68580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30" name="Oval 21"/>
            <p:cNvSpPr>
              <a:spLocks noChangeArrowheads="1"/>
            </p:cNvSpPr>
            <p:nvPr/>
          </p:nvSpPr>
          <p:spPr bwMode="auto">
            <a:xfrm rot="3300000">
              <a:off x="7164792" y="22860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31" name="Oval 22"/>
            <p:cNvSpPr>
              <a:spLocks noChangeArrowheads="1"/>
            </p:cNvSpPr>
            <p:nvPr/>
          </p:nvSpPr>
          <p:spPr bwMode="auto">
            <a:xfrm rot="3300000">
              <a:off x="7469592" y="60960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32" name="Oval 23"/>
            <p:cNvSpPr>
              <a:spLocks noChangeArrowheads="1"/>
            </p:cNvSpPr>
            <p:nvPr/>
          </p:nvSpPr>
          <p:spPr bwMode="auto">
            <a:xfrm rot="-3900000">
              <a:off x="8350655" y="4972050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33" name="Oval 24"/>
            <p:cNvSpPr>
              <a:spLocks noChangeArrowheads="1"/>
            </p:cNvSpPr>
            <p:nvPr/>
          </p:nvSpPr>
          <p:spPr bwMode="auto">
            <a:xfrm rot="-3900000">
              <a:off x="8304617" y="5072063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94234" name="Oval 25"/>
            <p:cNvSpPr>
              <a:spLocks noChangeArrowheads="1"/>
            </p:cNvSpPr>
            <p:nvPr/>
          </p:nvSpPr>
          <p:spPr bwMode="auto">
            <a:xfrm rot="-3900000">
              <a:off x="8258580" y="5164138"/>
              <a:ext cx="76200" cy="228600"/>
            </a:xfrm>
            <a:prstGeom prst="ellipse">
              <a:avLst/>
            </a:prstGeom>
            <a:solidFill>
              <a:srgbClr val="FF33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500034" y="1285860"/>
            <a:ext cx="4724400" cy="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 dirty="0">
                <a:solidFill>
                  <a:schemeClr val="tx1"/>
                </a:solidFill>
                <a:cs typeface="Times New Roman" pitchFamily="-108" charset="0"/>
              </a:rPr>
              <a:t>First &amp; Second Turn on screen</a:t>
            </a:r>
          </a:p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 dirty="0">
                <a:solidFill>
                  <a:schemeClr val="tx1"/>
                </a:solidFill>
                <a:cs typeface="Times New Roman" pitchFamily="-108" charset="0"/>
              </a:rPr>
              <a:t>First Turn on BPM system</a:t>
            </a:r>
          </a:p>
        </p:txBody>
      </p:sp>
      <p:pic>
        <p:nvPicPr>
          <p:cNvPr id="95238" name="Picture 3" descr="B2firs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 descr="B2second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" descr="B2thi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" descr="B2fourth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 descr="B2fifth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" descr="B2sixth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" descr="B2seventh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" descr="B2eigth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1" descr="B2ninth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1" descr="B2tenth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2438400"/>
            <a:ext cx="91440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first-turn-screen.pn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43570" y="285728"/>
            <a:ext cx="2680523" cy="189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Date Placeholder 2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14282" y="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First Turn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57224" y="152400"/>
            <a:ext cx="814393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US" sz="2800" dirty="0">
              <a:solidFill>
                <a:srgbClr val="0000FF"/>
              </a:solidFill>
              <a:latin typeface="+mj-lt"/>
            </a:endParaRPr>
          </a:p>
        </p:txBody>
      </p:sp>
      <p:pic>
        <p:nvPicPr>
          <p:cNvPr id="96261" name="Picture 6" descr="CO respons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1400" y="3082925"/>
            <a:ext cx="77216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6" descr="attach_reader?attach_id=1025570&amp;height=150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82650"/>
            <a:ext cx="7696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Closed Orbit and Kick Response for Full Machine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/>
            <a:endParaRPr lang="en-US" sz="3600" dirty="0">
              <a:solidFill>
                <a:schemeClr val="bg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214282" y="1071546"/>
            <a:ext cx="4276724" cy="8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 dirty="0">
                <a:solidFill>
                  <a:schemeClr val="tx1"/>
                </a:solidFill>
                <a:cs typeface="Times New Roman" pitchFamily="-108" charset="0"/>
              </a:rPr>
              <a:t>Captured Beam Current</a:t>
            </a:r>
          </a:p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 dirty="0">
                <a:solidFill>
                  <a:schemeClr val="tx1"/>
                </a:solidFill>
                <a:cs typeface="Times New Roman" pitchFamily="-108" charset="0"/>
              </a:rPr>
              <a:t>Mountain Range display</a:t>
            </a:r>
            <a:endParaRPr lang="en-US" sz="2000" dirty="0">
              <a:solidFill>
                <a:srgbClr val="008000"/>
              </a:solidFill>
              <a:cs typeface="Times New Roman" pitchFamily="-108" charset="0"/>
            </a:endParaRPr>
          </a:p>
        </p:txBody>
      </p:sp>
      <p:pic>
        <p:nvPicPr>
          <p:cNvPr id="97286" name="Picture 5" descr="mountain range beam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2213" y="1066800"/>
            <a:ext cx="3684587" cy="506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7" name="Picture 6" descr="captured beam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2209800"/>
            <a:ext cx="4538662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Capture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52400" y="838200"/>
            <a:ext cx="883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669925" lvl="1" indent="-325438" algn="l" eaLnBrk="1" hangingPunct="1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-108" charset="2"/>
              <a:buChar char="q"/>
            </a:pPr>
            <a:r>
              <a:rPr lang="en-US" sz="2000">
                <a:solidFill>
                  <a:schemeClr val="tx1"/>
                </a:solidFill>
                <a:cs typeface="Times New Roman" pitchFamily="-108" charset="0"/>
              </a:rPr>
              <a:t>BCT versus bunch number and time: </a:t>
            </a:r>
            <a:r>
              <a:rPr lang="en-US" sz="2000">
                <a:solidFill>
                  <a:srgbClr val="0066FF"/>
                </a:solidFill>
                <a:cs typeface="Times New Roman" pitchFamily="-108" charset="0"/>
              </a:rPr>
              <a:t>several hours beam lifetime!</a:t>
            </a:r>
          </a:p>
        </p:txBody>
      </p:sp>
      <p:pic>
        <p:nvPicPr>
          <p:cNvPr id="99334" name="Picture 5" descr="BCT with debunching be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5463" y="2133600"/>
            <a:ext cx="4808537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35" name="Picture 6" descr="Fast BCT 2 bunch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462088"/>
            <a:ext cx="4133850" cy="31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Beam Current Transformer and Beam Lifetime</a:t>
            </a:r>
            <a:endParaRPr lang="en-US" sz="2800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6" descr="firstEventVP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89560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8" name="Picture 4" descr="lhc_atlas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464820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9" name="Picture 5" descr="lhc_atlas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32388" y="838200"/>
            <a:ext cx="4011612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1438"/>
            <a:ext cx="9067800" cy="556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Text Box 8"/>
          <p:cNvSpPr txBox="1">
            <a:spLocks noChangeArrowheads="1"/>
          </p:cNvSpPr>
          <p:nvPr/>
        </p:nvSpPr>
        <p:spPr bwMode="auto">
          <a:xfrm>
            <a:off x="1193800" y="3455988"/>
            <a:ext cx="2057400" cy="5810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 Narrow" pitchFamily="-108" charset="0"/>
              </a:rPr>
              <a:t>Christmas and water maintenance shut-down</a:t>
            </a:r>
          </a:p>
        </p:txBody>
      </p:sp>
      <p:sp>
        <p:nvSpPr>
          <p:cNvPr id="78852" name="Text Box 9"/>
          <p:cNvSpPr txBox="1">
            <a:spLocks noChangeArrowheads="1"/>
          </p:cNvSpPr>
          <p:nvPr/>
        </p:nvSpPr>
        <p:spPr bwMode="auto">
          <a:xfrm>
            <a:off x="1943100" y="1676400"/>
            <a:ext cx="1384300" cy="10699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>
                <a:latin typeface="Arial Narrow" pitchFamily="-108" charset="0"/>
              </a:rPr>
              <a:t>Short in connection cryostats and repairs</a:t>
            </a:r>
          </a:p>
        </p:txBody>
      </p:sp>
      <p:sp>
        <p:nvSpPr>
          <p:cNvPr id="78853" name="Line 10"/>
          <p:cNvSpPr>
            <a:spLocks noChangeShapeType="1"/>
          </p:cNvSpPr>
          <p:nvPr/>
        </p:nvSpPr>
        <p:spPr bwMode="auto">
          <a:xfrm flipV="1">
            <a:off x="2527300" y="1447800"/>
            <a:ext cx="446088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4" name="Line 11"/>
          <p:cNvSpPr>
            <a:spLocks noChangeShapeType="1"/>
          </p:cNvSpPr>
          <p:nvPr/>
        </p:nvSpPr>
        <p:spPr bwMode="auto">
          <a:xfrm flipV="1">
            <a:off x="3265488" y="2022475"/>
            <a:ext cx="506412" cy="1587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55" name="Text Box 17"/>
          <p:cNvSpPr txBox="1">
            <a:spLocks noChangeArrowheads="1"/>
          </p:cNvSpPr>
          <p:nvPr/>
        </p:nvSpPr>
        <p:spPr bwMode="auto">
          <a:xfrm>
            <a:off x="4654550" y="3371850"/>
            <a:ext cx="674688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>
                <a:latin typeface="Arial Narrow" pitchFamily="-108" charset="0"/>
              </a:rPr>
              <a:t>Open Days</a:t>
            </a:r>
          </a:p>
        </p:txBody>
      </p:sp>
      <p:sp>
        <p:nvSpPr>
          <p:cNvPr id="78856" name="Text Box 19"/>
          <p:cNvSpPr txBox="1">
            <a:spLocks noChangeArrowheads="1"/>
          </p:cNvSpPr>
          <p:nvPr/>
        </p:nvSpPr>
        <p:spPr bwMode="auto">
          <a:xfrm>
            <a:off x="781050" y="5638800"/>
            <a:ext cx="7558088" cy="476250"/>
          </a:xfrm>
          <a:prstGeom prst="rect">
            <a:avLst/>
          </a:prstGeom>
          <a:solidFill>
            <a:srgbClr val="FFFF99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 Narrow" pitchFamily="-108" charset="0"/>
              </a:rPr>
              <a:t>Cooling sectors  +  Cryo tuning  +  Powering activities</a:t>
            </a:r>
          </a:p>
        </p:txBody>
      </p:sp>
      <p:sp>
        <p:nvSpPr>
          <p:cNvPr id="78857" name="Text Box 26"/>
          <p:cNvSpPr txBox="1">
            <a:spLocks noChangeArrowheads="1"/>
          </p:cNvSpPr>
          <p:nvPr/>
        </p:nvSpPr>
        <p:spPr bwMode="auto">
          <a:xfrm>
            <a:off x="7302500" y="2974975"/>
            <a:ext cx="884238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rial Narrow" pitchFamily="-108" charset="0"/>
              </a:rPr>
              <a:t>UX85 Ph1 works</a:t>
            </a:r>
          </a:p>
        </p:txBody>
      </p:sp>
      <p:sp>
        <p:nvSpPr>
          <p:cNvPr id="78858" name="Text Box 24"/>
          <p:cNvSpPr txBox="1">
            <a:spLocks noChangeArrowheads="1"/>
          </p:cNvSpPr>
          <p:nvPr/>
        </p:nvSpPr>
        <p:spPr bwMode="auto">
          <a:xfrm>
            <a:off x="7505700" y="1193800"/>
            <a:ext cx="1174750" cy="844550"/>
          </a:xfrm>
          <a:prstGeom prst="rect">
            <a:avLst/>
          </a:prstGeom>
          <a:solidFill>
            <a:srgbClr val="CCFFCC"/>
          </a:solidFill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>
                <a:latin typeface="Arial Narrow" pitchFamily="-108" charset="0"/>
              </a:rPr>
              <a:t>All sectors at nominal temperature</a:t>
            </a:r>
          </a:p>
        </p:txBody>
      </p:sp>
      <p:sp>
        <p:nvSpPr>
          <p:cNvPr id="78859" name="Line 25"/>
          <p:cNvSpPr>
            <a:spLocks noChangeShapeType="1"/>
          </p:cNvSpPr>
          <p:nvPr/>
        </p:nvSpPr>
        <p:spPr bwMode="auto">
          <a:xfrm>
            <a:off x="8451850" y="2019300"/>
            <a:ext cx="0" cy="218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8860" name="TextBox 13"/>
          <p:cNvSpPr txBox="1">
            <a:spLocks noChangeArrowheads="1"/>
          </p:cNvSpPr>
          <p:nvPr/>
        </p:nvSpPr>
        <p:spPr bwMode="auto">
          <a:xfrm>
            <a:off x="7000892" y="6215082"/>
            <a:ext cx="1261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S. </a:t>
            </a:r>
            <a:r>
              <a:rPr lang="en-US" sz="18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Claudet</a:t>
            </a:r>
            <a:endParaRPr lang="en-US" sz="18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Commissioning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higher dimensional power was with us on 10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helped by injection tests and some serious preparation</a:t>
            </a:r>
          </a:p>
          <a:p>
            <a:r>
              <a:rPr lang="en-US" dirty="0" smtClean="0"/>
              <a:t>Remarkably successful</a:t>
            </a:r>
          </a:p>
          <a:p>
            <a:pPr lvl="1"/>
            <a:r>
              <a:rPr lang="en-US" dirty="0" smtClean="0"/>
              <a:t>Aperture clear</a:t>
            </a:r>
          </a:p>
          <a:p>
            <a:pPr lvl="1"/>
            <a:r>
              <a:rPr lang="en-US" dirty="0" smtClean="0"/>
              <a:t>Main magnetic fields OK and excellently predicted</a:t>
            </a:r>
          </a:p>
          <a:p>
            <a:pPr lvl="1"/>
            <a:r>
              <a:rPr lang="en-US" dirty="0" smtClean="0"/>
              <a:t>Beam Instrumentation</a:t>
            </a:r>
          </a:p>
          <a:p>
            <a:pPr lvl="1"/>
            <a:r>
              <a:rPr lang="en-US" dirty="0" smtClean="0"/>
              <a:t>Controls &amp; software</a:t>
            </a:r>
          </a:p>
          <a:p>
            <a:pPr lvl="1"/>
            <a:r>
              <a:rPr lang="en-US" dirty="0" smtClean="0"/>
              <a:t>Access &amp; machine protection</a:t>
            </a:r>
          </a:p>
          <a:p>
            <a:pPr lvl="1"/>
            <a:r>
              <a:rPr lang="en-US" dirty="0" smtClean="0"/>
              <a:t>Achieved a truly remarkable amount in 2-3 days</a:t>
            </a:r>
          </a:p>
          <a:p>
            <a:pPr lvl="1"/>
            <a:r>
              <a:rPr lang="en-US" dirty="0" smtClean="0"/>
              <a:t>BODES VERY WELL FOR THE FUTURE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big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803529"/>
          </a:xfrm>
        </p:spPr>
        <p:txBody>
          <a:bodyPr/>
          <a:lstStyle/>
          <a:p>
            <a:r>
              <a:rPr lang="en-US" dirty="0" smtClean="0"/>
              <a:t>Large transformer failure on 12</a:t>
            </a:r>
            <a:r>
              <a:rPr lang="en-US" baseline="30000" dirty="0" smtClean="0"/>
              <a:t>th</a:t>
            </a:r>
            <a:r>
              <a:rPr lang="en-US" dirty="0" smtClean="0"/>
              <a:t> September</a:t>
            </a:r>
          </a:p>
          <a:p>
            <a:pPr lvl="1"/>
            <a:r>
              <a:rPr lang="en-US" dirty="0" smtClean="0"/>
              <a:t>Loss of cryogenics in point 8 (Arcs 78 and 81)</a:t>
            </a:r>
          </a:p>
          <a:p>
            <a:r>
              <a:rPr lang="en-US" dirty="0" smtClean="0"/>
              <a:t>Followed by</a:t>
            </a:r>
          </a:p>
          <a:p>
            <a:pPr lvl="1"/>
            <a:r>
              <a:rPr lang="en-US" dirty="0" smtClean="0"/>
              <a:t>Smaller transformer failure </a:t>
            </a:r>
          </a:p>
          <a:p>
            <a:pPr lvl="1"/>
            <a:r>
              <a:rPr lang="en-US" dirty="0" smtClean="0"/>
              <a:t>Lesser cryogenics problems</a:t>
            </a:r>
          </a:p>
          <a:p>
            <a:pPr lvl="1"/>
            <a:r>
              <a:rPr lang="en-US" dirty="0" smtClean="0"/>
              <a:t>Temperature probes on current leads</a:t>
            </a:r>
          </a:p>
          <a:p>
            <a:pPr lvl="1"/>
            <a:r>
              <a:rPr lang="en-US" dirty="0" smtClean="0"/>
              <a:t>etc…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4500570"/>
            <a:ext cx="6286544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n-US" sz="3200" dirty="0" smtClean="0"/>
              <a:t>But essentially felt like regular operations on a big machine.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Friday 19th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of main dipole circuit in sector 34</a:t>
            </a:r>
          </a:p>
          <a:p>
            <a:pPr lvl="1"/>
            <a:r>
              <a:rPr lang="en-US" dirty="0" smtClean="0"/>
              <a:t>ramping to 5.5 TeV (9310 A)</a:t>
            </a:r>
          </a:p>
          <a:p>
            <a:pPr lvl="1"/>
            <a:r>
              <a:rPr lang="en-US" dirty="0" smtClean="0"/>
              <a:t>11:18 at around 8700 A</a:t>
            </a:r>
          </a:p>
          <a:p>
            <a:pPr lvl="2"/>
            <a:r>
              <a:rPr lang="en-US" dirty="0" smtClean="0"/>
              <a:t>power converter trips</a:t>
            </a:r>
          </a:p>
          <a:p>
            <a:pPr lvl="2"/>
            <a:r>
              <a:rPr lang="en-US" dirty="0" smtClean="0"/>
              <a:t>energy extraction system fires</a:t>
            </a:r>
          </a:p>
          <a:p>
            <a:pPr lvl="2"/>
            <a:r>
              <a:rPr lang="en-US" dirty="0" smtClean="0"/>
              <a:t>wave of alarms</a:t>
            </a:r>
          </a:p>
          <a:p>
            <a:pPr lvl="2"/>
            <a:r>
              <a:rPr lang="en-US" dirty="0" smtClean="0"/>
              <a:t>103 dipoles quench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Large Helium leak into tunnel</a:t>
            </a:r>
          </a:p>
          <a:p>
            <a:r>
              <a:rPr lang="en-US" dirty="0" smtClean="0"/>
              <a:t>Helium into insulation vacuum:</a:t>
            </a:r>
          </a:p>
          <a:p>
            <a:pPr lvl="1"/>
            <a:r>
              <a:rPr lang="en-US" dirty="0" smtClean="0"/>
              <a:t>3 SSS (quadrupoles) have moved – over pressure on vacuum barriers</a:t>
            </a:r>
          </a:p>
          <a:p>
            <a:pPr lvl="1"/>
            <a:r>
              <a:rPr lang="en-US" dirty="0" smtClean="0"/>
              <a:t>State of dipole thermal shields to be checked</a:t>
            </a:r>
          </a:p>
          <a:p>
            <a:pPr lvl="1"/>
            <a:r>
              <a:rPr lang="en-US" dirty="0" smtClean="0"/>
              <a:t>No damage to tunnel infrastructure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 34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857232"/>
            <a:ext cx="8572560" cy="5111750"/>
          </a:xfrm>
        </p:spPr>
        <p:txBody>
          <a:bodyPr/>
          <a:lstStyle/>
          <a:p>
            <a:r>
              <a:rPr lang="en-US" dirty="0" smtClean="0"/>
              <a:t>Possible cause:</a:t>
            </a:r>
          </a:p>
          <a:p>
            <a:pPr lvl="1"/>
            <a:r>
              <a:rPr lang="en-US" dirty="0" smtClean="0"/>
              <a:t>quench and opening of </a:t>
            </a:r>
            <a:r>
              <a:rPr lang="en-US" dirty="0" err="1" smtClean="0"/>
              <a:t>busbar</a:t>
            </a:r>
            <a:r>
              <a:rPr lang="en-US" dirty="0" smtClean="0"/>
              <a:t> splice in SSS interconnect.</a:t>
            </a:r>
          </a:p>
          <a:p>
            <a:pPr lvl="1"/>
            <a:r>
              <a:rPr lang="en-US" dirty="0" smtClean="0"/>
              <a:t>open magnet interconnect next Monday</a:t>
            </a:r>
          </a:p>
          <a:p>
            <a:pPr lvl="1"/>
            <a:r>
              <a:rPr lang="en-US" dirty="0" smtClean="0"/>
              <a:t>clearly have to fully understand problem and prevent its reoccurrence</a:t>
            </a:r>
          </a:p>
          <a:p>
            <a:r>
              <a:rPr lang="en-US" dirty="0" smtClean="0"/>
              <a:t>Consequence:</a:t>
            </a:r>
          </a:p>
          <a:p>
            <a:pPr lvl="1"/>
            <a:r>
              <a:rPr lang="en-US" dirty="0" smtClean="0"/>
              <a:t>warm sector up ~ 3 weeks</a:t>
            </a:r>
          </a:p>
          <a:p>
            <a:pPr lvl="1"/>
            <a:r>
              <a:rPr lang="en-US" dirty="0" smtClean="0"/>
              <a:t>4-5 quadrupoles out for repair</a:t>
            </a:r>
          </a:p>
          <a:p>
            <a:pPr lvl="2"/>
            <a:r>
              <a:rPr lang="en-US" dirty="0" smtClean="0"/>
              <a:t>re-</a:t>
            </a:r>
            <a:r>
              <a:rPr lang="en-US" dirty="0" err="1" smtClean="0"/>
              <a:t>cryostating</a:t>
            </a:r>
            <a:r>
              <a:rPr lang="en-US" dirty="0" smtClean="0"/>
              <a:t> – cold mass probably OK</a:t>
            </a:r>
          </a:p>
          <a:p>
            <a:pPr lvl="1"/>
            <a:r>
              <a:rPr lang="en-US" dirty="0" smtClean="0"/>
              <a:t>8-10 dipoles out for re-</a:t>
            </a:r>
            <a:r>
              <a:rPr lang="en-US" dirty="0" err="1" smtClean="0"/>
              <a:t>cyrostating</a:t>
            </a:r>
            <a:endParaRPr lang="en-US" dirty="0" smtClean="0"/>
          </a:p>
          <a:p>
            <a:pPr lvl="1"/>
            <a:r>
              <a:rPr lang="en-US" dirty="0" smtClean="0"/>
              <a:t>QRL and vacuum repairs in situ</a:t>
            </a:r>
          </a:p>
          <a:p>
            <a:pPr lvl="1"/>
            <a:r>
              <a:rPr lang="en-US" dirty="0" smtClean="0"/>
              <a:t>re-install magnets</a:t>
            </a:r>
          </a:p>
          <a:p>
            <a:pPr lvl="1"/>
            <a:r>
              <a:rPr lang="en-US" dirty="0" smtClean="0"/>
              <a:t>cool-down</a:t>
            </a:r>
          </a:p>
          <a:p>
            <a:r>
              <a:rPr lang="en-US" dirty="0" smtClean="0"/>
              <a:t>Clear overlap with winter shutdown (NB injectors)</a:t>
            </a:r>
          </a:p>
          <a:p>
            <a:pPr lvl="1"/>
            <a:r>
              <a:rPr lang="en-US" dirty="0" smtClean="0"/>
              <a:t>First beam back to LHC – earliest 1</a:t>
            </a:r>
            <a:r>
              <a:rPr lang="en-US" baseline="30000" dirty="0" smtClean="0"/>
              <a:t>st</a:t>
            </a:r>
            <a:r>
              <a:rPr lang="en-US" dirty="0" smtClean="0"/>
              <a:t> May 2009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8596" y="1000108"/>
            <a:ext cx="8472518" cy="3017843"/>
          </a:xfrm>
        </p:spPr>
        <p:txBody>
          <a:bodyPr/>
          <a:lstStyle/>
          <a:p>
            <a:r>
              <a:rPr lang="en-US" dirty="0" smtClean="0"/>
              <a:t>A extremely complex machine with an international profile that with a lot of effort:</a:t>
            </a:r>
          </a:p>
          <a:p>
            <a:pPr lvl="1"/>
            <a:r>
              <a:rPr lang="en-US" dirty="0" smtClean="0"/>
              <a:t>has been brought to 1.9 K</a:t>
            </a:r>
          </a:p>
          <a:p>
            <a:pPr lvl="1"/>
            <a:r>
              <a:rPr lang="en-US" dirty="0" smtClean="0"/>
              <a:t>has been almost completely commissioned to 5.5 TeV</a:t>
            </a:r>
          </a:p>
          <a:p>
            <a:pPr lvl="1"/>
            <a:r>
              <a:rPr lang="en-US" dirty="0" smtClean="0"/>
              <a:t>has had a highly successful and very public three days with beam</a:t>
            </a:r>
          </a:p>
          <a:p>
            <a:pPr lvl="1"/>
            <a:r>
              <a:rPr lang="en-US" dirty="0" smtClean="0"/>
              <a:t>has a serious technical problem</a:t>
            </a:r>
          </a:p>
          <a:p>
            <a:pPr lvl="1"/>
            <a:r>
              <a:rPr lang="en-US" dirty="0" smtClean="0"/>
              <a:t>has the expertise and resources to fix the problem</a:t>
            </a:r>
          </a:p>
          <a:p>
            <a:pPr lvl="1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786" y="4214818"/>
            <a:ext cx="7500990" cy="203132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The physics potential of the LHC remains enormous.</a:t>
            </a:r>
          </a:p>
          <a:p>
            <a:r>
              <a:rPr lang="en-US" sz="3600" b="1" dirty="0" smtClean="0">
                <a:solidFill>
                  <a:srgbClr val="FF0000"/>
                </a:solidFill>
              </a:rPr>
              <a:t>It will work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36" y="6000768"/>
            <a:ext cx="5857916" cy="523875"/>
          </a:xfrm>
          <a:ln>
            <a:solidFill>
              <a:schemeClr val="bg2">
                <a:lumMod val="40000"/>
                <a:lumOff val="60000"/>
              </a:schemeClr>
            </a:solidFill>
          </a:ln>
        </p:spPr>
        <p:txBody>
          <a:bodyPr/>
          <a:lstStyle/>
          <a:p>
            <a:pPr eaLnBrk="1" hangingPunct="1"/>
            <a:r>
              <a:rPr lang="en-GB" sz="28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LHC Cryogenics on 10. September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pic>
        <p:nvPicPr>
          <p:cNvPr id="80899" name="Picture 4" descr="cmm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3288" y="760413"/>
            <a:ext cx="7466012" cy="499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714348" y="0"/>
            <a:ext cx="22706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It’s COLD</a:t>
            </a:r>
            <a:endParaRPr lang="en-US" sz="3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5627ED7-E218-4887-B885-6131837B135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000108"/>
            <a:ext cx="5387349" cy="344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714348" y="0"/>
            <a:ext cx="728667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Most circuits - good for 5.5 TeV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348" y="4643446"/>
            <a:ext cx="735811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Hardware commissioning</a:t>
            </a:r>
          </a:p>
          <a:p>
            <a:pPr lvl="1" algn="l"/>
            <a:r>
              <a:rPr lang="en-US" dirty="0" smtClean="0"/>
              <a:t>- Powering of complete arc &amp; arcs together</a:t>
            </a:r>
          </a:p>
          <a:p>
            <a:pPr lvl="1" algn="l"/>
            <a:r>
              <a:rPr lang="en-US" dirty="0" smtClean="0"/>
              <a:t>- 7/8 sectors up to 5.5 TeV (sector 56 to 6.5 TeV)</a:t>
            </a:r>
          </a:p>
          <a:p>
            <a:pPr lvl="1" algn="l"/>
            <a:r>
              <a:rPr lang="en-US" dirty="0" smtClean="0"/>
              <a:t>- Robust performance of  nearly all 1700+ magnet circuits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71472" y="142852"/>
            <a:ext cx="8229600" cy="523875"/>
          </a:xfrm>
        </p:spPr>
        <p:txBody>
          <a:bodyPr/>
          <a:lstStyle/>
          <a:p>
            <a:r>
              <a:rPr lang="en-GB" dirty="0" smtClean="0"/>
              <a:t>It works!  Injection tests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C3E7D3-E8A8-4E1B-881E-DBC7929F152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3786214" cy="541527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357586" cy="541883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7943848" cy="523875"/>
          </a:xfrm>
        </p:spPr>
        <p:txBody>
          <a:bodyPr/>
          <a:lstStyle/>
          <a:p>
            <a:r>
              <a:rPr lang="en-US" dirty="0" smtClean="0"/>
              <a:t>First Beam in LHC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8001056" cy="566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beam to IR3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7791424" cy="396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357554" y="571501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6FF"/>
                </a:solidFill>
                <a:cs typeface="Times New Roman" pitchFamily="-108" charset="0"/>
              </a:rPr>
              <a:t>Beam stopped on collimator jaw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gentle aperture scans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819150"/>
            <a:ext cx="73152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events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EPPOG October 08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86836"/>
            <a:ext cx="8072462" cy="581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3-10-08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D66058-8582-419F-AA3B-A79C8D77E7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26415</TotalTime>
  <Words>804</Words>
  <Application>Microsoft Office PowerPoint</Application>
  <PresentationFormat>On-screen Show (4:3)</PresentationFormat>
  <Paragraphs>208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Pixel</vt:lpstr>
      <vt:lpstr>The LHC - Status</vt:lpstr>
      <vt:lpstr>Slide 2</vt:lpstr>
      <vt:lpstr>LHC Cryogenics on 10. September</vt:lpstr>
      <vt:lpstr>Slide 4</vt:lpstr>
      <vt:lpstr>It works!  Injection tests</vt:lpstr>
      <vt:lpstr>First Beam in LHC</vt:lpstr>
      <vt:lpstr>First beam to IR3</vt:lpstr>
      <vt:lpstr>First gentle aperture scans</vt:lpstr>
      <vt:lpstr>First events</vt:lpstr>
      <vt:lpstr>First beam to dump </vt:lpstr>
      <vt:lpstr>Slide 11</vt:lpstr>
      <vt:lpstr>Slide 12</vt:lpstr>
      <vt:lpstr>Injection test 5 - piece of cake!</vt:lpstr>
      <vt:lpstr>Beam Commissioning</vt:lpstr>
      <vt:lpstr>Slide 15</vt:lpstr>
      <vt:lpstr>Closed Orbit and Kick Response for Full Machine</vt:lpstr>
      <vt:lpstr>RF Capture</vt:lpstr>
      <vt:lpstr>Beam Current Transformer and Beam Lifetime</vt:lpstr>
      <vt:lpstr>More events</vt:lpstr>
      <vt:lpstr>Beam Commissioning</vt:lpstr>
      <vt:lpstr>It’s big</vt:lpstr>
      <vt:lpstr>Friday 19th</vt:lpstr>
      <vt:lpstr>Sector 34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Lamont</cp:lastModifiedBy>
  <cp:revision>1614</cp:revision>
  <dcterms:created xsi:type="dcterms:W3CDTF">2006-02-06T12:33:58Z</dcterms:created>
  <dcterms:modified xsi:type="dcterms:W3CDTF">2008-10-03T14:36:22Z</dcterms:modified>
</cp:coreProperties>
</file>