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63" r:id="rId4"/>
    <p:sldId id="264" r:id="rId5"/>
    <p:sldId id="258" r:id="rId6"/>
    <p:sldId id="259" r:id="rId7"/>
    <p:sldId id="265" r:id="rId8"/>
    <p:sldId id="266" r:id="rId9"/>
    <p:sldId id="268" r:id="rId10"/>
    <p:sldId id="267" r:id="rId11"/>
    <p:sldId id="260" r:id="rId12"/>
    <p:sldId id="269" r:id="rId13"/>
    <p:sldId id="270" r:id="rId14"/>
    <p:sldId id="262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128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58538-0849-8C44-8E97-F10559C40750}" type="datetimeFigureOut">
              <a:rPr lang="en-US" smtClean="0"/>
              <a:t>12/5/09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CB733-7FC9-E946-A572-48DC22F1DED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Report LHC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5.12.2009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ump-sweep-2bun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166" y="0"/>
            <a:ext cx="6307667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056" y="251222"/>
            <a:ext cx="8780996" cy="6606778"/>
          </a:xfrm>
        </p:spPr>
        <p:txBody>
          <a:bodyPr>
            <a:normAutofit/>
          </a:bodyPr>
          <a:lstStyle/>
          <a:p>
            <a:r>
              <a:rPr lang="en-US" dirty="0" smtClean="0"/>
              <a:t>21:00-22:00: Beam 2 continued.</a:t>
            </a:r>
          </a:p>
          <a:p>
            <a:pPr lvl="1"/>
            <a:r>
              <a:rPr lang="en-US" dirty="0" err="1" smtClean="0"/>
              <a:t>Undulator</a:t>
            </a:r>
            <a:r>
              <a:rPr lang="en-US" dirty="0" smtClean="0"/>
              <a:t> at 200A, no light seen. </a:t>
            </a:r>
          </a:p>
          <a:p>
            <a:pPr lvl="1"/>
            <a:r>
              <a:rPr lang="en-US" dirty="0" smtClean="0"/>
              <a:t>Switching on </a:t>
            </a:r>
            <a:r>
              <a:rPr lang="en-US" dirty="0" err="1" smtClean="0"/>
              <a:t>LHCb</a:t>
            </a:r>
            <a:r>
              <a:rPr lang="en-US" dirty="0" smtClean="0"/>
              <a:t> spectrometer with beam 2. </a:t>
            </a:r>
          </a:p>
          <a:p>
            <a:pPr lvl="1"/>
            <a:r>
              <a:rPr lang="en-US" dirty="0" smtClean="0"/>
              <a:t>Spectrometer at nominal 2106.371 micro-</a:t>
            </a:r>
            <a:r>
              <a:rPr lang="en-US" dirty="0" err="1" smtClean="0"/>
              <a:t>rad</a:t>
            </a:r>
            <a:r>
              <a:rPr lang="en-US" dirty="0" smtClean="0"/>
              <a:t> = 5850A (non-closure corrected later due to RF problem). </a:t>
            </a:r>
          </a:p>
          <a:p>
            <a:pPr lvl="1"/>
            <a:r>
              <a:rPr lang="en-US" dirty="0" smtClean="0"/>
              <a:t>RF triggered beam dump. </a:t>
            </a:r>
            <a:r>
              <a:rPr lang="en-US" dirty="0" smtClean="0"/>
              <a:t>RF problem related to 18 kV distribution problem.</a:t>
            </a:r>
          </a:p>
          <a:p>
            <a:r>
              <a:rPr lang="en-US" dirty="0" smtClean="0"/>
              <a:t>22:00-01:00: Work on RF. Injection set-up.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LHCB_Spectrometer_rmsClosedOrbi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280" y="448584"/>
            <a:ext cx="8652087" cy="5929748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 rot="5400000" flipH="1" flipV="1">
            <a:off x="3439671" y="1556402"/>
            <a:ext cx="3628756" cy="350269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pectromet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00200"/>
            <a:ext cx="9144000" cy="36576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056" y="251222"/>
            <a:ext cx="8780996" cy="660677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01:00-02:00: Beam2 continued.</a:t>
            </a:r>
          </a:p>
          <a:p>
            <a:pPr lvl="1"/>
            <a:r>
              <a:rPr lang="en-US" dirty="0" err="1" smtClean="0"/>
              <a:t>LHCb</a:t>
            </a:r>
            <a:r>
              <a:rPr lang="en-US" dirty="0" smtClean="0"/>
              <a:t> spectrometer non-closure corrected on beam 2. Then beam 2 RF problems.</a:t>
            </a:r>
          </a:p>
          <a:p>
            <a:r>
              <a:rPr lang="en-US" dirty="0" smtClean="0"/>
              <a:t>01:00-06:00: Beam1. </a:t>
            </a:r>
          </a:p>
          <a:p>
            <a:pPr lvl="1"/>
            <a:r>
              <a:rPr lang="en-US" dirty="0" smtClean="0"/>
              <a:t>Beta beat studies. Beta</a:t>
            </a:r>
            <a:r>
              <a:rPr lang="en-US" dirty="0"/>
              <a:t>-beating </a:t>
            </a:r>
            <a:r>
              <a:rPr lang="en-US" dirty="0" smtClean="0"/>
              <a:t>correction</a:t>
            </a:r>
            <a:r>
              <a:rPr lang="en-US" dirty="0"/>
              <a:t>: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Dipole b2. </a:t>
            </a:r>
          </a:p>
          <a:p>
            <a:pPr lvl="2"/>
            <a:r>
              <a:rPr lang="en-US" dirty="0" smtClean="0"/>
              <a:t>IR8 (computed on-line)</a:t>
            </a:r>
          </a:p>
          <a:p>
            <a:pPr lvl="2"/>
            <a:r>
              <a:rPr lang="en-US" dirty="0" smtClean="0"/>
              <a:t>IR2 (as computed on the 29 Nov)</a:t>
            </a:r>
          </a:p>
          <a:p>
            <a:pPr lvl="2"/>
            <a:r>
              <a:rPr lang="en-US" dirty="0" smtClean="0"/>
              <a:t>Improvement for most arcs in horizontal beta-beating for beam1. Clear big error in IP7 remains.Beam1 no longer available for a planned global correction due to an </a:t>
            </a:r>
            <a:r>
              <a:rPr lang="en-US" dirty="0" err="1" smtClean="0"/>
              <a:t>unmaskable</a:t>
            </a:r>
            <a:r>
              <a:rPr lang="en-US" dirty="0" smtClean="0"/>
              <a:t> interlock on MKD.</a:t>
            </a:r>
          </a:p>
          <a:p>
            <a:pPr lvl="2"/>
            <a:r>
              <a:rPr lang="en-US" dirty="0" smtClean="0"/>
              <a:t>Beam2 has been unavailable throughout the shift. Initial plan was to test the 1000 turn capture mode with beam2, so this is not done.</a:t>
            </a:r>
            <a:endParaRPr lang="en-US" dirty="0" smtClean="0"/>
          </a:p>
          <a:p>
            <a:pPr lvl="1"/>
            <a:r>
              <a:rPr lang="en-US" dirty="0" smtClean="0"/>
              <a:t>100 beam dumps to verify change in dump kicker software.</a:t>
            </a:r>
          </a:p>
          <a:p>
            <a:pPr lvl="1"/>
            <a:r>
              <a:rPr lang="en-US" dirty="0"/>
              <a:t>Sequential Beam1 beta-beating correction of</a:t>
            </a:r>
            <a:r>
              <a:rPr lang="en-US" dirty="0" smtClean="0"/>
              <a:t>:</a:t>
            </a:r>
          </a:p>
          <a:p>
            <a:r>
              <a:rPr lang="en-US" dirty="0" smtClean="0"/>
              <a:t>07:00-10:00: Prepare and perform pre-cycle.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eta-bea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3185"/>
            <a:ext cx="9144000" cy="6551629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97372"/>
            <a:ext cx="10674541" cy="3476724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Program: Next Steps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056" y="251222"/>
            <a:ext cx="8780996" cy="6606778"/>
          </a:xfrm>
        </p:spPr>
        <p:txBody>
          <a:bodyPr>
            <a:normAutofit/>
          </a:bodyPr>
          <a:lstStyle/>
          <a:p>
            <a:r>
              <a:rPr lang="en-US" dirty="0" smtClean="0"/>
              <a:t>07:30-12:00: Aperture studies continued. </a:t>
            </a:r>
          </a:p>
          <a:p>
            <a:pPr lvl="1"/>
            <a:r>
              <a:rPr lang="en-US" dirty="0" smtClean="0"/>
              <a:t>Stopped by beam-induced quench in cell 15R2 (injecting into orbit bump). </a:t>
            </a:r>
          </a:p>
          <a:p>
            <a:pPr lvl="1"/>
            <a:r>
              <a:rPr lang="en-US" dirty="0" smtClean="0"/>
              <a:t>Beam intensity was around 4e9 </a:t>
            </a:r>
            <a:r>
              <a:rPr lang="en-US" dirty="0" err="1" smtClean="0"/>
              <a:t>p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ump-quen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88882"/>
            <a:ext cx="9144000" cy="468023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lm-quen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6175"/>
            <a:ext cx="9144000" cy="660564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056" y="139566"/>
            <a:ext cx="8780996" cy="6606778"/>
          </a:xfrm>
        </p:spPr>
        <p:txBody>
          <a:bodyPr>
            <a:normAutofit/>
          </a:bodyPr>
          <a:lstStyle/>
          <a:p>
            <a:r>
              <a:rPr lang="en-US" dirty="0" smtClean="0"/>
              <a:t>12:00-13:00: Prepare access (advanced this compared to schedule).</a:t>
            </a:r>
          </a:p>
          <a:p>
            <a:r>
              <a:rPr lang="en-US" dirty="0" smtClean="0"/>
              <a:t>13:00-17:00: Access</a:t>
            </a:r>
          </a:p>
          <a:p>
            <a:pPr lvl="1"/>
            <a:r>
              <a:rPr lang="en-US" dirty="0" smtClean="0"/>
              <a:t>Work on </a:t>
            </a:r>
            <a:r>
              <a:rPr lang="en-US" dirty="0" err="1" smtClean="0"/>
              <a:t>undulator</a:t>
            </a:r>
            <a:r>
              <a:rPr lang="en-US" dirty="0" smtClean="0"/>
              <a:t>, TOTEM, wire scanners, LBDS, RF damper and QPS. Intervention on PS magnets. </a:t>
            </a:r>
          </a:p>
          <a:p>
            <a:pPr lvl="1"/>
            <a:r>
              <a:rPr lang="en-US" dirty="0" smtClean="0"/>
              <a:t>RF changed configuration: work with half the number of cavities and about the same total voltage (7 MV instead of 8 MV) to reduce power dissipation on the klystron collectors. Also, switch off cavities during no beam periods. </a:t>
            </a:r>
          </a:p>
          <a:p>
            <a:pPr lvl="1"/>
            <a:r>
              <a:rPr lang="en-US" dirty="0" smtClean="0"/>
              <a:t>Further analysis of tune ripple observation.</a:t>
            </a:r>
          </a:p>
          <a:p>
            <a:r>
              <a:rPr lang="en-US" dirty="0" smtClean="0"/>
              <a:t>17:00-19:00: Pre-cycle. No problems, except trips RSF2.A78.B1 and RSD2.A78.B2.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92056" y="251222"/>
            <a:ext cx="8780996" cy="6606778"/>
          </a:xfrm>
        </p:spPr>
        <p:txBody>
          <a:bodyPr>
            <a:normAutofit/>
          </a:bodyPr>
          <a:lstStyle/>
          <a:p>
            <a:r>
              <a:rPr lang="en-US" dirty="0" smtClean="0"/>
              <a:t>19:00-20:00: Injection set-up. </a:t>
            </a:r>
          </a:p>
          <a:p>
            <a:pPr lvl="1"/>
            <a:r>
              <a:rPr lang="en-US" dirty="0" smtClean="0"/>
              <a:t>Unable to turn RF power on for module M1B1 for beam 1.</a:t>
            </a:r>
          </a:p>
          <a:p>
            <a:r>
              <a:rPr lang="en-US" dirty="0" smtClean="0"/>
              <a:t>20:00-21:00: Beam 2. </a:t>
            </a:r>
          </a:p>
          <a:p>
            <a:pPr lvl="1"/>
            <a:r>
              <a:rPr lang="en-US" dirty="0" smtClean="0"/>
              <a:t>Inject and correct beam 2. </a:t>
            </a:r>
          </a:p>
          <a:p>
            <a:pPr lvl="1"/>
            <a:r>
              <a:rPr lang="en-US" dirty="0" smtClean="0"/>
              <a:t>20:30 -&gt; For the first time two bunches in a single LHC beam (total intensity 7e9 </a:t>
            </a:r>
            <a:r>
              <a:rPr lang="en-US" dirty="0" err="1" smtClean="0"/>
              <a:t>p</a:t>
            </a:r>
            <a:r>
              <a:rPr lang="en-US" dirty="0" smtClean="0"/>
              <a:t> in beam 2). </a:t>
            </a:r>
          </a:p>
          <a:p>
            <a:pPr lvl="1"/>
            <a:r>
              <a:rPr lang="en-US" dirty="0" smtClean="0"/>
              <a:t>Systematic checks for instrumentation and beam dump. All OK.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first-2bun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6386"/>
            <a:ext cx="9144000" cy="652522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une-2bun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9479" y="0"/>
            <a:ext cx="8585041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ump-2bunch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708"/>
            <a:ext cx="9144000" cy="681258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491</Words>
  <Application>Microsoft Macintosh PowerPoint</Application>
  <PresentationFormat>On-screen Show (4:3)</PresentationFormat>
  <Paragraphs>36</Paragraphs>
  <Slides>16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Daily Report LHC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Program: Next Steps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LHC Status</dc:title>
  <dc:creator>Ralph Assmann</dc:creator>
  <cp:lastModifiedBy>Ralph Assmann</cp:lastModifiedBy>
  <cp:revision>10</cp:revision>
  <dcterms:created xsi:type="dcterms:W3CDTF">2009-12-05T07:04:02Z</dcterms:created>
  <dcterms:modified xsi:type="dcterms:W3CDTF">2009-12-05T07:48:32Z</dcterms:modified>
</cp:coreProperties>
</file>