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60" r:id="rId3"/>
    <p:sldId id="261" r:id="rId4"/>
    <p:sldId id="262" r:id="rId5"/>
    <p:sldId id="257" r:id="rId6"/>
    <p:sldId id="263" r:id="rId7"/>
    <p:sldId id="258" r:id="rId8"/>
    <p:sldId id="264" r:id="rId9"/>
    <p:sldId id="265" r:id="rId10"/>
    <p:sldId id="266" r:id="rId11"/>
    <p:sldId id="259"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1" d="100"/>
          <a:sy n="91" d="100"/>
        </p:scale>
        <p:origin x="-128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E3718-93C1-0A47-A2A2-99B59542F1C5}" type="datetimeFigureOut">
              <a:rPr lang="en-US" smtClean="0"/>
              <a:t>12/4/09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13C1D-E3EE-564B-9FAC-2051F8380F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013C1D-E3EE-564B-9FAC-2051F8380F47}"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EB5FD7-383A-D74D-9CA8-408B56746152}" type="datetimeFigureOut">
              <a:rPr lang="en-US" smtClean="0"/>
              <a:t>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B5FD7-383A-D74D-9CA8-408B56746152}" type="datetimeFigureOut">
              <a:rPr lang="en-US" smtClean="0"/>
              <a:t>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B5FD7-383A-D74D-9CA8-408B56746152}" type="datetimeFigureOut">
              <a:rPr lang="en-US" smtClean="0"/>
              <a:t>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B5FD7-383A-D74D-9CA8-408B56746152}" type="datetimeFigureOut">
              <a:rPr lang="en-US" smtClean="0"/>
              <a:t>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B5FD7-383A-D74D-9CA8-408B56746152}" type="datetimeFigureOut">
              <a:rPr lang="en-US" smtClean="0"/>
              <a:t>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EB5FD7-383A-D74D-9CA8-408B56746152}" type="datetimeFigureOut">
              <a:rPr lang="en-US" smtClean="0"/>
              <a:t>12/4/09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EB5FD7-383A-D74D-9CA8-408B56746152}" type="datetimeFigureOut">
              <a:rPr lang="en-US" smtClean="0"/>
              <a:t>12/4/09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B5FD7-383A-D74D-9CA8-408B56746152}" type="datetimeFigureOut">
              <a:rPr lang="en-US" smtClean="0"/>
              <a:t>12/4/09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B5FD7-383A-D74D-9CA8-408B56746152}" type="datetimeFigureOut">
              <a:rPr lang="en-US" smtClean="0"/>
              <a:t>12/4/09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B5FD7-383A-D74D-9CA8-408B56746152}" type="datetimeFigureOut">
              <a:rPr lang="en-US" smtClean="0"/>
              <a:t>12/4/09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B5FD7-383A-D74D-9CA8-408B56746152}" type="datetimeFigureOut">
              <a:rPr lang="en-US" smtClean="0"/>
              <a:t>12/4/09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F86B-328F-AD48-8B44-262004CDE0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B5FD7-383A-D74D-9CA8-408B56746152}" type="datetimeFigureOut">
              <a:rPr lang="en-US" smtClean="0"/>
              <a:t>12/4/09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9F86B-328F-AD48-8B44-262004CDE0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8609" y="308625"/>
            <a:ext cx="5680662" cy="1631216"/>
          </a:xfrm>
          <a:prstGeom prst="rect">
            <a:avLst/>
          </a:prstGeom>
          <a:noFill/>
        </p:spPr>
        <p:txBody>
          <a:bodyPr wrap="none" rtlCol="0">
            <a:spAutoFit/>
          </a:bodyPr>
          <a:lstStyle/>
          <a:p>
            <a:r>
              <a:rPr lang="en-US" sz="4400" dirty="0" smtClean="0"/>
              <a:t>Report Friday 4.12.2009</a:t>
            </a:r>
          </a:p>
          <a:p>
            <a:endParaRPr lang="en-US" sz="2800" dirty="0" smtClean="0"/>
          </a:p>
          <a:p>
            <a:r>
              <a:rPr lang="en-US" sz="2800" dirty="0" smtClean="0"/>
              <a:t>Very efficient last 24h!</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lice.png"/>
          <p:cNvPicPr>
            <a:picLocks noChangeAspect="1"/>
          </p:cNvPicPr>
          <p:nvPr/>
        </p:nvPicPr>
        <p:blipFill>
          <a:blip r:embed="rId2"/>
          <a:stretch>
            <a:fillRect/>
          </a:stretch>
        </p:blipFill>
        <p:spPr>
          <a:xfrm>
            <a:off x="0" y="766890"/>
            <a:ext cx="9144000" cy="5324219"/>
          </a:xfrm>
          <a:prstGeom prst="rect">
            <a:avLst/>
          </a:prstGeom>
        </p:spPr>
      </p:pic>
      <p:sp>
        <p:nvSpPr>
          <p:cNvPr id="3" name="TextBox 2"/>
          <p:cNvSpPr txBox="1"/>
          <p:nvPr/>
        </p:nvSpPr>
        <p:spPr>
          <a:xfrm>
            <a:off x="209325" y="234037"/>
            <a:ext cx="1842872" cy="369332"/>
          </a:xfrm>
          <a:prstGeom prst="rect">
            <a:avLst/>
          </a:prstGeom>
          <a:noFill/>
        </p:spPr>
        <p:txBody>
          <a:bodyPr wrap="none" rtlCol="0">
            <a:spAutoFit/>
          </a:bodyPr>
          <a:lstStyle/>
          <a:p>
            <a:r>
              <a:rPr lang="en-US" dirty="0" smtClean="0"/>
              <a:t>ALICE (horizontal)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4782" y="451067"/>
            <a:ext cx="8368028" cy="5447646"/>
          </a:xfrm>
          <a:prstGeom prst="rect">
            <a:avLst/>
          </a:prstGeom>
        </p:spPr>
        <p:txBody>
          <a:bodyPr wrap="square">
            <a:spAutoFit/>
          </a:bodyPr>
          <a:lstStyle/>
          <a:p>
            <a:pPr>
              <a:spcAft>
                <a:spcPts val="1200"/>
              </a:spcAft>
            </a:pPr>
            <a:r>
              <a:rPr lang="en-US" sz="2800" b="1" dirty="0" smtClean="0"/>
              <a:t>00:00-07:30: Separation bumps and crossing angle. </a:t>
            </a:r>
          </a:p>
          <a:p>
            <a:pPr marL="342900" indent="-342900">
              <a:spcAft>
                <a:spcPts val="1200"/>
              </a:spcAft>
              <a:buAutoNum type="alphaLcParenR"/>
            </a:pPr>
            <a:r>
              <a:rPr lang="en-US" sz="2800" dirty="0" smtClean="0"/>
              <a:t>All bumps switched on individually. No problems (polarity etc).  Non-closure and dispersion verified. </a:t>
            </a:r>
          </a:p>
          <a:p>
            <a:pPr marL="342900" indent="-342900">
              <a:spcAft>
                <a:spcPts val="1200"/>
              </a:spcAft>
              <a:buAutoNum type="alphaLcParenR"/>
            </a:pPr>
            <a:r>
              <a:rPr lang="en-US" sz="2800" dirty="0" smtClean="0"/>
              <a:t>Luminosity scan knobs tested successfully. </a:t>
            </a:r>
          </a:p>
          <a:p>
            <a:pPr marL="342900" indent="-342900">
              <a:spcAft>
                <a:spcPts val="1200"/>
              </a:spcAft>
              <a:buAutoNum type="alphaLcParenR"/>
            </a:pPr>
            <a:r>
              <a:rPr lang="en-US" sz="2800" dirty="0" smtClean="0"/>
              <a:t>Finally at 06:25 all separation bumps and crossing angles (nominal injection values) switched on and both beams injected with NO major losses. IP8 losses not related to IR setup (stayed unchanged). No sign of problems with cross-talk from </a:t>
            </a:r>
            <a:r>
              <a:rPr lang="en-US" sz="2800" dirty="0" err="1" smtClean="0"/>
              <a:t>MCBX’s</a:t>
            </a:r>
            <a:r>
              <a:rPr lang="en-US" sz="2800" dirty="0" smtClean="0"/>
              <a:t> (nested IP correctors).</a:t>
            </a:r>
          </a:p>
          <a:p>
            <a:pPr marL="342900" indent="-342900">
              <a:spcAft>
                <a:spcPts val="1200"/>
              </a:spcAft>
              <a:buAutoNum type="alphaLcParenR"/>
            </a:pPr>
            <a:r>
              <a:rPr lang="en-US" sz="2800" dirty="0" smtClean="0"/>
              <a:t>Orbit saved and bumps removed.</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1 All Xing and sep bumps IN.png"/>
          <p:cNvPicPr>
            <a:picLocks noChangeAspect="1"/>
          </p:cNvPicPr>
          <p:nvPr/>
        </p:nvPicPr>
        <p:blipFill>
          <a:blip r:embed="rId2"/>
          <a:stretch>
            <a:fillRect/>
          </a:stretch>
        </p:blipFill>
        <p:spPr>
          <a:xfrm>
            <a:off x="0" y="1600200"/>
            <a:ext cx="9144000" cy="3657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2 all Xing and sep. bumps IN.png"/>
          <p:cNvPicPr>
            <a:picLocks noChangeAspect="1"/>
          </p:cNvPicPr>
          <p:nvPr/>
        </p:nvPicPr>
        <p:blipFill>
          <a:blip r:embed="rId2"/>
          <a:stretch>
            <a:fillRect/>
          </a:stretch>
        </p:blipFill>
        <p:spPr>
          <a:xfrm>
            <a:off x="0" y="1600200"/>
            <a:ext cx="91440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b="22540"/>
          <a:stretch>
            <a:fillRect/>
          </a:stretch>
        </p:blipFill>
        <p:spPr>
          <a:xfrm>
            <a:off x="0" y="530357"/>
            <a:ext cx="9144000" cy="3279837"/>
          </a:xfrm>
          <a:prstGeom prst="rect">
            <a:avLst/>
          </a:prstGeom>
        </p:spPr>
      </p:pic>
      <p:sp>
        <p:nvSpPr>
          <p:cNvPr id="3" name="TextBox 2"/>
          <p:cNvSpPr txBox="1"/>
          <p:nvPr/>
        </p:nvSpPr>
        <p:spPr>
          <a:xfrm>
            <a:off x="418648" y="5303567"/>
            <a:ext cx="8498583" cy="1200329"/>
          </a:xfrm>
          <a:prstGeom prst="rect">
            <a:avLst/>
          </a:prstGeom>
          <a:noFill/>
        </p:spPr>
        <p:txBody>
          <a:bodyPr wrap="square" rtlCol="0">
            <a:spAutoFit/>
          </a:bodyPr>
          <a:lstStyle/>
          <a:p>
            <a:r>
              <a:rPr lang="en-US" dirty="0" smtClean="0"/>
              <a:t>Access: 	IR6 LBDS</a:t>
            </a:r>
          </a:p>
          <a:p>
            <a:r>
              <a:rPr lang="en-US" dirty="0" smtClean="0"/>
              <a:t>		IR4 Wire Scanner</a:t>
            </a:r>
          </a:p>
          <a:p>
            <a:r>
              <a:rPr lang="en-US" dirty="0" smtClean="0"/>
              <a:t>		IR4 </a:t>
            </a:r>
            <a:r>
              <a:rPr lang="en-US" dirty="0" err="1" smtClean="0"/>
              <a:t>undulator</a:t>
            </a:r>
            <a:endParaRPr lang="en-US" dirty="0" smtClean="0"/>
          </a:p>
          <a:p>
            <a:r>
              <a:rPr lang="en-US" dirty="0" smtClean="0"/>
              <a:t> 		</a:t>
            </a:r>
            <a:r>
              <a:rPr lang="en-US" dirty="0" err="1" smtClean="0"/>
              <a:t>Cryo</a:t>
            </a:r>
            <a:r>
              <a:rPr lang="en-US" dirty="0" smtClean="0"/>
              <a:t> intervention ROD.A45.B2 (replace card)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4782" y="612844"/>
            <a:ext cx="8368028" cy="4862870"/>
          </a:xfrm>
          <a:prstGeom prst="rect">
            <a:avLst/>
          </a:prstGeom>
        </p:spPr>
        <p:txBody>
          <a:bodyPr wrap="square">
            <a:spAutoFit/>
          </a:bodyPr>
          <a:lstStyle/>
          <a:p>
            <a:pPr>
              <a:spcAft>
                <a:spcPts val="1200"/>
              </a:spcAft>
            </a:pPr>
            <a:r>
              <a:rPr lang="en-US" sz="2800" b="1" dirty="0" smtClean="0"/>
              <a:t>08:00-13:30: TDI and LBDS studies:</a:t>
            </a:r>
          </a:p>
          <a:p>
            <a:pPr marL="514350" indent="-514350">
              <a:spcAft>
                <a:spcPts val="1200"/>
              </a:spcAft>
              <a:buAutoNum type="alphaLcParenR"/>
            </a:pPr>
            <a:r>
              <a:rPr lang="en-US" sz="2800" dirty="0" smtClean="0"/>
              <a:t>Ring injection protection set up for beam2 (+-6.8sigma for TDI, TCLIA, TCLIB plus TDI angle). Protection verified with injection failure tests with beam. Over-injection mode tested: requires some BLM interlocks disabled for this mode.</a:t>
            </a:r>
          </a:p>
          <a:p>
            <a:pPr marL="514350" indent="-514350">
              <a:spcAft>
                <a:spcPts val="1200"/>
              </a:spcAft>
              <a:buAutoNum type="alphaLcParenR"/>
            </a:pPr>
            <a:r>
              <a:rPr lang="en-US" sz="2800" dirty="0" err="1" smtClean="0"/>
              <a:t>b</a:t>
            </a:r>
            <a:r>
              <a:rPr lang="en-US" sz="2800" dirty="0" smtClean="0"/>
              <a:t>) </a:t>
            </a:r>
            <a:r>
              <a:rPr lang="en-US" sz="2800" dirty="0" err="1" smtClean="0"/>
              <a:t>Dumpline</a:t>
            </a:r>
            <a:r>
              <a:rPr lang="en-US" sz="2800" dirty="0" smtClean="0"/>
              <a:t> trajectories verified for beam 1 and beam 2. Dump failure tests with beam.</a:t>
            </a:r>
          </a:p>
          <a:p>
            <a:pPr marL="514350" indent="-514350">
              <a:spcAft>
                <a:spcPts val="1200"/>
              </a:spcAft>
              <a:buAutoNum type="alphaLcParenR"/>
            </a:pPr>
            <a:r>
              <a:rPr lang="en-US" sz="2800" dirty="0" err="1" smtClean="0"/>
              <a:t>c</a:t>
            </a:r>
            <a:r>
              <a:rPr lang="en-US" sz="2800" dirty="0" smtClean="0"/>
              <a:t>) IR6 aperture scans with bumps for both beams. No sign of abnormal aperture limits.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091203115918.png"/>
          <p:cNvPicPr>
            <a:picLocks noChangeAspect="1"/>
          </p:cNvPicPr>
          <p:nvPr/>
        </p:nvPicPr>
        <p:blipFill>
          <a:blip r:embed="rId2"/>
          <a:stretch>
            <a:fillRect/>
          </a:stretch>
        </p:blipFill>
        <p:spPr>
          <a:xfrm>
            <a:off x="0" y="22708"/>
            <a:ext cx="9144000" cy="68125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ki-off.png"/>
          <p:cNvPicPr>
            <a:picLocks noChangeAspect="1"/>
          </p:cNvPicPr>
          <p:nvPr/>
        </p:nvPicPr>
        <p:blipFill>
          <a:blip r:embed="rId2"/>
          <a:stretch>
            <a:fillRect/>
          </a:stretch>
        </p:blipFill>
        <p:spPr>
          <a:xfrm>
            <a:off x="0" y="243840"/>
            <a:ext cx="9144000" cy="6370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4782" y="612844"/>
            <a:ext cx="8368028" cy="2123658"/>
          </a:xfrm>
          <a:prstGeom prst="rect">
            <a:avLst/>
          </a:prstGeom>
        </p:spPr>
        <p:txBody>
          <a:bodyPr wrap="square">
            <a:spAutoFit/>
          </a:bodyPr>
          <a:lstStyle/>
          <a:p>
            <a:pPr>
              <a:spcAft>
                <a:spcPts val="1200"/>
              </a:spcAft>
            </a:pPr>
            <a:r>
              <a:rPr lang="en-US" sz="2800" b="1" dirty="0" smtClean="0"/>
              <a:t>13:30-15:00: Beam instrumentation checks. </a:t>
            </a:r>
          </a:p>
          <a:p>
            <a:pPr marL="514350" indent="-514350">
              <a:spcAft>
                <a:spcPts val="1200"/>
              </a:spcAft>
              <a:buAutoNum type="alphaLcParenR"/>
            </a:pPr>
            <a:r>
              <a:rPr lang="en-US" sz="2800" dirty="0" smtClean="0"/>
              <a:t>Q/Q' and coupling measurements.</a:t>
            </a:r>
          </a:p>
          <a:p>
            <a:pPr marL="514350" indent="-514350">
              <a:spcAft>
                <a:spcPts val="1200"/>
              </a:spcAft>
              <a:buAutoNum type="alphaLcParenR"/>
            </a:pPr>
            <a:r>
              <a:rPr lang="en-US" sz="2800" dirty="0" smtClean="0"/>
              <a:t>Tune stability issue H plane: tune walks around at 0.001 level.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une-stability.png"/>
          <p:cNvPicPr>
            <a:picLocks noChangeAspect="1"/>
          </p:cNvPicPr>
          <p:nvPr/>
        </p:nvPicPr>
        <p:blipFill>
          <a:blip r:embed="rId2"/>
          <a:stretch>
            <a:fillRect/>
          </a:stretch>
        </p:blipFill>
        <p:spPr>
          <a:xfrm>
            <a:off x="452266" y="0"/>
            <a:ext cx="8239468"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4782" y="612844"/>
            <a:ext cx="8368028" cy="5724645"/>
          </a:xfrm>
          <a:prstGeom prst="rect">
            <a:avLst/>
          </a:prstGeom>
        </p:spPr>
        <p:txBody>
          <a:bodyPr wrap="square">
            <a:spAutoFit/>
          </a:bodyPr>
          <a:lstStyle/>
          <a:p>
            <a:pPr>
              <a:spcAft>
                <a:spcPts val="1200"/>
              </a:spcAft>
            </a:pPr>
            <a:r>
              <a:rPr lang="en-US" sz="2800" b="1" dirty="0" smtClean="0"/>
              <a:t>15:00-23:00: IR aperture checks.</a:t>
            </a:r>
          </a:p>
          <a:p>
            <a:pPr marL="342900" indent="-342900">
              <a:spcAft>
                <a:spcPts val="1200"/>
              </a:spcAft>
              <a:buAutoNum type="alphaLcParenR"/>
            </a:pPr>
            <a:r>
              <a:rPr lang="en-US" sz="2800" dirty="0" smtClean="0"/>
              <a:t>CMS </a:t>
            </a:r>
            <a:r>
              <a:rPr lang="en-US" sz="2800" dirty="0"/>
              <a:t>aperture scan is </a:t>
            </a:r>
            <a:r>
              <a:rPr lang="en-US" sz="2800" dirty="0" smtClean="0"/>
              <a:t>OK.</a:t>
            </a:r>
            <a:endParaRPr lang="en-US" sz="2800" dirty="0"/>
          </a:p>
          <a:p>
            <a:pPr marL="342900" indent="-342900">
              <a:spcAft>
                <a:spcPts val="1200"/>
              </a:spcAft>
              <a:buAutoNum type="alphaLcParenR"/>
            </a:pPr>
            <a:r>
              <a:rPr lang="en-US" sz="2800" dirty="0" smtClean="0"/>
              <a:t>ALICE </a:t>
            </a:r>
            <a:r>
              <a:rPr lang="en-US" sz="2800" dirty="0"/>
              <a:t>aperture scan is </a:t>
            </a:r>
            <a:r>
              <a:rPr lang="en-US" sz="2800" dirty="0" smtClean="0"/>
              <a:t>OK.</a:t>
            </a:r>
            <a:endParaRPr lang="en-US" sz="2800" dirty="0"/>
          </a:p>
          <a:p>
            <a:pPr marL="342900" indent="-342900">
              <a:spcAft>
                <a:spcPts val="1200"/>
              </a:spcAft>
              <a:buAutoNum type="alphaLcParenR"/>
            </a:pPr>
            <a:r>
              <a:rPr lang="en-US" sz="2800" dirty="0" smtClean="0"/>
              <a:t>In </a:t>
            </a:r>
            <a:r>
              <a:rPr lang="en-US" sz="2800" dirty="0"/>
              <a:t>ATLAS the V plane is OK (respectively similar to the other experiments). The H plane is 'different' from all other </a:t>
            </a:r>
            <a:r>
              <a:rPr lang="en-US" sz="2800" dirty="0" err="1"/>
              <a:t>IRs</a:t>
            </a:r>
            <a:r>
              <a:rPr lang="en-US" sz="2800" dirty="0"/>
              <a:t>.</a:t>
            </a:r>
            <a:r>
              <a:rPr lang="en-US" sz="2800" dirty="0" smtClean="0"/>
              <a:t> </a:t>
            </a:r>
            <a:br>
              <a:rPr lang="en-US" sz="2800" dirty="0" smtClean="0"/>
            </a:br>
            <a:r>
              <a:rPr lang="en-US" sz="2800" dirty="0" smtClean="0"/>
              <a:t>ATLAS </a:t>
            </a:r>
            <a:r>
              <a:rPr lang="en-US" sz="2800" dirty="0"/>
              <a:t>dumped with the BCM on both beams, while the machine </a:t>
            </a:r>
            <a:r>
              <a:rPr lang="en-US" sz="2800" dirty="0" err="1"/>
              <a:t>BLMs</a:t>
            </a:r>
            <a:r>
              <a:rPr lang="en-US" sz="2800" dirty="0"/>
              <a:t> never gave any significant signal (in the V plane the </a:t>
            </a:r>
            <a:r>
              <a:rPr lang="en-US" sz="2800" dirty="0" err="1"/>
              <a:t>BLMs</a:t>
            </a:r>
            <a:r>
              <a:rPr lang="en-US" sz="2800" dirty="0"/>
              <a:t> gave the usual signals</a:t>
            </a:r>
            <a:r>
              <a:rPr lang="en-US" sz="2800" dirty="0" smtClean="0"/>
              <a:t>): both </a:t>
            </a:r>
            <a:r>
              <a:rPr lang="en-US" sz="2800" dirty="0"/>
              <a:t>beam1 and </a:t>
            </a:r>
            <a:r>
              <a:rPr lang="en-US" sz="2800" dirty="0" smtClean="0"/>
              <a:t>beam2. </a:t>
            </a:r>
            <a:r>
              <a:rPr lang="en-US" sz="2800" dirty="0"/>
              <a:t>W</a:t>
            </a:r>
            <a:r>
              <a:rPr lang="en-US" sz="2800" dirty="0" smtClean="0"/>
              <a:t>ent </a:t>
            </a:r>
            <a:r>
              <a:rPr lang="en-US" sz="2800" dirty="0"/>
              <a:t>to </a:t>
            </a:r>
            <a:r>
              <a:rPr lang="en-US" sz="2800" dirty="0" smtClean="0"/>
              <a:t>relatively </a:t>
            </a:r>
            <a:r>
              <a:rPr lang="en-US" sz="2800" dirty="0"/>
              <a:t>large amplitudes, even </a:t>
            </a:r>
            <a:r>
              <a:rPr lang="en-US" sz="2800" dirty="0" smtClean="0"/>
              <a:t>though </a:t>
            </a:r>
            <a:r>
              <a:rPr lang="en-US" sz="2800" dirty="0"/>
              <a:t>less than in other </a:t>
            </a:r>
            <a:r>
              <a:rPr lang="en-US" sz="2800" dirty="0" err="1"/>
              <a:t>IRs</a:t>
            </a:r>
            <a:r>
              <a:rPr lang="en-US" sz="2800" dirty="0"/>
              <a:t>.</a:t>
            </a:r>
            <a:r>
              <a:rPr lang="en-US" sz="2800" dirty="0" smtClean="0"/>
              <a:t> </a:t>
            </a:r>
            <a:r>
              <a:rPr lang="en-US" sz="2800" dirty="0"/>
              <a:t>B</a:t>
            </a:r>
            <a:r>
              <a:rPr lang="en-US" sz="2800" dirty="0" smtClean="0"/>
              <a:t>e careful </a:t>
            </a:r>
            <a:r>
              <a:rPr lang="en-US" sz="2800" dirty="0"/>
              <a:t>not to draw hasty conclusions. </a:t>
            </a:r>
            <a:endParaRPr lang="en-US"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ms.png"/>
          <p:cNvPicPr>
            <a:picLocks noChangeAspect="1"/>
          </p:cNvPicPr>
          <p:nvPr/>
        </p:nvPicPr>
        <p:blipFill>
          <a:blip r:embed="rId2"/>
          <a:stretch>
            <a:fillRect/>
          </a:stretch>
        </p:blipFill>
        <p:spPr>
          <a:xfrm>
            <a:off x="0" y="844246"/>
            <a:ext cx="9144000" cy="5169508"/>
          </a:xfrm>
          <a:prstGeom prst="rect">
            <a:avLst/>
          </a:prstGeom>
        </p:spPr>
      </p:pic>
      <p:sp>
        <p:nvSpPr>
          <p:cNvPr id="5" name="TextBox 4"/>
          <p:cNvSpPr txBox="1"/>
          <p:nvPr/>
        </p:nvSpPr>
        <p:spPr>
          <a:xfrm>
            <a:off x="280526" y="220080"/>
            <a:ext cx="1488508" cy="369332"/>
          </a:xfrm>
          <a:prstGeom prst="rect">
            <a:avLst/>
          </a:prstGeom>
          <a:noFill/>
        </p:spPr>
        <p:txBody>
          <a:bodyPr wrap="none" rtlCol="0">
            <a:spAutoFit/>
          </a:bodyPr>
          <a:lstStyle/>
          <a:p>
            <a:r>
              <a:rPr lang="en-US" dirty="0" smtClean="0"/>
              <a:t>CMS (vertical)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tlas_vertical.png"/>
          <p:cNvPicPr>
            <a:picLocks noChangeAspect="1"/>
          </p:cNvPicPr>
          <p:nvPr/>
        </p:nvPicPr>
        <p:blipFill>
          <a:blip r:embed="rId2"/>
          <a:stretch>
            <a:fillRect/>
          </a:stretch>
        </p:blipFill>
        <p:spPr>
          <a:xfrm>
            <a:off x="0" y="710874"/>
            <a:ext cx="9144000" cy="5436252"/>
          </a:xfrm>
          <a:prstGeom prst="rect">
            <a:avLst/>
          </a:prstGeom>
        </p:spPr>
      </p:pic>
      <p:sp>
        <p:nvSpPr>
          <p:cNvPr id="3" name="TextBox 2"/>
          <p:cNvSpPr txBox="1"/>
          <p:nvPr/>
        </p:nvSpPr>
        <p:spPr>
          <a:xfrm>
            <a:off x="265144" y="122383"/>
            <a:ext cx="1626692" cy="369332"/>
          </a:xfrm>
          <a:prstGeom prst="rect">
            <a:avLst/>
          </a:prstGeom>
          <a:noFill/>
        </p:spPr>
        <p:txBody>
          <a:bodyPr wrap="none" rtlCol="0">
            <a:spAutoFit/>
          </a:bodyPr>
          <a:lstStyle/>
          <a:p>
            <a:r>
              <a:rPr lang="en-US" dirty="0" smtClean="0"/>
              <a:t>ATLAS (vertical)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TotalTime>
  <Words>387</Words>
  <Application>Microsoft Macintosh PowerPoint</Application>
  <PresentationFormat>On-screen Show (4:3)</PresentationFormat>
  <Paragraphs>27</Paragraphs>
  <Slides>14</Slides>
  <Notes>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Ralph Assmann</dc:creator>
  <cp:lastModifiedBy>Ralph Assmann</cp:lastModifiedBy>
  <cp:revision>8</cp:revision>
  <dcterms:created xsi:type="dcterms:W3CDTF">2009-12-04T06:41:37Z</dcterms:created>
  <dcterms:modified xsi:type="dcterms:W3CDTF">2009-12-04T09:42:01Z</dcterms:modified>
</cp:coreProperties>
</file>